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08" r:id="rId3"/>
    <p:sldMasterId id="2147483684" r:id="rId4"/>
    <p:sldMasterId id="2147483720" r:id="rId5"/>
    <p:sldMasterId id="2147483732" r:id="rId6"/>
  </p:sldMasterIdLst>
  <p:notesMasterIdLst>
    <p:notesMasterId r:id="rId144"/>
  </p:notesMasterIdLst>
  <p:sldIdLst>
    <p:sldId id="358" r:id="rId7"/>
    <p:sldId id="360" r:id="rId8"/>
    <p:sldId id="654" r:id="rId9"/>
    <p:sldId id="986" r:id="rId10"/>
    <p:sldId id="987" r:id="rId11"/>
    <p:sldId id="655" r:id="rId12"/>
    <p:sldId id="656" r:id="rId13"/>
    <p:sldId id="365" r:id="rId14"/>
    <p:sldId id="258" r:id="rId15"/>
    <p:sldId id="262" r:id="rId16"/>
    <p:sldId id="657" r:id="rId17"/>
    <p:sldId id="260" r:id="rId18"/>
    <p:sldId id="661" r:id="rId19"/>
    <p:sldId id="658" r:id="rId20"/>
    <p:sldId id="662" r:id="rId21"/>
    <p:sldId id="663" r:id="rId22"/>
    <p:sldId id="664" r:id="rId23"/>
    <p:sldId id="659" r:id="rId24"/>
    <p:sldId id="665" r:id="rId25"/>
    <p:sldId id="666" r:id="rId26"/>
    <p:sldId id="668" r:id="rId27"/>
    <p:sldId id="667" r:id="rId28"/>
    <p:sldId id="669" r:id="rId29"/>
    <p:sldId id="671" r:id="rId30"/>
    <p:sldId id="672" r:id="rId31"/>
    <p:sldId id="670" r:id="rId32"/>
    <p:sldId id="673" r:id="rId33"/>
    <p:sldId id="677" r:id="rId34"/>
    <p:sldId id="675" r:id="rId35"/>
    <p:sldId id="678" r:id="rId36"/>
    <p:sldId id="676" r:id="rId37"/>
    <p:sldId id="679" r:id="rId38"/>
    <p:sldId id="680" r:id="rId39"/>
    <p:sldId id="681" r:id="rId40"/>
    <p:sldId id="682" r:id="rId41"/>
    <p:sldId id="683" r:id="rId42"/>
    <p:sldId id="684" r:id="rId43"/>
    <p:sldId id="674" r:id="rId44"/>
    <p:sldId id="685" r:id="rId45"/>
    <p:sldId id="686" r:id="rId46"/>
    <p:sldId id="688" r:id="rId47"/>
    <p:sldId id="689" r:id="rId48"/>
    <p:sldId id="687" r:id="rId49"/>
    <p:sldId id="690" r:id="rId50"/>
    <p:sldId id="691" r:id="rId51"/>
    <p:sldId id="660" r:id="rId52"/>
    <p:sldId id="692" r:id="rId53"/>
    <p:sldId id="696" r:id="rId54"/>
    <p:sldId id="697" r:id="rId55"/>
    <p:sldId id="700" r:id="rId56"/>
    <p:sldId id="698" r:id="rId57"/>
    <p:sldId id="701" r:id="rId58"/>
    <p:sldId id="703" r:id="rId59"/>
    <p:sldId id="702" r:id="rId60"/>
    <p:sldId id="704" r:id="rId61"/>
    <p:sldId id="699" r:id="rId62"/>
    <p:sldId id="705" r:id="rId63"/>
    <p:sldId id="706" r:id="rId64"/>
    <p:sldId id="707" r:id="rId65"/>
    <p:sldId id="694" r:id="rId66"/>
    <p:sldId id="708" r:id="rId67"/>
    <p:sldId id="709" r:id="rId68"/>
    <p:sldId id="712" r:id="rId69"/>
    <p:sldId id="711" r:id="rId70"/>
    <p:sldId id="713" r:id="rId71"/>
    <p:sldId id="714" r:id="rId72"/>
    <p:sldId id="715" r:id="rId73"/>
    <p:sldId id="710" r:id="rId74"/>
    <p:sldId id="716" r:id="rId75"/>
    <p:sldId id="717" r:id="rId76"/>
    <p:sldId id="695" r:id="rId77"/>
    <p:sldId id="720" r:id="rId78"/>
    <p:sldId id="718" r:id="rId79"/>
    <p:sldId id="719" r:id="rId80"/>
    <p:sldId id="746" r:id="rId81"/>
    <p:sldId id="747" r:id="rId82"/>
    <p:sldId id="744" r:id="rId83"/>
    <p:sldId id="748" r:id="rId84"/>
    <p:sldId id="750" r:id="rId85"/>
    <p:sldId id="751" r:id="rId86"/>
    <p:sldId id="752" r:id="rId87"/>
    <p:sldId id="754" r:id="rId88"/>
    <p:sldId id="755" r:id="rId89"/>
    <p:sldId id="753" r:id="rId90"/>
    <p:sldId id="758" r:id="rId91"/>
    <p:sldId id="756" r:id="rId92"/>
    <p:sldId id="990" r:id="rId93"/>
    <p:sldId id="988" r:id="rId94"/>
    <p:sldId id="989" r:id="rId95"/>
    <p:sldId id="991" r:id="rId96"/>
    <p:sldId id="992" r:id="rId97"/>
    <p:sldId id="993" r:id="rId98"/>
    <p:sldId id="994" r:id="rId99"/>
    <p:sldId id="995" r:id="rId100"/>
    <p:sldId id="996" r:id="rId101"/>
    <p:sldId id="1001" r:id="rId102"/>
    <p:sldId id="997" r:id="rId103"/>
    <p:sldId id="1002" r:id="rId104"/>
    <p:sldId id="998" r:id="rId105"/>
    <p:sldId id="1003" r:id="rId106"/>
    <p:sldId id="1004" r:id="rId107"/>
    <p:sldId id="1005" r:id="rId108"/>
    <p:sldId id="1006" r:id="rId109"/>
    <p:sldId id="1007" r:id="rId110"/>
    <p:sldId id="1008" r:id="rId111"/>
    <p:sldId id="1009" r:id="rId112"/>
    <p:sldId id="1010" r:id="rId113"/>
    <p:sldId id="1011" r:id="rId114"/>
    <p:sldId id="1012" r:id="rId115"/>
    <p:sldId id="1013" r:id="rId116"/>
    <p:sldId id="1014" r:id="rId117"/>
    <p:sldId id="1015" r:id="rId118"/>
    <p:sldId id="1016" r:id="rId119"/>
    <p:sldId id="1017" r:id="rId120"/>
    <p:sldId id="1018" r:id="rId121"/>
    <p:sldId id="1019" r:id="rId122"/>
    <p:sldId id="1020" r:id="rId123"/>
    <p:sldId id="1021" r:id="rId124"/>
    <p:sldId id="1022" r:id="rId125"/>
    <p:sldId id="1023" r:id="rId126"/>
    <p:sldId id="1024" r:id="rId127"/>
    <p:sldId id="1025" r:id="rId128"/>
    <p:sldId id="1026" r:id="rId129"/>
    <p:sldId id="1027" r:id="rId130"/>
    <p:sldId id="1028" r:id="rId131"/>
    <p:sldId id="1029" r:id="rId132"/>
    <p:sldId id="1030" r:id="rId133"/>
    <p:sldId id="1031" r:id="rId134"/>
    <p:sldId id="1032" r:id="rId135"/>
    <p:sldId id="1033" r:id="rId136"/>
    <p:sldId id="1035" r:id="rId137"/>
    <p:sldId id="999" r:id="rId138"/>
    <p:sldId id="1036" r:id="rId139"/>
    <p:sldId id="1034" r:id="rId140"/>
    <p:sldId id="1037" r:id="rId141"/>
    <p:sldId id="1000" r:id="rId142"/>
    <p:sldId id="1038" r:id="rId143"/>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AE5D"/>
    <a:srgbClr val="3FB1FF"/>
    <a:srgbClr val="3A9777"/>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83032" autoAdjust="0"/>
  </p:normalViewPr>
  <p:slideViewPr>
    <p:cSldViewPr snapToGrid="0">
      <p:cViewPr varScale="1">
        <p:scale>
          <a:sx n="69" d="100"/>
          <a:sy n="69" d="100"/>
        </p:scale>
        <p:origin x="-612" y="-96"/>
      </p:cViewPr>
      <p:guideLst>
        <p:guide orient="horz" pos="2160"/>
        <p:guide pos="3840"/>
      </p:guideLst>
    </p:cSldViewPr>
  </p:slideViewPr>
  <p:notesTextViewPr>
    <p:cViewPr>
      <p:scale>
        <a:sx n="1" d="1"/>
        <a:sy n="1" d="1"/>
      </p:scale>
      <p:origin x="0" y="306"/>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r-E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A1501F0-A666-417E-9B4C-8DAB7E613081}" type="datetimeFigureOut">
              <a:rPr lang="ar-EG" smtClean="0"/>
              <a:t>20/07/1446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r-E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7859CF5-2D4E-4565-A26E-D6C8D34094F2}" type="slidenum">
              <a:rPr lang="ar-EG" smtClean="0"/>
              <a:t>‹#›</a:t>
            </a:fld>
            <a:endParaRPr lang="ar-EG"/>
          </a:p>
        </p:txBody>
      </p:sp>
    </p:spTree>
    <p:extLst>
      <p:ext uri="{BB962C8B-B14F-4D97-AF65-F5344CB8AC3E}">
        <p14:creationId xmlns:p14="http://schemas.microsoft.com/office/powerpoint/2010/main" val="100558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a:t>
            </a:fld>
            <a:endParaRPr lang="ar-EG"/>
          </a:p>
        </p:txBody>
      </p:sp>
    </p:spTree>
    <p:extLst>
      <p:ext uri="{BB962C8B-B14F-4D97-AF65-F5344CB8AC3E}">
        <p14:creationId xmlns:p14="http://schemas.microsoft.com/office/powerpoint/2010/main" val="76312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33</a:t>
            </a:fld>
            <a:endParaRPr lang="ar-EG"/>
          </a:p>
        </p:txBody>
      </p:sp>
    </p:spTree>
    <p:extLst>
      <p:ext uri="{BB962C8B-B14F-4D97-AF65-F5344CB8AC3E}">
        <p14:creationId xmlns:p14="http://schemas.microsoft.com/office/powerpoint/2010/main" val="3566665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37</a:t>
            </a:fld>
            <a:endParaRPr lang="ar-EG"/>
          </a:p>
        </p:txBody>
      </p:sp>
    </p:spTree>
    <p:extLst>
      <p:ext uri="{BB962C8B-B14F-4D97-AF65-F5344CB8AC3E}">
        <p14:creationId xmlns:p14="http://schemas.microsoft.com/office/powerpoint/2010/main" val="279683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41</a:t>
            </a:fld>
            <a:endParaRPr lang="ar-EG"/>
          </a:p>
        </p:txBody>
      </p:sp>
    </p:spTree>
    <p:extLst>
      <p:ext uri="{BB962C8B-B14F-4D97-AF65-F5344CB8AC3E}">
        <p14:creationId xmlns:p14="http://schemas.microsoft.com/office/powerpoint/2010/main" val="1138627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45</a:t>
            </a:fld>
            <a:endParaRPr lang="ar-EG"/>
          </a:p>
        </p:txBody>
      </p:sp>
    </p:spTree>
    <p:extLst>
      <p:ext uri="{BB962C8B-B14F-4D97-AF65-F5344CB8AC3E}">
        <p14:creationId xmlns:p14="http://schemas.microsoft.com/office/powerpoint/2010/main" val="2992947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49</a:t>
            </a:fld>
            <a:endParaRPr lang="ar-EG"/>
          </a:p>
        </p:txBody>
      </p:sp>
    </p:spTree>
    <p:extLst>
      <p:ext uri="{BB962C8B-B14F-4D97-AF65-F5344CB8AC3E}">
        <p14:creationId xmlns:p14="http://schemas.microsoft.com/office/powerpoint/2010/main" val="171521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53</a:t>
            </a:fld>
            <a:endParaRPr lang="ar-EG"/>
          </a:p>
        </p:txBody>
      </p:sp>
    </p:spTree>
    <p:extLst>
      <p:ext uri="{BB962C8B-B14F-4D97-AF65-F5344CB8AC3E}">
        <p14:creationId xmlns:p14="http://schemas.microsoft.com/office/powerpoint/2010/main" val="3519426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57</a:t>
            </a:fld>
            <a:endParaRPr lang="ar-EG"/>
          </a:p>
        </p:txBody>
      </p:sp>
    </p:spTree>
    <p:extLst>
      <p:ext uri="{BB962C8B-B14F-4D97-AF65-F5344CB8AC3E}">
        <p14:creationId xmlns:p14="http://schemas.microsoft.com/office/powerpoint/2010/main" val="1140831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61</a:t>
            </a:fld>
            <a:endParaRPr lang="ar-EG"/>
          </a:p>
        </p:txBody>
      </p:sp>
    </p:spTree>
    <p:extLst>
      <p:ext uri="{BB962C8B-B14F-4D97-AF65-F5344CB8AC3E}">
        <p14:creationId xmlns:p14="http://schemas.microsoft.com/office/powerpoint/2010/main" val="1406309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65</a:t>
            </a:fld>
            <a:endParaRPr lang="ar-EG"/>
          </a:p>
        </p:txBody>
      </p:sp>
    </p:spTree>
    <p:extLst>
      <p:ext uri="{BB962C8B-B14F-4D97-AF65-F5344CB8AC3E}">
        <p14:creationId xmlns:p14="http://schemas.microsoft.com/office/powerpoint/2010/main" val="1935406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69</a:t>
            </a:fld>
            <a:endParaRPr lang="ar-EG"/>
          </a:p>
        </p:txBody>
      </p:sp>
    </p:spTree>
    <p:extLst>
      <p:ext uri="{BB962C8B-B14F-4D97-AF65-F5344CB8AC3E}">
        <p14:creationId xmlns:p14="http://schemas.microsoft.com/office/powerpoint/2010/main" val="2862738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a:t>
            </a:fld>
            <a:endParaRPr lang="ar-EG"/>
          </a:p>
        </p:txBody>
      </p:sp>
    </p:spTree>
    <p:extLst>
      <p:ext uri="{BB962C8B-B14F-4D97-AF65-F5344CB8AC3E}">
        <p14:creationId xmlns:p14="http://schemas.microsoft.com/office/powerpoint/2010/main" val="4290878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73</a:t>
            </a:fld>
            <a:endParaRPr lang="ar-EG"/>
          </a:p>
        </p:txBody>
      </p:sp>
    </p:spTree>
    <p:extLst>
      <p:ext uri="{BB962C8B-B14F-4D97-AF65-F5344CB8AC3E}">
        <p14:creationId xmlns:p14="http://schemas.microsoft.com/office/powerpoint/2010/main" val="4019468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77</a:t>
            </a:fld>
            <a:endParaRPr lang="ar-EG"/>
          </a:p>
        </p:txBody>
      </p:sp>
    </p:spTree>
    <p:extLst>
      <p:ext uri="{BB962C8B-B14F-4D97-AF65-F5344CB8AC3E}">
        <p14:creationId xmlns:p14="http://schemas.microsoft.com/office/powerpoint/2010/main" val="3944522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81</a:t>
            </a:fld>
            <a:endParaRPr lang="ar-EG"/>
          </a:p>
        </p:txBody>
      </p:sp>
    </p:spTree>
    <p:extLst>
      <p:ext uri="{BB962C8B-B14F-4D97-AF65-F5344CB8AC3E}">
        <p14:creationId xmlns:p14="http://schemas.microsoft.com/office/powerpoint/2010/main" val="1117864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85</a:t>
            </a:fld>
            <a:endParaRPr lang="ar-EG"/>
          </a:p>
        </p:txBody>
      </p:sp>
    </p:spTree>
    <p:extLst>
      <p:ext uri="{BB962C8B-B14F-4D97-AF65-F5344CB8AC3E}">
        <p14:creationId xmlns:p14="http://schemas.microsoft.com/office/powerpoint/2010/main" val="3881357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89</a:t>
            </a:fld>
            <a:endParaRPr lang="ar-EG"/>
          </a:p>
        </p:txBody>
      </p:sp>
    </p:spTree>
    <p:extLst>
      <p:ext uri="{BB962C8B-B14F-4D97-AF65-F5344CB8AC3E}">
        <p14:creationId xmlns:p14="http://schemas.microsoft.com/office/powerpoint/2010/main" val="2757245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93</a:t>
            </a:fld>
            <a:endParaRPr lang="ar-EG"/>
          </a:p>
        </p:txBody>
      </p:sp>
    </p:spTree>
    <p:extLst>
      <p:ext uri="{BB962C8B-B14F-4D97-AF65-F5344CB8AC3E}">
        <p14:creationId xmlns:p14="http://schemas.microsoft.com/office/powerpoint/2010/main" val="1506798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97</a:t>
            </a:fld>
            <a:endParaRPr lang="ar-EG"/>
          </a:p>
        </p:txBody>
      </p:sp>
    </p:spTree>
    <p:extLst>
      <p:ext uri="{BB962C8B-B14F-4D97-AF65-F5344CB8AC3E}">
        <p14:creationId xmlns:p14="http://schemas.microsoft.com/office/powerpoint/2010/main" val="316356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101</a:t>
            </a:fld>
            <a:endParaRPr lang="ar-EG"/>
          </a:p>
        </p:txBody>
      </p:sp>
    </p:spTree>
    <p:extLst>
      <p:ext uri="{BB962C8B-B14F-4D97-AF65-F5344CB8AC3E}">
        <p14:creationId xmlns:p14="http://schemas.microsoft.com/office/powerpoint/2010/main" val="469274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105</a:t>
            </a:fld>
            <a:endParaRPr lang="ar-EG"/>
          </a:p>
        </p:txBody>
      </p:sp>
    </p:spTree>
    <p:extLst>
      <p:ext uri="{BB962C8B-B14F-4D97-AF65-F5344CB8AC3E}">
        <p14:creationId xmlns:p14="http://schemas.microsoft.com/office/powerpoint/2010/main" val="2528966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109</a:t>
            </a:fld>
            <a:endParaRPr lang="ar-EG"/>
          </a:p>
        </p:txBody>
      </p:sp>
    </p:spTree>
    <p:extLst>
      <p:ext uri="{BB962C8B-B14F-4D97-AF65-F5344CB8AC3E}">
        <p14:creationId xmlns:p14="http://schemas.microsoft.com/office/powerpoint/2010/main" val="241103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a:t>
            </a:fld>
            <a:endParaRPr lang="ar-EG"/>
          </a:p>
        </p:txBody>
      </p:sp>
    </p:spTree>
    <p:extLst>
      <p:ext uri="{BB962C8B-B14F-4D97-AF65-F5344CB8AC3E}">
        <p14:creationId xmlns:p14="http://schemas.microsoft.com/office/powerpoint/2010/main" val="15616478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113</a:t>
            </a:fld>
            <a:endParaRPr lang="ar-EG"/>
          </a:p>
        </p:txBody>
      </p:sp>
    </p:spTree>
    <p:extLst>
      <p:ext uri="{BB962C8B-B14F-4D97-AF65-F5344CB8AC3E}">
        <p14:creationId xmlns:p14="http://schemas.microsoft.com/office/powerpoint/2010/main" val="578870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117</a:t>
            </a:fld>
            <a:endParaRPr lang="ar-EG"/>
          </a:p>
        </p:txBody>
      </p:sp>
    </p:spTree>
    <p:extLst>
      <p:ext uri="{BB962C8B-B14F-4D97-AF65-F5344CB8AC3E}">
        <p14:creationId xmlns:p14="http://schemas.microsoft.com/office/powerpoint/2010/main" val="28694471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121</a:t>
            </a:fld>
            <a:endParaRPr lang="ar-EG"/>
          </a:p>
        </p:txBody>
      </p:sp>
    </p:spTree>
    <p:extLst>
      <p:ext uri="{BB962C8B-B14F-4D97-AF65-F5344CB8AC3E}">
        <p14:creationId xmlns:p14="http://schemas.microsoft.com/office/powerpoint/2010/main" val="18887004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125</a:t>
            </a:fld>
            <a:endParaRPr lang="ar-EG"/>
          </a:p>
        </p:txBody>
      </p:sp>
    </p:spTree>
    <p:extLst>
      <p:ext uri="{BB962C8B-B14F-4D97-AF65-F5344CB8AC3E}">
        <p14:creationId xmlns:p14="http://schemas.microsoft.com/office/powerpoint/2010/main" val="2893798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129</a:t>
            </a:fld>
            <a:endParaRPr lang="ar-EG"/>
          </a:p>
        </p:txBody>
      </p:sp>
    </p:spTree>
    <p:extLst>
      <p:ext uri="{BB962C8B-B14F-4D97-AF65-F5344CB8AC3E}">
        <p14:creationId xmlns:p14="http://schemas.microsoft.com/office/powerpoint/2010/main" val="10372563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133</a:t>
            </a:fld>
            <a:endParaRPr lang="ar-EG"/>
          </a:p>
        </p:txBody>
      </p:sp>
    </p:spTree>
    <p:extLst>
      <p:ext uri="{BB962C8B-B14F-4D97-AF65-F5344CB8AC3E}">
        <p14:creationId xmlns:p14="http://schemas.microsoft.com/office/powerpoint/2010/main" val="30306999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a:t>
            </a:r>
            <a:r>
              <a:rPr lang="ar-SA" sz="1200" b="1" kern="1200" smtClean="0">
                <a:solidFill>
                  <a:schemeClr val="tx1"/>
                </a:solidFill>
                <a:effectLst/>
                <a:latin typeface="+mn-lt"/>
                <a:ea typeface="+mn-ea"/>
                <a:cs typeface="+mn-cs"/>
              </a:rPr>
              <a:t>تدريبية)</a:t>
            </a:r>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137</a:t>
            </a:fld>
            <a:endParaRPr lang="ar-EG"/>
          </a:p>
        </p:txBody>
      </p:sp>
    </p:spTree>
    <p:extLst>
      <p:ext uri="{BB962C8B-B14F-4D97-AF65-F5344CB8AC3E}">
        <p14:creationId xmlns:p14="http://schemas.microsoft.com/office/powerpoint/2010/main" val="2176125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9</a:t>
            </a:fld>
            <a:endParaRPr lang="ar-EG"/>
          </a:p>
        </p:txBody>
      </p:sp>
    </p:spTree>
    <p:extLst>
      <p:ext uri="{BB962C8B-B14F-4D97-AF65-F5344CB8AC3E}">
        <p14:creationId xmlns:p14="http://schemas.microsoft.com/office/powerpoint/2010/main" val="1927979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13</a:t>
            </a:fld>
            <a:endParaRPr lang="ar-EG"/>
          </a:p>
        </p:txBody>
      </p:sp>
    </p:spTree>
    <p:extLst>
      <p:ext uri="{BB962C8B-B14F-4D97-AF65-F5344CB8AC3E}">
        <p14:creationId xmlns:p14="http://schemas.microsoft.com/office/powerpoint/2010/main" val="888554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17</a:t>
            </a:fld>
            <a:endParaRPr lang="ar-EG"/>
          </a:p>
        </p:txBody>
      </p:sp>
    </p:spTree>
    <p:extLst>
      <p:ext uri="{BB962C8B-B14F-4D97-AF65-F5344CB8AC3E}">
        <p14:creationId xmlns:p14="http://schemas.microsoft.com/office/powerpoint/2010/main" val="226721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21</a:t>
            </a:fld>
            <a:endParaRPr lang="ar-EG"/>
          </a:p>
        </p:txBody>
      </p:sp>
    </p:spTree>
    <p:extLst>
      <p:ext uri="{BB962C8B-B14F-4D97-AF65-F5344CB8AC3E}">
        <p14:creationId xmlns:p14="http://schemas.microsoft.com/office/powerpoint/2010/main" val="1400101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25</a:t>
            </a:fld>
            <a:endParaRPr lang="ar-EG"/>
          </a:p>
        </p:txBody>
      </p:sp>
    </p:spTree>
    <p:extLst>
      <p:ext uri="{BB962C8B-B14F-4D97-AF65-F5344CB8AC3E}">
        <p14:creationId xmlns:p14="http://schemas.microsoft.com/office/powerpoint/2010/main" val="3221056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29</a:t>
            </a:fld>
            <a:endParaRPr lang="ar-EG"/>
          </a:p>
        </p:txBody>
      </p:sp>
    </p:spTree>
    <p:extLst>
      <p:ext uri="{BB962C8B-B14F-4D97-AF65-F5344CB8AC3E}">
        <p14:creationId xmlns:p14="http://schemas.microsoft.com/office/powerpoint/2010/main" val="3967665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603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4DF43897-D823-4059-BF87-89826F303B51}" type="datetime8">
              <a:rPr lang="ar-EG" smtClean="0"/>
              <a:t>19 كانون الثاني،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48267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FD1066E5-C6B7-4531-963F-AC5C9D17A41C}" type="datetime8">
              <a:rPr lang="ar-EG" smtClean="0"/>
              <a:t>19 كانون الثاني،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28467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CB67E3F-8CA5-44FB-B1A7-C833596E1443}"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81305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B35EC6E-0266-4358-B50A-04C511FA2BA4}"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245748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45AF47-D31E-4F13-9AF6-4D1DD619F768}"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01431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075816AA-C78E-4217-9331-C01D427B4096}"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5928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58DB28D-2233-40B0-8748-A7A428E70135}" type="datetime8">
              <a:rPr lang="ar-EG" smtClean="0"/>
              <a:t>19 كانون الثاني،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47995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08DC96D6-592F-4812-A995-EFDA71A2EB65}" type="datetime8">
              <a:rPr lang="ar-EG" smtClean="0"/>
              <a:t>19 كانون الثاني،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8472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C5DAAE-BD63-4B19-82FE-BC61C78E31C2}" type="datetime8">
              <a:rPr lang="ar-EG" smtClean="0"/>
              <a:t>19 كانون الثاني،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40487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A2D0B4-825C-4736-8049-7ECA7EACA826}"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72651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31DFBB5D-DCE5-4CEA-A7E4-FF1551DD913E}" type="datetime8">
              <a:rPr lang="ar-EG" smtClean="0"/>
              <a:t>19 كانون الثاني،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616204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1D9E30-BB71-464A-ACCB-6F96F0B49D70}"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38578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CBB3815-36F9-4FD0-A724-290C55DC4529}"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086852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8C6C73E-A2E2-4E11-B418-ACB625912EDE}"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608851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F3BDBD79-7323-4623-85B3-E1595F76E831}"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9905102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9D4654D-0809-4175-B749-830FC399CE5D}"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29668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1CFD8D-BE6D-4658-A153-7736D07BE82E}"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356476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E999E076-C4F5-4499-BB2E-CF06EFCD8BB2}"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176088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9F08AE22-7A44-4B94-BA68-932B9E95542B}" type="datetime8">
              <a:rPr lang="ar-EG" smtClean="0"/>
              <a:t>19 كانون الثاني،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908631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5B6FB483-CBE7-4601-AE14-09D106D4818F}" type="datetime8">
              <a:rPr lang="ar-EG" smtClean="0"/>
              <a:t>19 كانون الثاني،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152400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0CB5B-C1D3-48ED-B988-B53749E59130}" type="datetime8">
              <a:rPr lang="ar-EG" smtClean="0"/>
              <a:t>19 كانون الثاني،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7922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26A5701D-91B9-4AA4-A424-F28C269D2C28}" type="datetime8">
              <a:rPr lang="ar-EG" smtClean="0"/>
              <a:t>19 كانون الثاني،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608993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A5247A-1E64-47DF-BD54-2CC04F5E59E9}"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75154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A102A0-6931-4591-9735-599A01FB64A6}" type="datetime8">
              <a:rPr lang="ar-EG" smtClean="0"/>
              <a:t>19 كانون الثاني،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007856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803C5A9-6F89-49A8-8DB8-C68B331F596A}"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737605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6714F83-3335-4276-98AA-565F4EEF4F39}" type="datetime8">
              <a:rPr lang="ar-EG" smtClean="0"/>
              <a:t>19 كانون الثاني،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760030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DDF0B05-2813-416F-9AD6-B5A92DEE8C70}"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7019501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1391177-2544-4896-B22D-A32BB3E0010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7745358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39756AC-4321-4B58-A479-872665EEDF8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7174648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E6CFE5A-0A35-4AFC-AE41-BADAA8112410}"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2785603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13218FD-D237-4117-86E0-051CAB09067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060426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523D4A-8DB6-4DF9-9158-B3F1425E02B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17210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058A1C91-A3EC-4D61-91F1-BD2B41530E24}" type="datetime8">
              <a:rPr lang="ar-EG" smtClean="0"/>
              <a:t>19 كانون الثاني،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34847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16EBCBC-845A-4985-B26A-8B9E04FD8D3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0873852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36ECEF-FD32-4130-87F5-74D9C2EE8AE2}"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45713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0664CB-10EF-4409-A08A-B23F24F7A45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93013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7528F8C-23A1-4D6D-B476-D599D85A64C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5770688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4A0A419-80F0-4CF8-9595-3733C2A26B6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124625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E55C590-3604-492B-A49E-7DEAF573A687}"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008455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1DE55EE-E929-4207-829D-EA0EE70A999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9934174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6B4C4C-0114-4AB6-A484-8FBB741F47C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796000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2EEFE68-137E-4887-A907-1F5D8306FB1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8661515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059993-F0BE-4E94-AAD1-9AFA1610949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653729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a:xfrm>
            <a:off x="8610600" y="6356350"/>
            <a:ext cx="2743200" cy="365125"/>
          </a:xfrm>
          <a:prstGeom prst="rect">
            <a:avLst/>
          </a:prstGeom>
        </p:spPr>
        <p:txBody>
          <a:bodyPr/>
          <a:lstStyle/>
          <a:p>
            <a:fld id="{DC199527-E6FB-492F-A87E-935141D49724}" type="datetime8">
              <a:rPr lang="ar-EG" smtClean="0"/>
              <a:t>19 كانون الثاني، 25</a:t>
            </a:fld>
            <a:endParaRPr lang="ar-EG"/>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ar-EG"/>
          </a:p>
        </p:txBody>
      </p:sp>
      <p:sp>
        <p:nvSpPr>
          <p:cNvPr id="9" name="Slide Number Placeholder 8"/>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109423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481F63D-DB07-4221-8CCE-0F6676CC18F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835541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699C8A1-5E37-469E-A804-804555E6095C}"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611933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A7A1ED6-FEBA-4171-AE9F-72A45043CF7F}"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1967621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FD5E616-0037-47ED-AC80-39F1CCCECD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2856883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123C04C-478E-48A3-B838-3A3099F23006}"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232685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B2B3D9-BC7A-43D1-A575-779EA32197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407712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AF0923E-D0F5-4A51-9C53-15D7920A5AF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996241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6433674-F16D-49D6-81F4-A870B01400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863691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B5847D8-B5C0-4E03-A4BB-14FBCB6B673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907205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F630DBA-0C17-45EC-BF11-A1999B580DD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80691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Date Placeholder 2"/>
          <p:cNvSpPr>
            <a:spLocks noGrp="1"/>
          </p:cNvSpPr>
          <p:nvPr>
            <p:ph type="dt" sz="half" idx="10"/>
          </p:nvPr>
        </p:nvSpPr>
        <p:spPr>
          <a:xfrm>
            <a:off x="8610600" y="6356350"/>
            <a:ext cx="2743200" cy="365125"/>
          </a:xfrm>
          <a:prstGeom prst="rect">
            <a:avLst/>
          </a:prstGeom>
        </p:spPr>
        <p:txBody>
          <a:bodyPr/>
          <a:lstStyle/>
          <a:p>
            <a:fld id="{CCFE8BFA-5678-4451-8E89-4F4B6D048700}" type="datetime8">
              <a:rPr lang="ar-EG" smtClean="0"/>
              <a:t>19 كانون الثاني، 25</a:t>
            </a:fld>
            <a:endParaRPr lang="ar-EG"/>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ar-EG"/>
          </a:p>
        </p:txBody>
      </p:sp>
      <p:sp>
        <p:nvSpPr>
          <p:cNvPr id="5" name="Slide Number Placeholder 4"/>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61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DBC9E83-7F04-4C3B-9892-CDEA89D3DC2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67439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BE3ED10-5EB1-4F95-981D-0659F0AC700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946754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BC87EDD-4E38-42FD-A47B-64E62A97083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668514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FFDE305-6D74-4596-A776-3A5BAACD041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55715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3A71CF6-174D-46D3-B3BF-A76503DA8D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074911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70EB986-0E08-485F-B203-0A72ABAAE6A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957804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0C43104-589E-4693-9ADA-C7E44CEF0A0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9956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10600" y="6356350"/>
            <a:ext cx="2743200" cy="365125"/>
          </a:xfrm>
          <a:prstGeom prst="rect">
            <a:avLst/>
          </a:prstGeom>
        </p:spPr>
        <p:txBody>
          <a:bodyPr/>
          <a:lstStyle/>
          <a:p>
            <a:fld id="{EE4A53B6-7B71-4E87-9732-607A265C5CE5}" type="datetime8">
              <a:rPr lang="ar-EG" smtClean="0"/>
              <a:t>19 كانون الثاني، 25</a:t>
            </a:fld>
            <a:endParaRPr lang="ar-EG"/>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ar-EG"/>
          </a:p>
        </p:txBody>
      </p:sp>
      <p:sp>
        <p:nvSpPr>
          <p:cNvPr id="4" name="Slide Number Placeholder 3"/>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24361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6B204797-644A-4528-9620-C37AFE022734}" type="datetime8">
              <a:rPr lang="ar-EG" smtClean="0"/>
              <a:t>19 كانون الثاني،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50333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5ACA17BC-E313-4C3A-8F6B-F86D5F2B34D2}" type="datetime8">
              <a:rPr lang="ar-EG" smtClean="0"/>
              <a:t>19 كانون الثاني،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41065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123561" y="6629368"/>
            <a:ext cx="1257476" cy="228632"/>
          </a:xfrm>
          <a:prstGeom prst="rect">
            <a:avLst/>
          </a:prstGeom>
        </p:spPr>
      </p:pic>
    </p:spTree>
    <p:extLst>
      <p:ext uri="{BB962C8B-B14F-4D97-AF65-F5344CB8AC3E}">
        <p14:creationId xmlns:p14="http://schemas.microsoft.com/office/powerpoint/2010/main" val="1977569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E844C17-FE26-493F-AB73-BCC647A3974D}" type="datetime8">
              <a:rPr lang="ar-EG" smtClean="0"/>
              <a:t>19 كانون الثاني،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491599" y="6458490"/>
            <a:ext cx="838200" cy="399510"/>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7131013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5C302F5-E48C-4011-A9DE-91D889C045A2}" type="datetime8">
              <a:rPr lang="ar-EG" smtClean="0"/>
              <a:t>19 كانون الثاني،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a:p>
        </p:txBody>
      </p:sp>
      <p:sp>
        <p:nvSpPr>
          <p:cNvPr id="8" name="Rectangle 7"/>
          <p:cNvSpPr/>
          <p:nvPr userDrawn="1"/>
        </p:nvSpPr>
        <p:spPr>
          <a:xfrm>
            <a:off x="6736703" y="0"/>
            <a:ext cx="5455298" cy="121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extLst>
      <p:ext uri="{BB962C8B-B14F-4D97-AF65-F5344CB8AC3E}">
        <p14:creationId xmlns:p14="http://schemas.microsoft.com/office/powerpoint/2010/main" val="397032786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D8ABA2C8-CBA0-4F8E-9E6C-F24B4E2AF8C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xmlns=""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4389439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B9573D41-678B-4090-945A-0AC8EEC83BA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7084792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7B8AEC54-C7AE-4BC3-869F-E39AD5BFF6D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19 كانون الثاني،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11491599" y="6458490"/>
            <a:ext cx="838200" cy="399510"/>
          </a:xfrm>
          <a:prstGeom prst="rect">
            <a:avLst/>
          </a:prstGeom>
        </p:spPr>
        <p:txBody>
          <a:bodyPr vert="horz" lIns="91440" tIns="45720" rIns="91440" bIns="45720" rtlCol="1" anchor="ctr"/>
          <a:lstStyle>
            <a:lvl1pPr algn="ctr">
              <a:defRPr sz="1800" b="1">
                <a:solidFill>
                  <a:schemeClr val="bg1"/>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6130286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124.png"/></Relationships>
</file>

<file path=ppt/slides/_rels/slide10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126.jpeg"/></Relationships>
</file>

<file path=ppt/slides/_rels/slide10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image" Target="../media/image101.emf"/><Relationship Id="rId7" Type="http://schemas.openxmlformats.org/officeDocument/2006/relationships/image" Target="../media/image105.em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104.emf"/><Relationship Id="rId5" Type="http://schemas.openxmlformats.org/officeDocument/2006/relationships/image" Target="../media/image103.emf"/><Relationship Id="rId4" Type="http://schemas.openxmlformats.org/officeDocument/2006/relationships/image" Target="../media/image102.emf"/></Relationships>
</file>

<file path=ppt/slides/_rels/slide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129.jpeg"/></Relationships>
</file>

<file path=ppt/slides/_rels/slide1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132.png"/><Relationship Id="rId4" Type="http://schemas.openxmlformats.org/officeDocument/2006/relationships/image" Target="../media/image131.png"/></Relationships>
</file>

<file path=ppt/slides/_rels/slide11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34.tmp"/></Relationships>
</file>

<file path=ppt/slides/_rels/slide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8.xml"/><Relationship Id="rId5" Type="http://schemas.openxmlformats.org/officeDocument/2006/relationships/image" Target="../media/image131.png"/><Relationship Id="rId4" Type="http://schemas.openxmlformats.org/officeDocument/2006/relationships/image" Target="../media/image130.png"/></Relationships>
</file>

<file path=ppt/slides/_rels/slide12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35.png"/></Relationships>
</file>

<file path=ppt/slides/_rels/slide12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36.png"/></Relationships>
</file>

<file path=ppt/slides/_rels/slide1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137.png"/></Relationships>
</file>

<file path=ppt/slides/_rels/slide126.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141.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1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3.png"/></Relationships>
</file>

<file path=ppt/slides/_rels/slide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142.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1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31.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146.png"/><Relationship Id="rId4" Type="http://schemas.openxmlformats.org/officeDocument/2006/relationships/image" Target="../media/image145.emf"/></Relationships>
</file>

<file path=ppt/slides/_rels/slide1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134.xml.rels><?xml version="1.0" encoding="UTF-8" standalone="yes"?>
<Relationships xmlns="http://schemas.openxmlformats.org/package/2006/relationships"><Relationship Id="rId3" Type="http://schemas.openxmlformats.org/officeDocument/2006/relationships/image" Target="../media/image147.emf"/><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48.png"/></Relationships>
</file>

<file path=ppt/slides/_rels/slide1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13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50.jpeg"/></Relationships>
</file>

<file path=ppt/slides/_rels/slide1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40.jpe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1.emf"/><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41.emf"/></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43.png"/><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45.jp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47.emf"/></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50.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56.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1.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em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png"/></Relationships>
</file>

<file path=ppt/slides/_rels/slide61.xml.rels><?xml version="1.0" encoding="UTF-8" standalone="yes"?>
<Relationships xmlns="http://schemas.openxmlformats.org/package/2006/relationships"><Relationship Id="rId8" Type="http://schemas.openxmlformats.org/officeDocument/2006/relationships/image" Target="../media/image75.emf"/><Relationship Id="rId13" Type="http://schemas.openxmlformats.org/officeDocument/2006/relationships/image" Target="../media/image80.emf"/><Relationship Id="rId3" Type="http://schemas.openxmlformats.org/officeDocument/2006/relationships/image" Target="../media/image3.PNG"/><Relationship Id="rId7" Type="http://schemas.openxmlformats.org/officeDocument/2006/relationships/image" Target="../media/image74.emf"/><Relationship Id="rId12" Type="http://schemas.openxmlformats.org/officeDocument/2006/relationships/image" Target="../media/image79.emf"/><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73.emf"/><Relationship Id="rId11" Type="http://schemas.openxmlformats.org/officeDocument/2006/relationships/image" Target="../media/image78.emf"/><Relationship Id="rId5" Type="http://schemas.openxmlformats.org/officeDocument/2006/relationships/image" Target="../media/image72.png"/><Relationship Id="rId10" Type="http://schemas.openxmlformats.org/officeDocument/2006/relationships/image" Target="../media/image77.emf"/><Relationship Id="rId4" Type="http://schemas.openxmlformats.org/officeDocument/2006/relationships/image" Target="../media/image71.png"/><Relationship Id="rId9" Type="http://schemas.openxmlformats.org/officeDocument/2006/relationships/image" Target="../media/image76.emf"/></Relationships>
</file>

<file path=ppt/slides/_rels/slide62.xml.rels><?xml version="1.0" encoding="UTF-8" standalone="yes"?>
<Relationships xmlns="http://schemas.openxmlformats.org/package/2006/relationships"><Relationship Id="rId8" Type="http://schemas.openxmlformats.org/officeDocument/2006/relationships/image" Target="../media/image85.emf"/><Relationship Id="rId3" Type="http://schemas.openxmlformats.org/officeDocument/2006/relationships/image" Target="../media/image72.png"/><Relationship Id="rId7" Type="http://schemas.openxmlformats.org/officeDocument/2006/relationships/image" Target="../media/image84.em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83.emf"/><Relationship Id="rId5" Type="http://schemas.openxmlformats.org/officeDocument/2006/relationships/image" Target="../media/image82.emf"/><Relationship Id="rId10" Type="http://schemas.openxmlformats.org/officeDocument/2006/relationships/image" Target="../media/image87.png"/><Relationship Id="rId4" Type="http://schemas.openxmlformats.org/officeDocument/2006/relationships/image" Target="../media/image81.emf"/><Relationship Id="rId9" Type="http://schemas.openxmlformats.org/officeDocument/2006/relationships/image" Target="../media/image86.emf"/></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90.gif"/></Relationships>
</file>

<file path=ppt/slides/_rels/slide6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91.jp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89.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51.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7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96.png"/></Relationships>
</file>

<file path=ppt/slides/_rels/slide7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98.png"/></Relationships>
</file>

<file path=ppt/slides/_rels/slide7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00.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1.xml"/></Relationships>
</file>

<file path=ppt/slides/_rels/slide80.xml.rels><?xml version="1.0" encoding="UTF-8" standalone="yes"?>
<Relationships xmlns="http://schemas.openxmlformats.org/package/2006/relationships"><Relationship Id="rId8" Type="http://schemas.openxmlformats.org/officeDocument/2006/relationships/image" Target="../media/image105.emf"/><Relationship Id="rId3" Type="http://schemas.openxmlformats.org/officeDocument/2006/relationships/image" Target="../media/image97.png"/><Relationship Id="rId7" Type="http://schemas.openxmlformats.org/officeDocument/2006/relationships/image" Target="../media/image104.em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103.emf"/><Relationship Id="rId5" Type="http://schemas.openxmlformats.org/officeDocument/2006/relationships/image" Target="../media/image102.emf"/><Relationship Id="rId4" Type="http://schemas.openxmlformats.org/officeDocument/2006/relationships/image" Target="../media/image101.emf"/></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06.png"/></Relationships>
</file>

<file path=ppt/slides/_rels/slide8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08.jpeg"/></Relationships>
</file>

<file path=ppt/slides/_rels/slide8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86.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1.xml"/></Relationships>
</file>

<file path=ppt/slides/_rels/slide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115.png"/><Relationship Id="rId4" Type="http://schemas.openxmlformats.org/officeDocument/2006/relationships/image" Target="../media/image114.png"/></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microsoft.com/office/2007/relationships/hdphoto" Target="../media/hdphoto3.wdp"/><Relationship Id="rId4" Type="http://schemas.openxmlformats.org/officeDocument/2006/relationships/image" Target="../media/image116.png"/></Relationships>
</file>

<file path=ppt/slides/_rels/slide9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119.png"/></Relationships>
</file>

<file path=ppt/slides/_rels/slide9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2.wdp"/></Relationships>
</file>

<file path=ppt/slides/_rels/slide99.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123.png"/><Relationship Id="rId5" Type="http://schemas.openxmlformats.org/officeDocument/2006/relationships/image" Target="../media/image122.emf"/><Relationship Id="rId4" Type="http://schemas.openxmlformats.org/officeDocument/2006/relationships/image" Target="../media/image121.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 y="6356350"/>
            <a:ext cx="2743200" cy="365125"/>
          </a:xfrm>
          <a:prstGeom prst="rect">
            <a:avLst/>
          </a:prstGeom>
        </p:spPr>
        <p:txBody>
          <a:bodyPr/>
          <a:lstStyle/>
          <a:p>
            <a:fld id="{802A93DA-8321-490E-B7A0-7881EC602D96}" type="slidenum">
              <a:rPr lang="ar-EG" smtClean="0"/>
              <a:t>1</a:t>
            </a:fld>
            <a:endParaRPr lang="ar-EG"/>
          </a:p>
        </p:txBody>
      </p:sp>
      <p:sp>
        <p:nvSpPr>
          <p:cNvPr id="8" name="Rectangle 7"/>
          <p:cNvSpPr/>
          <p:nvPr/>
        </p:nvSpPr>
        <p:spPr>
          <a:xfrm>
            <a:off x="-76201" y="3803205"/>
            <a:ext cx="7350457" cy="3046988"/>
          </a:xfrm>
          <a:prstGeom prst="rect">
            <a:avLst/>
          </a:prstGeom>
        </p:spPr>
        <p:txBody>
          <a:bodyPr wrap="square">
            <a:spAutoFit/>
          </a:bodyPr>
          <a:lstStyle/>
          <a:p>
            <a:pPr lvl="0" algn="ctr">
              <a:defRPr/>
            </a:pPr>
            <a:r>
              <a:rPr lang="ar-JO" sz="9600" b="1" dirty="0" smtClean="0">
                <a:ln>
                  <a:solidFill>
                    <a:schemeClr val="bg1"/>
                  </a:solidFill>
                </a:ln>
                <a:solidFill>
                  <a:srgbClr val="FFFFFF"/>
                </a:solidFill>
                <a:effectLst>
                  <a:glow rad="228600">
                    <a:schemeClr val="accent6">
                      <a:satMod val="175000"/>
                      <a:alpha val="40000"/>
                    </a:schemeClr>
                  </a:glow>
                </a:effectLst>
                <a:latin typeface="Sakkal Majalla" panose="02000000000000000000" pitchFamily="2" charset="-78"/>
                <a:cs typeface="Sakkal Majalla" panose="02000000000000000000" pitchFamily="2" charset="-78"/>
              </a:rPr>
              <a:t>مهارات إدارة التغيير </a:t>
            </a:r>
          </a:p>
          <a:p>
            <a:pPr lvl="0" algn="ctr">
              <a:defRPr/>
            </a:pPr>
            <a:r>
              <a:rPr lang="ar-JO" sz="9600" b="1" dirty="0" smtClean="0">
                <a:ln>
                  <a:solidFill>
                    <a:schemeClr val="bg1"/>
                  </a:solidFill>
                </a:ln>
                <a:solidFill>
                  <a:srgbClr val="FFFFFF"/>
                </a:solidFill>
                <a:effectLst>
                  <a:glow rad="228600">
                    <a:schemeClr val="accent6">
                      <a:satMod val="175000"/>
                      <a:alpha val="40000"/>
                    </a:schemeClr>
                  </a:glow>
                </a:effectLst>
                <a:latin typeface="Sakkal Majalla" panose="02000000000000000000" pitchFamily="2" charset="-78"/>
                <a:cs typeface="Sakkal Majalla" panose="02000000000000000000" pitchFamily="2" charset="-78"/>
              </a:rPr>
              <a:t>والمرونة التنظيمية</a:t>
            </a:r>
            <a:endParaRPr lang="en-US" sz="9600" b="1" dirty="0">
              <a:ln>
                <a:solidFill>
                  <a:schemeClr val="bg1"/>
                </a:solidFill>
              </a:ln>
              <a:solidFill>
                <a:srgbClr val="FFFFFF"/>
              </a:solidFill>
              <a:effectLst>
                <a:glow rad="228600">
                  <a:schemeClr val="accent6">
                    <a:satMod val="175000"/>
                    <a:alpha val="40000"/>
                  </a:schemeClr>
                </a:glow>
              </a:effectLst>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30222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مفهوم التغيير المؤسسي</a:t>
            </a:r>
          </a:p>
        </p:txBody>
      </p:sp>
      <p:sp>
        <p:nvSpPr>
          <p:cNvPr id="4" name="Slide Number Placeholder 3"/>
          <p:cNvSpPr>
            <a:spLocks noGrp="1"/>
          </p:cNvSpPr>
          <p:nvPr>
            <p:ph type="sldNum" sz="quarter" idx="12"/>
          </p:nvPr>
        </p:nvSpPr>
        <p:spPr/>
        <p:txBody>
          <a:bodyPr/>
          <a:lstStyle/>
          <a:p>
            <a:fld id="{802A93DA-8321-490E-B7A0-7881EC602D96}" type="slidenum">
              <a:rPr lang="ar-EG" smtClean="0"/>
              <a:t>10</a:t>
            </a:fld>
            <a:endParaRPr lang="ar-EG"/>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04148274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07515"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أنواع مرونة العمل</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6299088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C:\Users\Google\Pictures\المرن\images.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87671" y="1501915"/>
            <a:ext cx="5223028" cy="4956575"/>
          </a:xfrm>
          <a:prstGeom prst="rect">
            <a:avLst/>
          </a:prstGeom>
          <a:noFill/>
          <a:ln>
            <a:noFill/>
          </a:ln>
        </p:spPr>
      </p:pic>
      <p:sp>
        <p:nvSpPr>
          <p:cNvPr id="2" name="Rectangle 1"/>
          <p:cNvSpPr/>
          <p:nvPr/>
        </p:nvSpPr>
        <p:spPr>
          <a:xfrm>
            <a:off x="932329" y="3749757"/>
            <a:ext cx="767378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هناك العديد من التصنيفات المتبعة عند البحث في أنواع وأقسام مرونة العمل، فكل باحث له وجهة نظر معينة، كما نجد أن بعض التقسيمات تتقارب في أحيان كثيرة،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وأهم التقسيمات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المنتجة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في هذا الإطار نجد ما يلي:</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98445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1862903" y="237719"/>
            <a:ext cx="4268956" cy="977524"/>
            <a:chOff x="-38100" y="0"/>
            <a:chExt cx="2477770" cy="685371"/>
          </a:xfrm>
        </p:grpSpPr>
        <p:pic>
          <p:nvPicPr>
            <p:cNvPr id="5" name="Picture 4"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6" name="Rectangle 5"/>
            <p:cNvSpPr/>
            <p:nvPr/>
          </p:nvSpPr>
          <p:spPr>
            <a:xfrm>
              <a:off x="-38100" y="66499"/>
              <a:ext cx="1746250" cy="618872"/>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تقسيم </a:t>
              </a:r>
              <a:r>
                <a:rPr kumimoji="0" lang="en-US" sz="2400" b="1" i="0" u="none" strike="noStrike" kern="1200" cap="none" spc="0" normalizeH="0" baseline="0" noProof="0" dirty="0" err="1"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B.Brunhers</a:t>
              </a:r>
              <a:r>
                <a:rPr kumimoji="0" lang="en-US"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1989)</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746250" y="132009"/>
              <a:ext cx="457200" cy="341805"/>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أولاً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509737" y="1403523"/>
            <a:ext cx="9438192"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Times New Roman" panose="02020603050405020304" pitchFamily="18" charset="0"/>
                <a:cs typeface="Sakkal Majalla" panose="02000000000000000000" pitchFamily="2" charset="-78"/>
              </a:rPr>
              <a:t>هناك من قسم مرونة العمل إلى خمسة أنواع، والجدول التالي يلخص مضمونها</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Arial" panose="020B0604020202020204" pitchFamily="34" charset="0"/>
              </a:rPr>
              <a:t>:</a:t>
            </a:r>
            <a:endParaRPr kumimoji="0" lang="en-US" sz="1600" b="0"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8" name="Table 7"/>
          <p:cNvGraphicFramePr>
            <a:graphicFrameLocks noGrp="1"/>
          </p:cNvGraphicFramePr>
          <p:nvPr>
            <p:extLst/>
          </p:nvPr>
        </p:nvGraphicFramePr>
        <p:xfrm>
          <a:off x="681318" y="2393546"/>
          <a:ext cx="10972799" cy="3568192"/>
        </p:xfrm>
        <a:graphic>
          <a:graphicData uri="http://schemas.openxmlformats.org/drawingml/2006/table">
            <a:tbl>
              <a:tblPr rtl="1" firstRow="1" firstCol="1" bandRow="1"/>
              <a:tblGrid>
                <a:gridCol w="1786372">
                  <a:extLst>
                    <a:ext uri="{9D8B030D-6E8A-4147-A177-3AD203B41FA5}">
                      <a16:colId xmlns:a16="http://schemas.microsoft.com/office/drawing/2014/main" xmlns="" val="1990229308"/>
                    </a:ext>
                  </a:extLst>
                </a:gridCol>
                <a:gridCol w="2119944">
                  <a:extLst>
                    <a:ext uri="{9D8B030D-6E8A-4147-A177-3AD203B41FA5}">
                      <a16:colId xmlns:a16="http://schemas.microsoft.com/office/drawing/2014/main" xmlns="" val="3042576263"/>
                    </a:ext>
                  </a:extLst>
                </a:gridCol>
                <a:gridCol w="1196035">
                  <a:extLst>
                    <a:ext uri="{9D8B030D-6E8A-4147-A177-3AD203B41FA5}">
                      <a16:colId xmlns:a16="http://schemas.microsoft.com/office/drawing/2014/main" xmlns="" val="2707624408"/>
                    </a:ext>
                  </a:extLst>
                </a:gridCol>
                <a:gridCol w="3171139">
                  <a:extLst>
                    <a:ext uri="{9D8B030D-6E8A-4147-A177-3AD203B41FA5}">
                      <a16:colId xmlns:a16="http://schemas.microsoft.com/office/drawing/2014/main" xmlns="" val="390546206"/>
                    </a:ext>
                  </a:extLst>
                </a:gridCol>
                <a:gridCol w="2699309">
                  <a:extLst>
                    <a:ext uri="{9D8B030D-6E8A-4147-A177-3AD203B41FA5}">
                      <a16:colId xmlns:a16="http://schemas.microsoft.com/office/drawing/2014/main" xmlns="" val="3515575255"/>
                    </a:ext>
                  </a:extLst>
                </a:gridCol>
              </a:tblGrid>
              <a:tr h="338419">
                <a:tc gridSpan="2">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مرونة خارجية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hMerge="1">
                  <a:txBody>
                    <a:bodyPr/>
                    <a:lstStyle/>
                    <a:p>
                      <a:endParaRPr lang="en-US"/>
                    </a:p>
                  </a:txBody>
                  <a:tcPr/>
                </a:tc>
                <a:tc gridSpan="3">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مرونة داخلية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591447065"/>
                  </a:ext>
                </a:extLst>
              </a:tr>
              <a:tr h="338419">
                <a:tc gridSpan="2">
                  <a:txBody>
                    <a:bodyPr/>
                    <a:lstStyle/>
                    <a:p>
                      <a:pPr algn="ctr" rtl="1">
                        <a:lnSpc>
                          <a:spcPct val="115000"/>
                        </a:lnSpc>
                        <a:spcAft>
                          <a:spcPts val="800"/>
                        </a:spcAft>
                      </a:pPr>
                      <a:r>
                        <a:rPr lang="ar-EG" sz="2400" b="1">
                          <a:effectLst/>
                          <a:latin typeface="Sakkal Majalla" panose="02000000000000000000" pitchFamily="2" charset="-78"/>
                          <a:ea typeface="Times New Roman" panose="02020603050405020304" pitchFamily="18" charset="0"/>
                          <a:cs typeface="Sakkal Majalla" panose="02000000000000000000" pitchFamily="2" charset="-78"/>
                        </a:rPr>
                        <a:t>دخول/خروج العاملين في المنظمة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hMerge="1">
                  <a:txBody>
                    <a:bodyPr/>
                    <a:lstStyle/>
                    <a:p>
                      <a:endParaRPr lang="en-US"/>
                    </a:p>
                  </a:txBody>
                  <a:tcPr/>
                </a:tc>
                <a:tc gridSpan="3">
                  <a:txBody>
                    <a:bodyPr/>
                    <a:lstStyle/>
                    <a:p>
                      <a:pPr algn="ctr" rtl="1">
                        <a:lnSpc>
                          <a:spcPct val="115000"/>
                        </a:lnSpc>
                        <a:spcAft>
                          <a:spcPts val="800"/>
                        </a:spcAft>
                      </a:pPr>
                      <a:r>
                        <a:rPr lang="ar-EG" sz="2400" b="1">
                          <a:effectLst/>
                          <a:latin typeface="Sakkal Majalla" panose="02000000000000000000" pitchFamily="2" charset="-78"/>
                          <a:ea typeface="Times New Roman" panose="02020603050405020304" pitchFamily="18" charset="0"/>
                          <a:cs typeface="Sakkal Majalla" panose="02000000000000000000" pitchFamily="2" charset="-78"/>
                        </a:rPr>
                        <a:t>الاستعمال المختلق للعاملين في المنظمة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352474830"/>
                  </a:ext>
                </a:extLst>
              </a:tr>
              <a:tr h="338419">
                <a:tc>
                  <a:txBody>
                    <a:bodyPr/>
                    <a:lstStyle/>
                    <a:p>
                      <a:pPr algn="ctr" rtl="1">
                        <a:lnSpc>
                          <a:spcPct val="115000"/>
                        </a:lnSpc>
                        <a:spcAft>
                          <a:spcPts val="800"/>
                        </a:spcAft>
                      </a:pPr>
                      <a:r>
                        <a:rPr lang="ar-EG" sz="2400" b="1">
                          <a:solidFill>
                            <a:srgbClr val="538135"/>
                          </a:solidFill>
                          <a:effectLst/>
                          <a:latin typeface="Sakkal Majalla" panose="02000000000000000000" pitchFamily="2" charset="-78"/>
                          <a:ea typeface="Times New Roman" panose="02020603050405020304" pitchFamily="18" charset="0"/>
                          <a:cs typeface="Sakkal Majalla" panose="02000000000000000000" pitchFamily="2" charset="-78"/>
                        </a:rPr>
                        <a:t>مرونة كمية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538135"/>
                          </a:solidFill>
                          <a:effectLst/>
                          <a:latin typeface="Sakkal Majalla" panose="02000000000000000000" pitchFamily="2" charset="-78"/>
                          <a:ea typeface="Times New Roman" panose="02020603050405020304" pitchFamily="18" charset="0"/>
                          <a:cs typeface="Sakkal Majalla" panose="02000000000000000000" pitchFamily="2" charset="-78"/>
                        </a:rPr>
                        <a:t>التعاقد الخارجي</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538135"/>
                          </a:solidFill>
                          <a:effectLst/>
                          <a:latin typeface="Sakkal Majalla" panose="02000000000000000000" pitchFamily="2" charset="-78"/>
                          <a:ea typeface="Times New Roman" panose="02020603050405020304" pitchFamily="18" charset="0"/>
                          <a:cs typeface="Sakkal Majalla" panose="02000000000000000000" pitchFamily="2" charset="-78"/>
                        </a:rPr>
                        <a:t>مرونة كمية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538135"/>
                          </a:solidFill>
                          <a:effectLst/>
                          <a:latin typeface="Sakkal Majalla" panose="02000000000000000000" pitchFamily="2" charset="-78"/>
                          <a:ea typeface="Times New Roman" panose="02020603050405020304" pitchFamily="18" charset="0"/>
                          <a:cs typeface="Sakkal Majalla" panose="02000000000000000000" pitchFamily="2" charset="-78"/>
                        </a:rPr>
                        <a:t>مرونة عملية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538135"/>
                          </a:solidFill>
                          <a:effectLst/>
                          <a:latin typeface="Sakkal Majalla" panose="02000000000000000000" pitchFamily="2" charset="-78"/>
                          <a:ea typeface="Times New Roman" panose="02020603050405020304" pitchFamily="18" charset="0"/>
                          <a:cs typeface="Sakkal Majalla" panose="02000000000000000000" pitchFamily="2" charset="-78"/>
                        </a:rPr>
                        <a:t>مرونة أجرية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2596858871"/>
                  </a:ext>
                </a:extLst>
              </a:tr>
              <a:tr h="1855581">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تبسيط إجراءات تسريح العمال.</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عقود محددة المدة،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تربصات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07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توظيف مؤقت.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مناولة من الباطن العمل متعلقة بالعمل</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تهيئة وقت العمل</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تحويل العمال إلى وظائف متغيرة (تعدد المهارات</a:t>
                      </a:r>
                      <a:r>
                        <a:rPr lang="ar-EG" sz="2400">
                          <a:effectLst/>
                          <a:latin typeface="Sakkal Majalla" panose="02000000000000000000" pitchFamily="2" charset="-78"/>
                          <a:ea typeface="Calibri" panose="020F0502020204030204" pitchFamily="34" charset="0"/>
                          <a:cs typeface="Sakkal Majalla" panose="02000000000000000000" pitchFamily="2" charset="-78"/>
                        </a:rPr>
                        <a:t> </a:t>
                      </a: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حركية داخلية....)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تكييف الأجر مع الظروف، أن يكون أسهما مثلاً،.......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extLst>
                  <a:ext uri="{0D108BD9-81ED-4DB2-BD59-A6C34878D82A}">
                    <a16:rowId xmlns:a16="http://schemas.microsoft.com/office/drawing/2014/main" xmlns="" val="1066863691"/>
                  </a:ext>
                </a:extLst>
              </a:tr>
            </a:tbl>
          </a:graphicData>
        </a:graphic>
      </p:graphicFrame>
    </p:spTree>
    <p:extLst>
      <p:ext uri="{BB962C8B-B14F-4D97-AF65-F5344CB8AC3E}">
        <p14:creationId xmlns:p14="http://schemas.microsoft.com/office/powerpoint/2010/main" val="136995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2492166" y="141706"/>
            <a:ext cx="3119765" cy="587853"/>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Times New Roman" panose="02020603050405020304" pitchFamily="18" charset="0"/>
                <a:cs typeface="Sakkal Majalla" panose="02000000000000000000" pitchFamily="2" charset="-78"/>
              </a:rPr>
              <a:t>تفسير هذا التقسيم كما يلي:</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9363851" y="1006753"/>
            <a:ext cx="2580714" cy="933548"/>
            <a:chOff x="6235254" y="3759089"/>
            <a:chExt cx="3994080" cy="1287597"/>
          </a:xfrm>
        </p:grpSpPr>
        <p:grpSp>
          <p:nvGrpSpPr>
            <p:cNvPr id="6" name="Group 5">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8"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9"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1"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7" name="Rectangle 6">
              <a:extLst>
                <a:ext uri="{FF2B5EF4-FFF2-40B4-BE49-F238E27FC236}">
                  <a16:creationId xmlns:a16="http://schemas.microsoft.com/office/drawing/2014/main" xmlns="" id="{689EC6BB-6639-47DA-A955-4B181977BB68}"/>
                </a:ext>
              </a:extLst>
            </p:cNvPr>
            <p:cNvSpPr/>
            <p:nvPr/>
          </p:nvSpPr>
          <p:spPr>
            <a:xfrm>
              <a:off x="6619182" y="3900533"/>
              <a:ext cx="3097434" cy="114615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الكمية الخارجية</a:t>
              </a:r>
              <a:endParaRPr kumimoji="0" lang="en-US"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2" name="Rectangle 11"/>
          <p:cNvSpPr/>
          <p:nvPr/>
        </p:nvSpPr>
        <p:spPr>
          <a:xfrm>
            <a:off x="152400" y="929467"/>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وتعتمد على تغيير عدد عمال المنظمة حسب احتياجات هذه الأخيرة، من خلال عقود العمل قصيرة المدة، والتسريح عند الضرورة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3" name="Group 12"/>
          <p:cNvGrpSpPr/>
          <p:nvPr/>
        </p:nvGrpSpPr>
        <p:grpSpPr>
          <a:xfrm>
            <a:off x="9392447" y="2071628"/>
            <a:ext cx="2580714" cy="906715"/>
            <a:chOff x="6235254" y="3759089"/>
            <a:chExt cx="3994080" cy="1190702"/>
          </a:xfrm>
        </p:grpSpPr>
        <p:grpSp>
          <p:nvGrpSpPr>
            <p:cNvPr id="14" name="Group 13">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6"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7"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8"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5" name="Rectangle 14">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التعاقد الخارجي</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9" name="Rectangle 18"/>
          <p:cNvSpPr/>
          <p:nvPr/>
        </p:nvSpPr>
        <p:spPr>
          <a:xfrm>
            <a:off x="180996" y="1994344"/>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وهي نقل جزء من مهام صاحب العمل لجهة خارجية، من خلال نقل العلاقة التعاقدية للعامل المنظمة أخرى، كما يمكنها إمضاء عقد عمل تجاري لتقديم الخدمات مع عامل مستقل</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0" name="Group 19"/>
          <p:cNvGrpSpPr/>
          <p:nvPr/>
        </p:nvGrpSpPr>
        <p:grpSpPr>
          <a:xfrm>
            <a:off x="9363851" y="3257536"/>
            <a:ext cx="2580714" cy="906714"/>
            <a:chOff x="6235254" y="3759089"/>
            <a:chExt cx="3994080" cy="1190702"/>
          </a:xfrm>
        </p:grpSpPr>
        <p:grpSp>
          <p:nvGrpSpPr>
            <p:cNvPr id="21" name="Group 20">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23"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4"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5"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2" name="Rectangle 21">
              <a:extLst>
                <a:ext uri="{FF2B5EF4-FFF2-40B4-BE49-F238E27FC236}">
                  <a16:creationId xmlns:a16="http://schemas.microsoft.com/office/drawing/2014/main" xmlns="" id="{689EC6BB-6639-47DA-A955-4B181977BB68}"/>
                </a:ext>
              </a:extLst>
            </p:cNvPr>
            <p:cNvSpPr/>
            <p:nvPr/>
          </p:nvSpPr>
          <p:spPr>
            <a:xfrm>
              <a:off x="6556343" y="3838332"/>
              <a:ext cx="3097434" cy="10912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الكمية الداخلية</a:t>
              </a:r>
              <a:endParaRPr kumimoji="0" lang="en-US"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6" name="Rectangle 25"/>
          <p:cNvSpPr/>
          <p:nvPr/>
        </p:nvSpPr>
        <p:spPr>
          <a:xfrm>
            <a:off x="152400" y="3180255"/>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 تحقيق هذا النوع من المرونة من خلال تغيير المدة الفعالة للعمل الناتج عن تعديل ساعات العمل في نشاطات الإنتاج من خلال تغييرات جماعية أو فردية الساعات العمل</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7" name="Group 26"/>
          <p:cNvGrpSpPr/>
          <p:nvPr/>
        </p:nvGrpSpPr>
        <p:grpSpPr>
          <a:xfrm>
            <a:off x="9380437" y="4429952"/>
            <a:ext cx="2580714" cy="906715"/>
            <a:chOff x="6235254" y="3759089"/>
            <a:chExt cx="3994080" cy="1190702"/>
          </a:xfrm>
        </p:grpSpPr>
        <p:grpSp>
          <p:nvGrpSpPr>
            <p:cNvPr id="28" name="Group 27">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30"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1"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2"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9" name="Rectangle 28">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العملية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33" name="Rectangle 32"/>
          <p:cNvSpPr/>
          <p:nvPr/>
        </p:nvSpPr>
        <p:spPr>
          <a:xfrm>
            <a:off x="168986" y="4352668"/>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وهي قدرة العمال على التنويع في مضمون العمل لتحقيق التنوع في طلبات العمل. فتنوع مهاراتهم يسمح للمنظمة باستغلالهم في وظائف متغيرة لتلبية احتياجات وتغيرات الإنتاج</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34" name="Group 33"/>
          <p:cNvGrpSpPr/>
          <p:nvPr/>
        </p:nvGrpSpPr>
        <p:grpSpPr>
          <a:xfrm>
            <a:off x="9386607" y="5602365"/>
            <a:ext cx="2591134" cy="906715"/>
            <a:chOff x="6219129" y="3759089"/>
            <a:chExt cx="4010205" cy="1190702"/>
          </a:xfrm>
        </p:grpSpPr>
        <p:grpSp>
          <p:nvGrpSpPr>
            <p:cNvPr id="35" name="Group 34">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37"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8"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9"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36" name="Rectangle 35">
              <a:extLst>
                <a:ext uri="{FF2B5EF4-FFF2-40B4-BE49-F238E27FC236}">
                  <a16:creationId xmlns:a16="http://schemas.microsoft.com/office/drawing/2014/main" xmlns="" id="{689EC6BB-6639-47DA-A955-4B181977BB68}"/>
                </a:ext>
              </a:extLst>
            </p:cNvPr>
            <p:cNvSpPr/>
            <p:nvPr/>
          </p:nvSpPr>
          <p:spPr>
            <a:xfrm>
              <a:off x="6219129" y="4025396"/>
              <a:ext cx="3509728"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الأجرية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40" name="Rectangle 39"/>
          <p:cNvSpPr/>
          <p:nvPr/>
        </p:nvSpPr>
        <p:spPr>
          <a:xfrm>
            <a:off x="185572" y="5525081"/>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إحداث تعديلات في الأجر من خلال تحميله تغيرات كل من رقم التكلفة للمنظمة حسب ظروف العمل، بمعنى أن هذا النوع من المرونة يقتضي الأعمال وسعر التحكم في تكلفة الكتلة الأجرية للعمال</a:t>
            </a:r>
          </a:p>
        </p:txBody>
      </p:sp>
    </p:spTree>
    <p:extLst>
      <p:ext uri="{BB962C8B-B14F-4D97-AF65-F5344CB8AC3E}">
        <p14:creationId xmlns:p14="http://schemas.microsoft.com/office/powerpoint/2010/main" val="250588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barn(inVertical)">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barn(inVertical)">
                                      <p:cBhvr>
                                        <p:cTn id="6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9" grpId="0"/>
      <p:bldP spid="26" grpId="0"/>
      <p:bldP spid="33" grpId="0"/>
      <p:bldP spid="40" grpId="0"/>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104</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1862903" y="237719"/>
            <a:ext cx="4268956" cy="692846"/>
            <a:chOff x="-38100" y="0"/>
            <a:chExt cx="2477770" cy="485775"/>
          </a:xfrm>
        </p:grpSpPr>
        <p:pic>
          <p:nvPicPr>
            <p:cNvPr id="5" name="Picture 4"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6" name="Rectangle 5"/>
            <p:cNvSpPr/>
            <p:nvPr/>
          </p:nvSpPr>
          <p:spPr>
            <a:xfrm>
              <a:off x="-38100" y="66499"/>
              <a:ext cx="1746250" cy="341805"/>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تقسيم </a:t>
              </a:r>
              <a:r>
                <a:rPr kumimoji="0" lang="en-US" sz="2400" b="1" i="0" u="none" strike="noStrike" kern="1200" cap="none" spc="0" normalizeH="0" baseline="0" noProof="0" dirty="0" err="1">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J.C.Tarondeau</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(1999)</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746250" y="132009"/>
              <a:ext cx="457200" cy="341805"/>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ثانياً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94447" y="1335759"/>
            <a:ext cx="1151625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بعدما قسم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Tarondeau</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أشكال مرونة المنظمة ككل إلى مرونة استراتيجية، وأخرى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عملياتية</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فقد ميز في مجال المرونة المتعلقة بالموارد البشرية أو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كما أطلق عليه مرونة العمل والتوظيف ثلاثة أنواع كما يلي: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9" name="Group 8"/>
          <p:cNvGrpSpPr/>
          <p:nvPr/>
        </p:nvGrpSpPr>
        <p:grpSpPr>
          <a:xfrm>
            <a:off x="9329985" y="2617880"/>
            <a:ext cx="2580714" cy="863296"/>
            <a:chOff x="6235254" y="3759089"/>
            <a:chExt cx="3994080" cy="1190702"/>
          </a:xfrm>
        </p:grpSpPr>
        <p:grpSp>
          <p:nvGrpSpPr>
            <p:cNvPr id="11" name="Group 10">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3"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4"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5"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2" name="Rectangle 11">
              <a:extLst>
                <a:ext uri="{FF2B5EF4-FFF2-40B4-BE49-F238E27FC236}">
                  <a16:creationId xmlns:a16="http://schemas.microsoft.com/office/drawing/2014/main" xmlns="" id="{689EC6BB-6639-47DA-A955-4B181977BB68}"/>
                </a:ext>
              </a:extLst>
            </p:cNvPr>
            <p:cNvSpPr/>
            <p:nvPr/>
          </p:nvSpPr>
          <p:spPr>
            <a:xfrm>
              <a:off x="6683620" y="4017779"/>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العمل المرن</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6" name="Rectangle 15"/>
          <p:cNvSpPr/>
          <p:nvPr/>
        </p:nvSpPr>
        <p:spPr>
          <a:xfrm>
            <a:off x="84918" y="2683701"/>
            <a:ext cx="924004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 العمل المرن حسب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Tarondeau</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خلال اللجوء إلى طرق ثلاثة لاقتناء (اكتساب) العمال: </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7" name="Group 16"/>
          <p:cNvGrpSpPr/>
          <p:nvPr/>
        </p:nvGrpSpPr>
        <p:grpSpPr>
          <a:xfrm>
            <a:off x="4565002" y="3473174"/>
            <a:ext cx="3133714" cy="2772807"/>
            <a:chOff x="4784617" y="2498615"/>
            <a:chExt cx="3489979" cy="3191084"/>
          </a:xfrm>
        </p:grpSpPr>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9" name="Rectangle 18"/>
            <p:cNvSpPr/>
            <p:nvPr/>
          </p:nvSpPr>
          <p:spPr>
            <a:xfrm>
              <a:off x="5615975" y="3558718"/>
              <a:ext cx="1876643" cy="109803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C0E2"/>
                  </a:solidFill>
                  <a:effectLst/>
                  <a:uLnTx/>
                  <a:uFillTx/>
                  <a:latin typeface="Sakkal Majalla" panose="02000000000000000000" pitchFamily="2" charset="-78"/>
                  <a:ea typeface="+mn-ea"/>
                  <a:cs typeface="Sakkal Majalla" panose="02000000000000000000" pitchFamily="2" charset="-78"/>
                </a:rPr>
                <a:t>عقد العمل مدة محددة</a:t>
              </a:r>
            </a:p>
          </p:txBody>
        </p:sp>
      </p:grpSp>
      <p:grpSp>
        <p:nvGrpSpPr>
          <p:cNvPr id="20" name="Group 19"/>
          <p:cNvGrpSpPr/>
          <p:nvPr/>
        </p:nvGrpSpPr>
        <p:grpSpPr>
          <a:xfrm>
            <a:off x="7199498" y="3654749"/>
            <a:ext cx="3133714" cy="2602796"/>
            <a:chOff x="7771431" y="2800939"/>
            <a:chExt cx="3489979" cy="2995427"/>
          </a:xfrm>
        </p:grpSpPr>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22" name="Rectangle 21"/>
            <p:cNvSpPr/>
            <p:nvPr/>
          </p:nvSpPr>
          <p:spPr>
            <a:xfrm>
              <a:off x="8640090" y="3467328"/>
              <a:ext cx="1876643" cy="109803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4B3AD1"/>
                  </a:solidFill>
                  <a:effectLst/>
                  <a:uLnTx/>
                  <a:uFillTx/>
                  <a:latin typeface="Sakkal Majalla" panose="02000000000000000000" pitchFamily="2" charset="-78"/>
                  <a:ea typeface="+mn-ea"/>
                  <a:cs typeface="Sakkal Majalla" panose="02000000000000000000" pitchFamily="2" charset="-78"/>
                </a:rPr>
                <a:t>عقد العمل بوقت جزئي</a:t>
              </a:r>
            </a:p>
          </p:txBody>
        </p:sp>
      </p:grpSp>
      <p:grpSp>
        <p:nvGrpSpPr>
          <p:cNvPr id="23" name="Group 22"/>
          <p:cNvGrpSpPr/>
          <p:nvPr/>
        </p:nvGrpSpPr>
        <p:grpSpPr>
          <a:xfrm>
            <a:off x="1930506" y="3569978"/>
            <a:ext cx="3133714" cy="2602796"/>
            <a:chOff x="1797803" y="2800939"/>
            <a:chExt cx="3489979" cy="2995427"/>
          </a:xfrm>
        </p:grpSpPr>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25" name="Rectangle 24"/>
            <p:cNvSpPr/>
            <p:nvPr/>
          </p:nvSpPr>
          <p:spPr>
            <a:xfrm>
              <a:off x="2661514" y="3405336"/>
              <a:ext cx="1876643" cy="159392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C9B00"/>
                  </a:solidFill>
                  <a:effectLst/>
                  <a:uLnTx/>
                  <a:uFillTx/>
                  <a:latin typeface="Sakkal Majalla" panose="02000000000000000000" pitchFamily="2" charset="-78"/>
                  <a:ea typeface="+mn-ea"/>
                  <a:cs typeface="Sakkal Majalla" panose="02000000000000000000" pitchFamily="2" charset="-78"/>
                </a:rPr>
                <a:t>عقد تجاري لأشخاص مؤقتين</a:t>
              </a:r>
            </a:p>
          </p:txBody>
        </p:sp>
      </p:grpSp>
    </p:spTree>
    <p:extLst>
      <p:ext uri="{BB962C8B-B14F-4D97-AF65-F5344CB8AC3E}">
        <p14:creationId xmlns:p14="http://schemas.microsoft.com/office/powerpoint/2010/main" val="620163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360"/>
                                          </p:val>
                                        </p:tav>
                                        <p:tav tm="100000">
                                          <p:val>
                                            <p:fltVal val="0"/>
                                          </p:val>
                                        </p:tav>
                                      </p:tavLst>
                                    </p:anim>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 calcmode="lin" valueType="num">
                                      <p:cBhvr>
                                        <p:cTn id="40" dur="500" fill="hold"/>
                                        <p:tgtEl>
                                          <p:spTgt spid="17"/>
                                        </p:tgtEl>
                                        <p:attrNameLst>
                                          <p:attrName>style.rotation</p:attrName>
                                        </p:attrNameLst>
                                      </p:cBhvr>
                                      <p:tavLst>
                                        <p:tav tm="0">
                                          <p:val>
                                            <p:fltVal val="360"/>
                                          </p:val>
                                        </p:tav>
                                        <p:tav tm="100000">
                                          <p:val>
                                            <p:fltVal val="0"/>
                                          </p:val>
                                        </p:tav>
                                      </p:tavLst>
                                    </p:anim>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 calcmode="lin" valueType="num">
                                      <p:cBhvr>
                                        <p:cTn id="48" dur="500" fill="hold"/>
                                        <p:tgtEl>
                                          <p:spTgt spid="23"/>
                                        </p:tgtEl>
                                        <p:attrNameLst>
                                          <p:attrName>style.rotation</p:attrName>
                                        </p:attrNameLst>
                                      </p:cBhvr>
                                      <p:tavLst>
                                        <p:tav tm="0">
                                          <p:val>
                                            <p:fltVal val="360"/>
                                          </p:val>
                                        </p:tav>
                                        <p:tav tm="100000">
                                          <p:val>
                                            <p:fltVal val="0"/>
                                          </p:val>
                                        </p:tav>
                                      </p:tavLst>
                                    </p:anim>
                                    <p:animEffect transition="in" filter="fade">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105</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9312056" y="1147668"/>
            <a:ext cx="2580714" cy="863296"/>
            <a:chOff x="6235254" y="3759089"/>
            <a:chExt cx="3994080" cy="1190702"/>
          </a:xfrm>
        </p:grpSpPr>
        <p:grpSp>
          <p:nvGrpSpPr>
            <p:cNvPr id="5" name="Group 4">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7"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8"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9"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6" name="Rectangle 5">
              <a:extLst>
                <a:ext uri="{FF2B5EF4-FFF2-40B4-BE49-F238E27FC236}">
                  <a16:creationId xmlns:a16="http://schemas.microsoft.com/office/drawing/2014/main" xmlns="" id="{689EC6BB-6639-47DA-A955-4B181977BB68}"/>
                </a:ext>
              </a:extLst>
            </p:cNvPr>
            <p:cNvSpPr/>
            <p:nvPr/>
          </p:nvSpPr>
          <p:spPr>
            <a:xfrm>
              <a:off x="6683620" y="4017779"/>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الكمية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1" name="Rectangle 10"/>
          <p:cNvSpPr/>
          <p:nvPr/>
        </p:nvSpPr>
        <p:spPr>
          <a:xfrm>
            <a:off x="69499" y="995301"/>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وترتكز على تسوية حجم العمل، من خلال التوفيق بين قدرة العمل التي تمتلكها المنظمة من جهة وتكاليف العمل الناتجة عن طلبات الإنتاج من جهة أخرى</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2" name="Group 11"/>
          <p:cNvGrpSpPr/>
          <p:nvPr/>
        </p:nvGrpSpPr>
        <p:grpSpPr>
          <a:xfrm>
            <a:off x="9312056" y="2442412"/>
            <a:ext cx="2580714" cy="863296"/>
            <a:chOff x="6235254" y="3759089"/>
            <a:chExt cx="3994080" cy="1190702"/>
          </a:xfrm>
        </p:grpSpPr>
        <p:grpSp>
          <p:nvGrpSpPr>
            <p:cNvPr id="13" name="Group 12">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5"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6"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7"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4" name="Rectangle 13">
              <a:extLst>
                <a:ext uri="{FF2B5EF4-FFF2-40B4-BE49-F238E27FC236}">
                  <a16:creationId xmlns:a16="http://schemas.microsoft.com/office/drawing/2014/main" xmlns="" id="{689EC6BB-6639-47DA-A955-4B181977BB68}"/>
                </a:ext>
              </a:extLst>
            </p:cNvPr>
            <p:cNvSpPr/>
            <p:nvPr/>
          </p:nvSpPr>
          <p:spPr>
            <a:xfrm>
              <a:off x="6683620" y="4017779"/>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النوعية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8" name="Rectangle 17"/>
          <p:cNvSpPr/>
          <p:nvPr/>
        </p:nvSpPr>
        <p:spPr>
          <a:xfrm>
            <a:off x="69499" y="2290045"/>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هذا النوع من المرونة يرتكز على مضمون العمل، من خلال الاعتماد على كفاءات الأفراد وخاصة تنوع المهارات لديهم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Polyvalence)،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وقدرتهم على التدريب</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9" name="Picture 18" descr="C:\Users\Google\Pictures\المرن\ddb09208e3600460aae90eaa56a0c706.jpg"/>
          <p:cNvPicPr/>
          <p:nvPr/>
        </p:nvPicPr>
        <p:blipFill rotWithShape="1">
          <a:blip r:embed="rId4">
            <a:extLst>
              <a:ext uri="{28A0092B-C50C-407E-A947-70E740481C1C}">
                <a14:useLocalDpi xmlns:a14="http://schemas.microsoft.com/office/drawing/2010/main" val="0"/>
              </a:ext>
            </a:extLst>
          </a:blip>
          <a:srcRect l="14432" t="18391" r="17114" b="18390"/>
          <a:stretch/>
        </p:blipFill>
        <p:spPr bwMode="auto">
          <a:xfrm>
            <a:off x="4016188" y="3584789"/>
            <a:ext cx="3825474" cy="291084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8995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1714546" y="237719"/>
            <a:ext cx="4775901" cy="992269"/>
            <a:chOff x="-117536" y="0"/>
            <a:chExt cx="2557206" cy="695709"/>
          </a:xfrm>
        </p:grpSpPr>
        <p:pic>
          <p:nvPicPr>
            <p:cNvPr id="5" name="Picture 4"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6" name="Rectangle 5"/>
            <p:cNvSpPr/>
            <p:nvPr/>
          </p:nvSpPr>
          <p:spPr>
            <a:xfrm>
              <a:off x="-117536" y="76837"/>
              <a:ext cx="1863786" cy="618872"/>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تقسيم التصنيفات الدولية القياسية</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746250" y="132009"/>
              <a:ext cx="457200" cy="341805"/>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ثالثاً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94447" y="1335759"/>
            <a:ext cx="1151625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ليس بعيدا عن التقسيمات السابقة للباحثين الفرنسيين، تنقل الباحثين الإيطاليتين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Origo</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et L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Pagani</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(2008)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تقسيم التصنيفات الدولية القياسية للعديد من ترتيبات العمل المرنة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إلى مجموعتين: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9" name="Group 8"/>
          <p:cNvGrpSpPr/>
          <p:nvPr/>
        </p:nvGrpSpPr>
        <p:grpSpPr>
          <a:xfrm>
            <a:off x="9329985" y="2822431"/>
            <a:ext cx="2580714" cy="863296"/>
            <a:chOff x="6235254" y="3759089"/>
            <a:chExt cx="3994080" cy="1190702"/>
          </a:xfrm>
        </p:grpSpPr>
        <p:grpSp>
          <p:nvGrpSpPr>
            <p:cNvPr id="11" name="Group 10">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3"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4"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5"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2" name="Rectangle 11">
              <a:extLst>
                <a:ext uri="{FF2B5EF4-FFF2-40B4-BE49-F238E27FC236}">
                  <a16:creationId xmlns:a16="http://schemas.microsoft.com/office/drawing/2014/main" xmlns="" id="{689EC6BB-6639-47DA-A955-4B181977BB68}"/>
                </a:ext>
              </a:extLst>
            </p:cNvPr>
            <p:cNvSpPr/>
            <p:nvPr/>
          </p:nvSpPr>
          <p:spPr>
            <a:xfrm>
              <a:off x="6683620" y="4017779"/>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الكمية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6" name="Rectangle 15"/>
          <p:cNvSpPr/>
          <p:nvPr/>
        </p:nvSpPr>
        <p:spPr>
          <a:xfrm>
            <a:off x="84918" y="2683701"/>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والتي تشير إلى فرصة التغيير المرن لكمية العمل المستعملة في عملية الإنتاج، ومن أمثلتها العمل المؤقت أو ما يسمى بالمرونة العددية، العمل بدوام جزئي وساعات العمل المرنة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6" name="Group 25"/>
          <p:cNvGrpSpPr/>
          <p:nvPr/>
        </p:nvGrpSpPr>
        <p:grpSpPr>
          <a:xfrm>
            <a:off x="9329985" y="4132629"/>
            <a:ext cx="2580714" cy="863296"/>
            <a:chOff x="6235254" y="3759089"/>
            <a:chExt cx="3994080" cy="1190702"/>
          </a:xfrm>
        </p:grpSpPr>
        <p:grpSp>
          <p:nvGrpSpPr>
            <p:cNvPr id="27" name="Group 26">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29"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0"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1"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8" name="Rectangle 27">
              <a:extLst>
                <a:ext uri="{FF2B5EF4-FFF2-40B4-BE49-F238E27FC236}">
                  <a16:creationId xmlns:a16="http://schemas.microsoft.com/office/drawing/2014/main" xmlns="" id="{689EC6BB-6639-47DA-A955-4B181977BB68}"/>
                </a:ext>
              </a:extLst>
            </p:cNvPr>
            <p:cNvSpPr/>
            <p:nvPr/>
          </p:nvSpPr>
          <p:spPr>
            <a:xfrm>
              <a:off x="6683620" y="4017779"/>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المرونة النوعية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32" name="Rectangle 31"/>
          <p:cNvSpPr/>
          <p:nvPr/>
        </p:nvSpPr>
        <p:spPr>
          <a:xfrm>
            <a:off x="84918" y="3993899"/>
            <a:ext cx="9240047"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وتتعلق بمحتويات المهارة وجودة العمل، ومن نماذجها مشاركة الموظف أو ما يسمى بتقاسم الوظيفة، التناوب الوظيفي، الاستقلالية في العمل، فرق العمل واستخدام المهارات المتعددة أو ما يسمى بالمرونة الوظيفية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17172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1+#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barn(inVertical)">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32" grpId="0"/>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5" name="Group 4"/>
          <p:cNvGrpSpPr/>
          <p:nvPr/>
        </p:nvGrpSpPr>
        <p:grpSpPr>
          <a:xfrm>
            <a:off x="344384" y="1316174"/>
            <a:ext cx="11710639" cy="5139767"/>
            <a:chOff x="344384" y="1316174"/>
            <a:chExt cx="11710639" cy="513976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7" name="Rectangle 6"/>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بعد عرض هذه المجموعة من تقسيمات الباحثين حول المرونة المتعلقة بالموارد البشرية أو مرونة العمل، فالملاحظ أن ما أجمعت عليه هذه الدراسات أن هناك نوعين رئيسيين</a:t>
              </a:r>
            </a:p>
          </p:txBody>
        </p:sp>
      </p:grpSp>
      <p:sp>
        <p:nvSpPr>
          <p:cNvPr id="8" name="Rectangle 7"/>
          <p:cNvSpPr/>
          <p:nvPr/>
        </p:nvSpPr>
        <p:spPr>
          <a:xfrm>
            <a:off x="344384" y="3226122"/>
            <a:ext cx="862148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أحدهما يتعلق بكمية العمل وعادة ما يرتبط بحجم العمل. سواء عدد العمال المتواجدين بالمنظمة أو عدد ساعات العمل، وهناك عدة بدائل متاحة في هذا المجال سواء ما ذكر من خلال الباحثين السابقين أو لم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يذكر</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79294" y="5040164"/>
            <a:ext cx="9603993"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والنوع الثاني من مرونة العمل يتعلق بالجانب النوعي للعمل المرتكز على مضمون ومحتويات العمل والذي يترجم إلى المهارات الفردية أو الجماعية للعمال ومدى الإقبال على التدريب عليها سواء من قبل المنظمات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والأفراد</a:t>
            </a:r>
            <a:endParaRPr kumimoji="0" lang="en-US" sz="1400" b="0"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7322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108</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20" name="Picture 19"/>
          <p:cNvPicPr>
            <a:picLocks noChangeAspect="1"/>
          </p:cNvPicPr>
          <p:nvPr/>
        </p:nvPicPr>
        <p:blipFill>
          <a:blip r:embed="rId3"/>
          <a:stretch>
            <a:fillRect/>
          </a:stretch>
        </p:blipFill>
        <p:spPr>
          <a:xfrm>
            <a:off x="3917429" y="1675075"/>
            <a:ext cx="4839685" cy="4783415"/>
          </a:xfrm>
          <a:prstGeom prst="rect">
            <a:avLst/>
          </a:prstGeom>
        </p:spPr>
      </p:pic>
      <p:grpSp>
        <p:nvGrpSpPr>
          <p:cNvPr id="21" name="Group 20"/>
          <p:cNvGrpSpPr/>
          <p:nvPr/>
        </p:nvGrpSpPr>
        <p:grpSpPr>
          <a:xfrm>
            <a:off x="5128502" y="1004994"/>
            <a:ext cx="2575961" cy="2561441"/>
            <a:chOff x="6981008" y="1307522"/>
            <a:chExt cx="2575961" cy="2561441"/>
          </a:xfrm>
        </p:grpSpPr>
        <p:pic>
          <p:nvPicPr>
            <p:cNvPr id="22" name="Picture 21"/>
            <p:cNvPicPr>
              <a:picLocks noChangeAspect="1"/>
            </p:cNvPicPr>
            <p:nvPr/>
          </p:nvPicPr>
          <p:blipFill>
            <a:blip r:embed="rId4"/>
            <a:stretch>
              <a:fillRect/>
            </a:stretch>
          </p:blipFill>
          <p:spPr>
            <a:xfrm>
              <a:off x="6981008" y="1307522"/>
              <a:ext cx="2575961" cy="2561441"/>
            </a:xfrm>
            <a:prstGeom prst="rect">
              <a:avLst/>
            </a:prstGeom>
          </p:spPr>
        </p:pic>
        <p:sp>
          <p:nvSpPr>
            <p:cNvPr id="23" name="Rectangle 22"/>
            <p:cNvSpPr/>
            <p:nvPr/>
          </p:nvSpPr>
          <p:spPr>
            <a:xfrm>
              <a:off x="7271683" y="1664688"/>
              <a:ext cx="1993970"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المرونة الرقمية كالعمل بوقت جزئي وتقاسم الوظيفة</a:t>
              </a:r>
            </a:p>
          </p:txBody>
        </p:sp>
      </p:grpSp>
      <p:grpSp>
        <p:nvGrpSpPr>
          <p:cNvPr id="24" name="Group 23"/>
          <p:cNvGrpSpPr/>
          <p:nvPr/>
        </p:nvGrpSpPr>
        <p:grpSpPr>
          <a:xfrm>
            <a:off x="6493390" y="3306137"/>
            <a:ext cx="2575961" cy="2561441"/>
            <a:chOff x="8345896" y="3608665"/>
            <a:chExt cx="2575961" cy="2561441"/>
          </a:xfrm>
        </p:grpSpPr>
        <p:pic>
          <p:nvPicPr>
            <p:cNvPr id="25" name="Picture 24"/>
            <p:cNvPicPr>
              <a:picLocks noChangeAspect="1"/>
            </p:cNvPicPr>
            <p:nvPr/>
          </p:nvPicPr>
          <p:blipFill>
            <a:blip r:embed="rId5"/>
            <a:stretch>
              <a:fillRect/>
            </a:stretch>
          </p:blipFill>
          <p:spPr>
            <a:xfrm>
              <a:off x="8345896" y="3608665"/>
              <a:ext cx="2575961" cy="2561441"/>
            </a:xfrm>
            <a:prstGeom prst="rect">
              <a:avLst/>
            </a:prstGeom>
          </p:spPr>
        </p:pic>
        <p:sp>
          <p:nvSpPr>
            <p:cNvPr id="26" name="Rectangle 25"/>
            <p:cNvSpPr/>
            <p:nvPr/>
          </p:nvSpPr>
          <p:spPr>
            <a:xfrm>
              <a:off x="9147929" y="4194648"/>
              <a:ext cx="1530654" cy="156966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المرونة الوظيفية كمشاركة الفرد في اتخاذ القرار</a:t>
              </a:r>
            </a:p>
          </p:txBody>
        </p:sp>
      </p:grpSp>
      <p:grpSp>
        <p:nvGrpSpPr>
          <p:cNvPr id="27" name="Group 26"/>
          <p:cNvGrpSpPr/>
          <p:nvPr/>
        </p:nvGrpSpPr>
        <p:grpSpPr>
          <a:xfrm>
            <a:off x="3514924" y="3396230"/>
            <a:ext cx="2575961" cy="2561441"/>
            <a:chOff x="5457697" y="3699229"/>
            <a:chExt cx="2575961" cy="2561441"/>
          </a:xfrm>
        </p:grpSpPr>
        <p:pic>
          <p:nvPicPr>
            <p:cNvPr id="28" name="Picture 27"/>
            <p:cNvPicPr>
              <a:picLocks noChangeAspect="1"/>
            </p:cNvPicPr>
            <p:nvPr/>
          </p:nvPicPr>
          <p:blipFill>
            <a:blip r:embed="rId6"/>
            <a:stretch>
              <a:fillRect/>
            </a:stretch>
          </p:blipFill>
          <p:spPr>
            <a:xfrm>
              <a:off x="5457697" y="3699229"/>
              <a:ext cx="2575961" cy="2561441"/>
            </a:xfrm>
            <a:prstGeom prst="rect">
              <a:avLst/>
            </a:prstGeom>
          </p:spPr>
        </p:pic>
        <p:sp>
          <p:nvSpPr>
            <p:cNvPr id="29" name="Rectangle 28"/>
            <p:cNvSpPr/>
            <p:nvPr/>
          </p:nvSpPr>
          <p:spPr>
            <a:xfrm>
              <a:off x="5598720" y="4305269"/>
              <a:ext cx="1668430" cy="156966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أخيرا المرونة المالية المرتبطة بنظام دفع الأجور</a:t>
              </a:r>
            </a:p>
          </p:txBody>
        </p:sp>
      </p:grpSp>
      <p:grpSp>
        <p:nvGrpSpPr>
          <p:cNvPr id="30" name="Group 29"/>
          <p:cNvGrpSpPr/>
          <p:nvPr/>
        </p:nvGrpSpPr>
        <p:grpSpPr>
          <a:xfrm>
            <a:off x="5077193" y="2606927"/>
            <a:ext cx="2519285" cy="2427172"/>
            <a:chOff x="4920790" y="2646218"/>
            <a:chExt cx="2519285" cy="2427172"/>
          </a:xfrm>
        </p:grpSpPr>
        <p:pic>
          <p:nvPicPr>
            <p:cNvPr id="31" name="Picture 30"/>
            <p:cNvPicPr>
              <a:picLocks noChangeAspect="1"/>
            </p:cNvPicPr>
            <p:nvPr/>
          </p:nvPicPr>
          <p:blipFill>
            <a:blip r:embed="rId7"/>
            <a:stretch>
              <a:fillRect/>
            </a:stretch>
          </p:blipFill>
          <p:spPr>
            <a:xfrm>
              <a:off x="4972099" y="2646218"/>
              <a:ext cx="2447347" cy="2418892"/>
            </a:xfrm>
            <a:prstGeom prst="rect">
              <a:avLst/>
            </a:prstGeom>
          </p:spPr>
        </p:pic>
        <p:sp>
          <p:nvSpPr>
            <p:cNvPr id="32" name="Rectangle 31"/>
            <p:cNvSpPr/>
            <p:nvPr/>
          </p:nvSpPr>
          <p:spPr>
            <a:xfrm>
              <a:off x="4920790" y="2765066"/>
              <a:ext cx="2519285" cy="230832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والجدير بالذكر،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أنه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توجد تقسيمات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أخرى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لمرونة العمل.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فمثلا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Atkinson (1985)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يصنفها إلى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ثلاثة</a:t>
              </a:r>
              <a:b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أنواع</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267482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2000"/>
                                        <p:tgtEl>
                                          <p:spTgt spid="30"/>
                                        </p:tgtEl>
                                      </p:cBhvr>
                                    </p:animEffect>
                                  </p:childTnLst>
                                </p:cTn>
                              </p:par>
                              <p:par>
                                <p:cTn id="8" presetID="21"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2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2680750" y="1116737"/>
            <a:ext cx="7619395" cy="517065"/>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Times New Roman" panose="02020603050405020304" pitchFamily="18" charset="0"/>
                <a:cs typeface="Sakkal Majalla" panose="02000000000000000000" pitchFamily="2" charset="-78"/>
              </a:rPr>
              <a:t>يمكن إدراج أهم الفروقات بين نظام العمل الثابت (أو العادي)، ونظام العمل المرن:</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4" name="Table 3"/>
          <p:cNvGraphicFramePr>
            <a:graphicFrameLocks noGrp="1"/>
          </p:cNvGraphicFramePr>
          <p:nvPr>
            <p:extLst/>
          </p:nvPr>
        </p:nvGraphicFramePr>
        <p:xfrm>
          <a:off x="460528" y="2271644"/>
          <a:ext cx="11031071" cy="3364992"/>
        </p:xfrm>
        <a:graphic>
          <a:graphicData uri="http://schemas.openxmlformats.org/drawingml/2006/table">
            <a:tbl>
              <a:tblPr rtl="1" firstRow="1" firstCol="1" bandRow="1"/>
              <a:tblGrid>
                <a:gridCol w="4405810">
                  <a:extLst>
                    <a:ext uri="{9D8B030D-6E8A-4147-A177-3AD203B41FA5}">
                      <a16:colId xmlns:a16="http://schemas.microsoft.com/office/drawing/2014/main" xmlns="" val="1641917574"/>
                    </a:ext>
                  </a:extLst>
                </a:gridCol>
                <a:gridCol w="6625261">
                  <a:extLst>
                    <a:ext uri="{9D8B030D-6E8A-4147-A177-3AD203B41FA5}">
                      <a16:colId xmlns:a16="http://schemas.microsoft.com/office/drawing/2014/main" xmlns="" val="2492960798"/>
                    </a:ext>
                  </a:extLst>
                </a:gridCol>
              </a:tblGrid>
              <a:tr h="0">
                <a:tc>
                  <a:txBody>
                    <a:bodyPr/>
                    <a:lstStyle/>
                    <a:p>
                      <a:pPr algn="ctr" rtl="1">
                        <a:lnSpc>
                          <a:spcPct val="115000"/>
                        </a:lnSpc>
                        <a:spcAft>
                          <a:spcPts val="800"/>
                        </a:spcAft>
                      </a:pPr>
                      <a:r>
                        <a:rPr lang="ar-EG" sz="2400" b="1">
                          <a:effectLst/>
                          <a:latin typeface="Sakkal Majalla" panose="02000000000000000000" pitchFamily="2" charset="-78"/>
                          <a:ea typeface="Times New Roman" panose="02020603050405020304" pitchFamily="18" charset="0"/>
                          <a:cs typeface="Sakkal Majalla" panose="02000000000000000000" pitchFamily="2" charset="-78"/>
                        </a:rPr>
                        <a:t>نموذج العمل العادي (الثابت)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57150" cap="flat" cmpd="dbl"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algn="ctr" rtl="1">
                        <a:lnSpc>
                          <a:spcPct val="115000"/>
                        </a:lnSpc>
                        <a:spcAft>
                          <a:spcPts val="800"/>
                        </a:spcAft>
                      </a:pPr>
                      <a:r>
                        <a:rPr lang="ar-EG" sz="2400" b="1">
                          <a:effectLst/>
                          <a:latin typeface="Sakkal Majalla" panose="02000000000000000000" pitchFamily="2" charset="-78"/>
                          <a:ea typeface="Times New Roman" panose="02020603050405020304" pitchFamily="18" charset="0"/>
                          <a:cs typeface="Sakkal Majalla" panose="02000000000000000000" pitchFamily="2" charset="-78"/>
                        </a:rPr>
                        <a:t>نماذج العمل المرن</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57150" cap="flat" cmpd="dbl"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extLst>
                  <a:ext uri="{0D108BD9-81ED-4DB2-BD59-A6C34878D82A}">
                    <a16:rowId xmlns:a16="http://schemas.microsoft.com/office/drawing/2014/main" xmlns="" val="647197857"/>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توظيف بمدة غير محدودة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توظيف بمدة محددة، عمل مؤقت، بطالة مؤقتة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1103639888"/>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مسار وظيفي غير متقطع طول الحياة النشطة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تقاعد مسبق، عطل قرابيه، تكوين مستمر، إعادة توجيه مهنية، بطالة</a:t>
                      </a:r>
                      <a:r>
                        <a:rPr lang="en-US"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2211635336"/>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وقت كلى</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وقت جزئي، تقاسم الوظيفة، تقاعد متدرج (أو مرن)</a:t>
                      </a:r>
                      <a:r>
                        <a:rPr lang="en-US"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378314147"/>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توقيت منتظم</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ساعات إضافية، بطالة تقنية، وقت عمل سنوي</a:t>
                      </a:r>
                      <a:r>
                        <a:rPr lang="en-US"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3446778359"/>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توقيت ثابت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ساعات حرة، توقيت متحرك (أو متغير).</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4115697872"/>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أسبوع عمل بخمس أيام</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عمل أيام العطل الأسبوعية، العمل في فرق</a:t>
                      </a:r>
                      <a:r>
                        <a:rPr lang="en-US"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xmlns="" val="2857121369"/>
                  </a:ext>
                </a:extLst>
              </a:tr>
              <a:tr h="0">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توقيت عمل نهاري</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57150" cap="flat" cmpd="dbl" algn="ctr">
                      <a:solidFill>
                        <a:srgbClr val="92D050"/>
                      </a:solidFill>
                      <a:prstDash val="solid"/>
                      <a:round/>
                      <a:headEnd type="none" w="med" len="med"/>
                      <a:tailEnd type="none" w="med" len="med"/>
                    </a:lnB>
                  </a:tcPr>
                </a:tc>
                <a:tc>
                  <a:txBody>
                    <a:bodyPr/>
                    <a:lstStyle/>
                    <a:p>
                      <a:pPr algn="ctr" rtl="1">
                        <a:lnSpc>
                          <a:spcPct val="115000"/>
                        </a:lnSpc>
                        <a:spcAft>
                          <a:spcPts val="800"/>
                        </a:spcAft>
                      </a:pP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عمل في المساء و/أو في الليل العمل في فرق</a:t>
                      </a:r>
                      <a:r>
                        <a:rPr lang="en-US"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57150" cap="flat" cmpd="dbl" algn="ctr">
                      <a:solidFill>
                        <a:srgbClr val="92D050"/>
                      </a:solidFill>
                      <a:prstDash val="solid"/>
                      <a:round/>
                      <a:headEnd type="none" w="med" len="med"/>
                      <a:tailEnd type="none" w="med" len="med"/>
                    </a:lnB>
                  </a:tcPr>
                </a:tc>
                <a:extLst>
                  <a:ext uri="{0D108BD9-81ED-4DB2-BD59-A6C34878D82A}">
                    <a16:rowId xmlns:a16="http://schemas.microsoft.com/office/drawing/2014/main" xmlns="" val="1792515974"/>
                  </a:ext>
                </a:extLst>
              </a:tr>
            </a:tbl>
          </a:graphicData>
        </a:graphic>
      </p:graphicFrame>
    </p:spTree>
    <p:extLst>
      <p:ext uri="{BB962C8B-B14F-4D97-AF65-F5344CB8AC3E}">
        <p14:creationId xmlns:p14="http://schemas.microsoft.com/office/powerpoint/2010/main" val="229701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مفهوم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11</a:t>
            </a:fld>
            <a:endParaRPr lang="ar-EG"/>
          </a:p>
        </p:txBody>
      </p:sp>
      <p:grpSp>
        <p:nvGrpSpPr>
          <p:cNvPr id="4" name="Group 3"/>
          <p:cNvGrpSpPr/>
          <p:nvPr/>
        </p:nvGrpSpPr>
        <p:grpSpPr>
          <a:xfrm>
            <a:off x="8142488" y="1560745"/>
            <a:ext cx="3640392" cy="4063480"/>
            <a:chOff x="8270307" y="1432751"/>
            <a:chExt cx="3640392" cy="406348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0307" y="1855839"/>
              <a:ext cx="3640392" cy="3640392"/>
            </a:xfrm>
            <a:prstGeom prst="rect">
              <a:avLst/>
            </a:prstGeom>
          </p:spPr>
        </p:pic>
        <p:sp>
          <p:nvSpPr>
            <p:cNvPr id="27" name="Rectangle 26"/>
            <p:cNvSpPr/>
            <p:nvPr/>
          </p:nvSpPr>
          <p:spPr>
            <a:xfrm>
              <a:off x="8270307" y="1432751"/>
              <a:ext cx="3571076" cy="553998"/>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بداية يمكن اعتبار التغيير على أنه: </a:t>
              </a:r>
            </a:p>
          </p:txBody>
        </p:sp>
      </p:grpSp>
      <p:grpSp>
        <p:nvGrpSpPr>
          <p:cNvPr id="8" name="Group 7"/>
          <p:cNvGrpSpPr/>
          <p:nvPr/>
        </p:nvGrpSpPr>
        <p:grpSpPr>
          <a:xfrm>
            <a:off x="275303" y="1894767"/>
            <a:ext cx="7867185" cy="1477328"/>
            <a:chOff x="255639" y="2114743"/>
            <a:chExt cx="7867185" cy="1477328"/>
          </a:xfrm>
        </p:grpSpPr>
        <p:pic>
          <p:nvPicPr>
            <p:cNvPr id="6" name="Picture 5"/>
            <p:cNvPicPr>
              <a:picLocks noChangeAspect="1"/>
            </p:cNvPicPr>
            <p:nvPr/>
          </p:nvPicPr>
          <p:blipFill rotWithShape="1">
            <a:blip r:embed="rId4">
              <a:clrChange>
                <a:clrFrom>
                  <a:srgbClr val="FFFFFF"/>
                </a:clrFrom>
                <a:clrTo>
                  <a:srgbClr val="FFFFFF">
                    <a:alpha val="0"/>
                  </a:srgbClr>
                </a:clrTo>
              </a:clrChange>
            </a:blip>
            <a:srcRect l="14434" t="20375" r="16170" b="21819"/>
            <a:stretch/>
          </p:blipFill>
          <p:spPr>
            <a:xfrm>
              <a:off x="7669163" y="2220667"/>
              <a:ext cx="453661" cy="384495"/>
            </a:xfrm>
            <a:prstGeom prst="rect">
              <a:avLst/>
            </a:prstGeom>
          </p:spPr>
        </p:pic>
        <p:sp>
          <p:nvSpPr>
            <p:cNvPr id="7" name="Rectangle 6"/>
            <p:cNvSpPr/>
            <p:nvPr/>
          </p:nvSpPr>
          <p:spPr>
            <a:xfrm>
              <a:off x="255639" y="2114743"/>
              <a:ext cx="7413524"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التبديل الملموس الذي يطال أجزاء وجوانب عمل المؤسسة إذ قد تشمل التغيير تعديلا في التنظيم الهيكلي أو في التكنولوجيا أو في ثقافة المؤسسات أو في إجراءات </a:t>
              </a:r>
              <a:r>
                <a:rPr lang="en-US" sz="2400" b="1" dirty="0">
                  <a:solidFill>
                    <a:srgbClr val="002060"/>
                  </a:solidFill>
                  <a:latin typeface="Sakkal Majalla" panose="02000000000000000000" pitchFamily="2" charset="-78"/>
                  <a:cs typeface="Sakkal Majalla" panose="02000000000000000000" pitchFamily="2" charset="-78"/>
                </a:rPr>
                <a:t/>
              </a:r>
              <a:br>
                <a:rPr lang="en-US"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أو سياسات العمالة أو في توزيع ونشر وجدولة الموارد</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1" name="Group 10"/>
          <p:cNvGrpSpPr/>
          <p:nvPr/>
        </p:nvGrpSpPr>
        <p:grpSpPr>
          <a:xfrm>
            <a:off x="275303" y="3372095"/>
            <a:ext cx="7867185" cy="1477328"/>
            <a:chOff x="255639" y="2114743"/>
            <a:chExt cx="7867185" cy="1477328"/>
          </a:xfrm>
        </p:grpSpPr>
        <p:pic>
          <p:nvPicPr>
            <p:cNvPr id="12" name="Picture 11"/>
            <p:cNvPicPr>
              <a:picLocks noChangeAspect="1"/>
            </p:cNvPicPr>
            <p:nvPr/>
          </p:nvPicPr>
          <p:blipFill rotWithShape="1">
            <a:blip r:embed="rId4">
              <a:clrChange>
                <a:clrFrom>
                  <a:srgbClr val="FFFFFF"/>
                </a:clrFrom>
                <a:clrTo>
                  <a:srgbClr val="FFFFFF">
                    <a:alpha val="0"/>
                  </a:srgbClr>
                </a:clrTo>
              </a:clrChange>
            </a:blip>
            <a:srcRect l="14434" t="20375" r="16170" b="21819"/>
            <a:stretch/>
          </p:blipFill>
          <p:spPr>
            <a:xfrm>
              <a:off x="7669163" y="2220667"/>
              <a:ext cx="453661" cy="384495"/>
            </a:xfrm>
            <a:prstGeom prst="rect">
              <a:avLst/>
            </a:prstGeom>
          </p:spPr>
        </p:pic>
        <p:sp>
          <p:nvSpPr>
            <p:cNvPr id="13" name="Rectangle 12"/>
            <p:cNvSpPr/>
            <p:nvPr/>
          </p:nvSpPr>
          <p:spPr>
            <a:xfrm>
              <a:off x="255639" y="2114743"/>
              <a:ext cx="7413524"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إذا فالتغيير يشمل مختلف الجوانب التي قد تؤثر على المؤسسة بالسلب أو بالإيجاب وبالتالي فلابد على المؤسسة ومسيريها الحرص على أن تكون هذه التغيرات التي تمس مختلف جوانب المؤسسة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275303" y="4902419"/>
            <a:ext cx="7867185" cy="1015663"/>
            <a:chOff x="255639" y="2114743"/>
            <a:chExt cx="7867185" cy="1015663"/>
          </a:xfrm>
        </p:grpSpPr>
        <p:pic>
          <p:nvPicPr>
            <p:cNvPr id="15" name="Picture 14"/>
            <p:cNvPicPr>
              <a:picLocks noChangeAspect="1"/>
            </p:cNvPicPr>
            <p:nvPr/>
          </p:nvPicPr>
          <p:blipFill rotWithShape="1">
            <a:blip r:embed="rId4">
              <a:clrChange>
                <a:clrFrom>
                  <a:srgbClr val="FFFFFF"/>
                </a:clrFrom>
                <a:clrTo>
                  <a:srgbClr val="FFFFFF">
                    <a:alpha val="0"/>
                  </a:srgbClr>
                </a:clrTo>
              </a:clrChange>
            </a:blip>
            <a:srcRect l="14434" t="20375" r="16170" b="21819"/>
            <a:stretch/>
          </p:blipFill>
          <p:spPr>
            <a:xfrm>
              <a:off x="7669163" y="2220667"/>
              <a:ext cx="453661" cy="384495"/>
            </a:xfrm>
            <a:prstGeom prst="rect">
              <a:avLst/>
            </a:prstGeom>
          </p:spPr>
        </p:pic>
        <p:sp>
          <p:nvSpPr>
            <p:cNvPr id="16" name="Rectangle 15"/>
            <p:cNvSpPr/>
            <p:nvPr/>
          </p:nvSpPr>
          <p:spPr>
            <a:xfrm>
              <a:off x="255639" y="2114743"/>
              <a:ext cx="741352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أما فيما يتعلق بالتغيير المؤسسي، فإنه يقع داخل المؤسسة، حيث يتناول كل عناصرها وأبعادها، ولقد قدم المفكرين تعاريف متعددة للتغيير المؤسسي</a:t>
              </a:r>
              <a:endParaRPr lang="en-US"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02345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مرونة العمل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110</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C:\Users\Google\Pictures\المرن\مفهوم_العمل.jp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6575" y="1850631"/>
            <a:ext cx="7665801" cy="4607859"/>
          </a:xfrm>
          <a:prstGeom prst="rect">
            <a:avLst/>
          </a:prstGeom>
          <a:noFill/>
          <a:ln>
            <a:noFill/>
          </a:ln>
        </p:spPr>
      </p:pic>
      <p:sp>
        <p:nvSpPr>
          <p:cNvPr id="2" name="Rectangle 1"/>
          <p:cNvSpPr/>
          <p:nvPr/>
        </p:nvSpPr>
        <p:spPr>
          <a:xfrm>
            <a:off x="4864440" y="2026948"/>
            <a:ext cx="7046259" cy="2400657"/>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يعرض الجدول مجموعة من أنواع أو نماذج العمل المرن والتي يمكن مقارنتها بطبيعة العمل الثابت والأصلي، دون الخوض في تقسيماتها، كما يمكن القول إن الجدول يعرض بعضا من هذه الأنواع وليس كلها، فتطبيقات العمل المرن تختلف باختلاف الهدف منها، وباختلاف التشريعات والقوانين التي تتيح إدراجها في المنظمات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46922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lvl="0" algn="ctr">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a:t>
            </a:r>
            <a:r>
              <a:rPr lang="ar-EG" sz="6600" dirty="0">
                <a:solidFill>
                  <a:sysClr val="windowText" lastClr="000000">
                    <a:lumMod val="75000"/>
                    <a:lumOff val="25000"/>
                  </a:sysClr>
                </a:solidFill>
                <a:latin typeface="Adobe Arabic" panose="02040503050201020203" pitchFamily="18" charset="-78"/>
                <a:cs typeface="Adobe Arabic" panose="02040503050201020203" pitchFamily="18" charset="-78"/>
              </a:rPr>
              <a:t>الثانية</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سمات ومنافع المؤسسات الرشيقة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3239619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07515"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مجالات مرونة المنظمة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86769163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C:\Users\Google\Pictures\المرن\images (1).jpg"/>
          <p:cNvPicPr/>
          <p:nvPr/>
        </p:nvPicPr>
        <p:blipFill>
          <a:blip r:embed="rId4">
            <a:extLst>
              <a:ext uri="{28A0092B-C50C-407E-A947-70E740481C1C}">
                <a14:useLocalDpi xmlns:a14="http://schemas.microsoft.com/office/drawing/2010/main" val="0"/>
              </a:ext>
            </a:extLst>
          </a:blip>
          <a:srcRect/>
          <a:stretch>
            <a:fillRect/>
          </a:stretch>
        </p:blipFill>
        <p:spPr bwMode="auto">
          <a:xfrm>
            <a:off x="6651811" y="1600078"/>
            <a:ext cx="5103160" cy="4732905"/>
          </a:xfrm>
          <a:prstGeom prst="rect">
            <a:avLst/>
          </a:prstGeom>
          <a:noFill/>
          <a:ln>
            <a:noFill/>
          </a:ln>
        </p:spPr>
      </p:pic>
      <p:sp>
        <p:nvSpPr>
          <p:cNvPr id="2" name="Rectangle 1"/>
          <p:cNvSpPr/>
          <p:nvPr/>
        </p:nvSpPr>
        <p:spPr>
          <a:xfrm>
            <a:off x="430307" y="2667471"/>
            <a:ext cx="6669740"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 للمنظمة العمل على تطوير مرونتها من خلال العديد من المجالات كالمنتجات والعمليات الإنتاجية، إدارة الإيرادات، التكنولوجيا، إدارة العمل والتوظيف، تنظيم تطبيقات الإدارة، نظم المعلومات، نظم القرار، وغيرها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وهنا سيتم التطرق إلى أهمها: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6789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114</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165761" y="110459"/>
            <a:ext cx="3679227" cy="1232043"/>
            <a:chOff x="0" y="0"/>
            <a:chExt cx="2625090" cy="830579"/>
          </a:xfrm>
        </p:grpSpPr>
        <p:pic>
          <p:nvPicPr>
            <p:cNvPr id="5" name="Picture 4" descr="C:\Users\Google\Desktop\اشكال\ااااااااااااااا_000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41270" cy="765810"/>
            </a:xfrm>
            <a:prstGeom prst="rect">
              <a:avLst/>
            </a:prstGeom>
            <a:noFill/>
            <a:ln>
              <a:noFill/>
            </a:ln>
          </p:spPr>
        </p:pic>
        <p:sp>
          <p:nvSpPr>
            <p:cNvPr id="6" name="Rectangle 5"/>
            <p:cNvSpPr/>
            <p:nvPr/>
          </p:nvSpPr>
          <p:spPr>
            <a:xfrm>
              <a:off x="86609" y="241068"/>
              <a:ext cx="1867395" cy="58951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من خلال المنتجات والعمليات الإنتاجية</a:t>
              </a: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994708" y="24"/>
              <a:ext cx="630382" cy="46526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أولاً</a:t>
              </a: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400" b="1" i="0" u="none" strike="noStrike" kern="1200" cap="none" spc="0" normalizeH="0" baseline="0" noProof="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7947756" y="1595719"/>
            <a:ext cx="3909156" cy="704626"/>
            <a:chOff x="4397144" y="38100"/>
            <a:chExt cx="2253212" cy="459584"/>
          </a:xfrm>
        </p:grpSpPr>
        <p:grpSp>
          <p:nvGrpSpPr>
            <p:cNvPr id="9" name="Group 8"/>
            <p:cNvGrpSpPr/>
            <p:nvPr/>
          </p:nvGrpSpPr>
          <p:grpSpPr>
            <a:xfrm>
              <a:off x="6227429" y="38100"/>
              <a:ext cx="422927" cy="459584"/>
              <a:chOff x="192713" y="0"/>
              <a:chExt cx="1199842" cy="1109020"/>
            </a:xfrm>
          </p:grpSpPr>
          <p:pic>
            <p:nvPicPr>
              <p:cNvPr id="12" name="Picture 11" descr="E:\القديم كله\صور\صور شغل\3\06.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2713" y="0"/>
                <a:ext cx="1199842" cy="1109020"/>
              </a:xfrm>
              <a:prstGeom prst="rect">
                <a:avLst/>
              </a:prstGeom>
              <a:noFill/>
              <a:ln>
                <a:noFill/>
              </a:ln>
            </p:spPr>
          </p:pic>
          <p:sp>
            <p:nvSpPr>
              <p:cNvPr id="13" name="Rectangle 12"/>
              <p:cNvSpPr/>
              <p:nvPr/>
            </p:nvSpPr>
            <p:spPr>
              <a:xfrm>
                <a:off x="416853" y="229211"/>
                <a:ext cx="795645" cy="766928"/>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4397144" y="154183"/>
              <a:ext cx="1849120" cy="275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من خلال المنتجات:</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2474" y="2478321"/>
            <a:ext cx="5254438" cy="3702498"/>
          </a:xfrm>
          <a:prstGeom prst="rect">
            <a:avLst/>
          </a:prstGeom>
        </p:spPr>
      </p:pic>
      <p:sp>
        <p:nvSpPr>
          <p:cNvPr id="16" name="Rectangle 15"/>
          <p:cNvSpPr/>
          <p:nvPr/>
        </p:nvSpPr>
        <p:spPr>
          <a:xfrm>
            <a:off x="430306" y="2715322"/>
            <a:ext cx="7517450" cy="1754326"/>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تكون المرونة من خلال المنتج، من خلال تقريب منطقي المنتج والسوق. حيث يسعى الأول إلى إنتاج الحجم وبتنويع ضعيف، أما الثاني يقتضي تنوع كبير، أين يبحث الزبون على عدد كبير من المنتجات لتلبية حاجاته المتنوعة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7" name="Rectangle 16"/>
          <p:cNvSpPr/>
          <p:nvPr/>
        </p:nvSpPr>
        <p:spPr>
          <a:xfrm>
            <a:off x="430306" y="4548278"/>
            <a:ext cx="6490447"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ومن خلال توقع توجهات المستهلك إزاء المنتجات، يمكن المنظمة صياغة منتجات وسيطة وبتنوع ضعيف، وتسمح في نفس الوقت بخلق عدد كبير من المنتجات المتنوعة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382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par>
                                <p:cTn id="23" presetID="14" presetClass="entr" presetSubtype="1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115</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نتيجة بحث الصور عن شروط الهدف الناجح"/>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6690950" y="1764836"/>
            <a:ext cx="3976044" cy="4693654"/>
          </a:xfrm>
          <a:prstGeom prst="rect">
            <a:avLst/>
          </a:prstGeom>
          <a:noFill/>
          <a:ln>
            <a:noFill/>
          </a:ln>
        </p:spPr>
      </p:pic>
      <p:sp>
        <p:nvSpPr>
          <p:cNvPr id="5" name="Rectangle 4"/>
          <p:cNvSpPr/>
          <p:nvPr/>
        </p:nvSpPr>
        <p:spPr>
          <a:xfrm>
            <a:off x="1057835" y="1862744"/>
            <a:ext cx="8286668" cy="17543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إذن، فطبيعة ودرجة كأداة الطلب والسوق، تفرض نوعا من المرونة التي يجب على المنظمة إتباعها من خلال تحديد أهداف أساسية بالنسبة لمنتجاتها، </a:t>
            </a:r>
            <a:r>
              <a:rPr kumimoji="0" lang="ar-EG" sz="2400" b="1"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Sakkal Majalla" panose="02000000000000000000" pitchFamily="2" charset="-78"/>
              </a:rPr>
              <a:t>وتفاصيل ذلك تظهر في أعمال كل من </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D, </a:t>
            </a:r>
            <a:r>
              <a:rPr kumimoji="0" lang="en-US" sz="2400" b="1" i="0" u="none" strike="noStrike" kern="1200" cap="none" spc="0" normalizeH="0" baseline="0" noProof="0" dirty="0" err="1">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Gerwin</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ar-EG" sz="2400" b="1"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Sakkal Majalla" panose="02000000000000000000" pitchFamily="2" charset="-78"/>
              </a:rPr>
              <a:t>و</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en-US" sz="2400" b="1" i="0" u="none" strike="noStrike" kern="1200" cap="none" spc="0" normalizeH="0" baseline="0" noProof="0" dirty="0" err="1">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J.C.Tarondean</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ar-EG" sz="2400" b="1"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Sakkal Majalla" panose="02000000000000000000" pitchFamily="2" charset="-78"/>
              </a:rPr>
              <a:t>(1984) حسب الجدول التالي</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2891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1212080" y="173124"/>
            <a:ext cx="5572359" cy="553357"/>
          </a:xfrm>
          <a:prstGeom prst="rect">
            <a:avLst/>
          </a:prstGeom>
        </p:spPr>
        <p:txBody>
          <a:bodyPr wrap="none">
            <a:sp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علاقة حالة السوق والطلب بالمرونة من خلال المنتج</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aphicFrame>
        <p:nvGraphicFramePr>
          <p:cNvPr id="4" name="Table 3"/>
          <p:cNvGraphicFramePr>
            <a:graphicFrameLocks noGrp="1"/>
          </p:cNvGraphicFramePr>
          <p:nvPr>
            <p:extLst/>
          </p:nvPr>
        </p:nvGraphicFramePr>
        <p:xfrm>
          <a:off x="465011" y="1279053"/>
          <a:ext cx="11205882" cy="4567990"/>
        </p:xfrm>
        <a:graphic>
          <a:graphicData uri="http://schemas.openxmlformats.org/drawingml/2006/table">
            <a:tbl>
              <a:tblPr rtl="1" firstRow="1" firstCol="1" bandRow="1"/>
              <a:tblGrid>
                <a:gridCol w="407894">
                  <a:extLst>
                    <a:ext uri="{9D8B030D-6E8A-4147-A177-3AD203B41FA5}">
                      <a16:colId xmlns:a16="http://schemas.microsoft.com/office/drawing/2014/main" xmlns="" val="1991658117"/>
                    </a:ext>
                  </a:extLst>
                </a:gridCol>
                <a:gridCol w="2602006">
                  <a:extLst>
                    <a:ext uri="{9D8B030D-6E8A-4147-A177-3AD203B41FA5}">
                      <a16:colId xmlns:a16="http://schemas.microsoft.com/office/drawing/2014/main" xmlns="" val="3829322734"/>
                    </a:ext>
                  </a:extLst>
                </a:gridCol>
                <a:gridCol w="4639236">
                  <a:extLst>
                    <a:ext uri="{9D8B030D-6E8A-4147-A177-3AD203B41FA5}">
                      <a16:colId xmlns:a16="http://schemas.microsoft.com/office/drawing/2014/main" xmlns="" val="4167566319"/>
                    </a:ext>
                  </a:extLst>
                </a:gridCol>
                <a:gridCol w="3556746">
                  <a:extLst>
                    <a:ext uri="{9D8B030D-6E8A-4147-A177-3AD203B41FA5}">
                      <a16:colId xmlns:a16="http://schemas.microsoft.com/office/drawing/2014/main" xmlns="" val="422341324"/>
                    </a:ext>
                  </a:extLst>
                </a:gridCol>
              </a:tblGrid>
              <a:tr h="782374">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م</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طبيعة أكادة الطلب والسوق</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نوع المرونة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الأهداف الأساسية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2041208724"/>
                  </a:ext>
                </a:extLst>
              </a:tr>
              <a:tr h="782374">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1</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الطلب على نوع المنتجات المعروضة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القدرة على التكيف مع تشكيلة منتجات واسعة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تنويع خطوط الإنتاج</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3231580917"/>
                  </a:ext>
                </a:extLst>
              </a:tr>
              <a:tr h="782374">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2</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تطوير المنتجات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القدرة على التكيف مع التجديدات والتعديلات الكبرى على المنتجات</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ابتكار منتجات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2941014946"/>
                  </a:ext>
                </a:extLst>
              </a:tr>
              <a:tr h="782374">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3</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خصائص المنتجات المفضلة من طرف الزبائن</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القدرة على التكيف مع التعديلات الصغيرة </a:t>
                      </a:r>
                      <a:r>
                        <a:rPr lang="ar-EG" sz="2400" b="1" dirty="0" smtClean="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
                      </a:r>
                      <a:br>
                        <a:rPr lang="ar-EG" sz="2400" b="1" dirty="0" smtClean="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br>
                      <a:r>
                        <a:rPr lang="ar-EG" sz="2400" b="1" dirty="0" smtClean="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على </a:t>
                      </a: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المنتجات</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الاستجابة لرغبات الزبائن</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1520632287"/>
                  </a:ext>
                </a:extLst>
              </a:tr>
              <a:tr h="391187">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4</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مصداقية وسائل الإنتاج</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وسائل قابلة للتغيير في حالة العطب</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احترام أجال التسليم</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3421205992"/>
                  </a:ext>
                </a:extLst>
              </a:tr>
              <a:tr h="391187">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5</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حجم متراكم للطلب</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القدرة على التكيف مع متغيرات حجم الإنتاج</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احترام الترتيب في إعداد الطلبيات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xmlns="" val="1106287242"/>
                  </a:ext>
                </a:extLst>
              </a:tr>
              <a:tr h="391187">
                <a:tc>
                  <a:txBody>
                    <a:bodyPr/>
                    <a:lstStyle/>
                    <a:p>
                      <a:pPr algn="ctr" rtl="1">
                        <a:lnSpc>
                          <a:spcPct val="115000"/>
                        </a:lnSpc>
                        <a:spcAft>
                          <a:spcPts val="800"/>
                        </a:spcAft>
                      </a:pPr>
                      <a:r>
                        <a:rPr lang="ar-EG" sz="2400" b="1">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6</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طبيعة المدخلات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القدرة على التكيف مع تقلبات جودة المدخلات</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algn="ctr" rtl="1">
                        <a:lnSpc>
                          <a:spcPct val="115000"/>
                        </a:lnSpc>
                        <a:spcAft>
                          <a:spcPts val="800"/>
                        </a:spcAft>
                      </a:pPr>
                      <a:r>
                        <a:rPr lang="ar-EG" sz="2400" b="1" dirty="0">
                          <a:solidFill>
                            <a:srgbClr val="002060"/>
                          </a:solidFill>
                          <a:effectLst/>
                          <a:latin typeface="Sakkal Majalla" panose="02000000000000000000" pitchFamily="2" charset="-78"/>
                          <a:ea typeface="Times New Roman" panose="02020603050405020304" pitchFamily="18" charset="0"/>
                          <a:cs typeface="Sakkal Majalla" panose="02000000000000000000" pitchFamily="2" charset="-78"/>
                        </a:rPr>
                        <a:t>جودة المنتجات</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extLst>
                  <a:ext uri="{0D108BD9-81ED-4DB2-BD59-A6C34878D82A}">
                    <a16:rowId xmlns:a16="http://schemas.microsoft.com/office/drawing/2014/main" xmlns="" val="1609126551"/>
                  </a:ext>
                </a:extLst>
              </a:tr>
            </a:tbl>
          </a:graphicData>
        </a:graphic>
      </p:graphicFrame>
    </p:spTree>
    <p:extLst>
      <p:ext uri="{BB962C8B-B14F-4D97-AF65-F5344CB8AC3E}">
        <p14:creationId xmlns:p14="http://schemas.microsoft.com/office/powerpoint/2010/main" val="616828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0" y="141706"/>
            <a:ext cx="7228833"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مضمون الجدول السابق تتعامل المنظمة مع خمس حالات ممكنة من عدم اليقين الذي تصادفه في السوق والطلب على منتجاتها،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وفيما يلي تلخيص لذلك:</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6" name="Group 5"/>
          <p:cNvGrpSpPr/>
          <p:nvPr/>
        </p:nvGrpSpPr>
        <p:grpSpPr>
          <a:xfrm>
            <a:off x="9363851" y="1114326"/>
            <a:ext cx="2580714" cy="863296"/>
            <a:chOff x="6235254" y="3759089"/>
            <a:chExt cx="3994080" cy="1190702"/>
          </a:xfrm>
        </p:grpSpPr>
        <p:grpSp>
          <p:nvGrpSpPr>
            <p:cNvPr id="7" name="Group 6">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9"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1"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2"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8" name="Rectangle 7">
              <a:extLst>
                <a:ext uri="{FF2B5EF4-FFF2-40B4-BE49-F238E27FC236}">
                  <a16:creationId xmlns:a16="http://schemas.microsoft.com/office/drawing/2014/main" xmlns="" id="{689EC6BB-6639-47DA-A955-4B181977BB68}"/>
                </a:ext>
              </a:extLst>
            </p:cNvPr>
            <p:cNvSpPr/>
            <p:nvPr/>
          </p:nvSpPr>
          <p:spPr>
            <a:xfrm>
              <a:off x="6552802" y="4025396"/>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الحالة </a:t>
              </a:r>
              <a:r>
                <a:rPr kumimoji="0" lang="ar-EG" sz="2800" b="1" i="0" u="none" strike="noStrike" kern="1200" cap="none" spc="0" normalizeH="0" baseline="0" noProof="0" dirty="0" smtClean="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الأولى</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3" name="Rectangle 12"/>
          <p:cNvSpPr/>
          <p:nvPr/>
        </p:nvSpPr>
        <p:spPr>
          <a:xfrm>
            <a:off x="152400" y="1037041"/>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إذا كان عدم اليقين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والأكادة</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مرتبط بنوع المنتجات المعروضة، فيجب أن تكون للمنظمة القدرة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على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إنتاج تشكيلة واسعة من المنتجات</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4" name="Group 13"/>
          <p:cNvGrpSpPr/>
          <p:nvPr/>
        </p:nvGrpSpPr>
        <p:grpSpPr>
          <a:xfrm>
            <a:off x="9392447" y="2179202"/>
            <a:ext cx="2580714" cy="906715"/>
            <a:chOff x="6235254" y="3759089"/>
            <a:chExt cx="3994080" cy="1190702"/>
          </a:xfrm>
        </p:grpSpPr>
        <p:grpSp>
          <p:nvGrpSpPr>
            <p:cNvPr id="15" name="Group 14">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7"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8"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9"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6" name="Rectangle 15">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الحالة الثانية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0" name="Rectangle 19"/>
          <p:cNvSpPr/>
          <p:nvPr/>
        </p:nvSpPr>
        <p:spPr>
          <a:xfrm>
            <a:off x="180996" y="2101918"/>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إذا طلب الزبون تطوير المنتجات الحالية، فالمرونة تتطلب القدرة على التكيف وأحداث تعديلات جوهرية، مما يستدعي ابتكارات جديدة في المنتجات</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1" name="Group 20"/>
          <p:cNvGrpSpPr/>
          <p:nvPr/>
        </p:nvGrpSpPr>
        <p:grpSpPr>
          <a:xfrm>
            <a:off x="9363851" y="3365113"/>
            <a:ext cx="2580714" cy="906715"/>
            <a:chOff x="6235254" y="3759089"/>
            <a:chExt cx="3994080" cy="1190702"/>
          </a:xfrm>
        </p:grpSpPr>
        <p:grpSp>
          <p:nvGrpSpPr>
            <p:cNvPr id="22" name="Group 21">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24"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5"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6"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3" name="Rectangle 22">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الحالة الثالثة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7" name="Rectangle 26"/>
          <p:cNvSpPr/>
          <p:nvPr/>
        </p:nvSpPr>
        <p:spPr>
          <a:xfrm>
            <a:off x="152400" y="3287829"/>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إذا كان الخطر المحتمل في إمكانية تعطل وسائل الإنتاج، فإن المرونة تكمن في وجود وسائل قابلة للإحلال والإبدال أو في وجود مخزون إضافي من المنتج</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8" name="Group 27"/>
          <p:cNvGrpSpPr/>
          <p:nvPr/>
        </p:nvGrpSpPr>
        <p:grpSpPr>
          <a:xfrm>
            <a:off x="9380437" y="4537526"/>
            <a:ext cx="2580714" cy="906715"/>
            <a:chOff x="6235254" y="3759089"/>
            <a:chExt cx="3994080" cy="1190702"/>
          </a:xfrm>
        </p:grpSpPr>
        <p:grpSp>
          <p:nvGrpSpPr>
            <p:cNvPr id="29" name="Group 28">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31"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2"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3"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30" name="Rectangle 29">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الحالة الرابعة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34" name="Rectangle 33"/>
          <p:cNvSpPr/>
          <p:nvPr/>
        </p:nvSpPr>
        <p:spPr>
          <a:xfrm>
            <a:off x="168986" y="4460242"/>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إذا كان عدم اليقين يتمثل في تزايد وتراكم الطلب حول المنتج، فإن المرونة هنا تكمن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زيادة قدرة المنظمة على الإنتاج</a:t>
            </a:r>
          </a:p>
        </p:txBody>
      </p:sp>
      <p:grpSp>
        <p:nvGrpSpPr>
          <p:cNvPr id="35" name="Group 34"/>
          <p:cNvGrpSpPr/>
          <p:nvPr/>
        </p:nvGrpSpPr>
        <p:grpSpPr>
          <a:xfrm>
            <a:off x="9386607" y="5709939"/>
            <a:ext cx="2591134" cy="906715"/>
            <a:chOff x="6219129" y="3759089"/>
            <a:chExt cx="4010205" cy="1190702"/>
          </a:xfrm>
        </p:grpSpPr>
        <p:grpSp>
          <p:nvGrpSpPr>
            <p:cNvPr id="36" name="Group 35">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38"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9"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0"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37" name="Rectangle 36">
              <a:extLst>
                <a:ext uri="{FF2B5EF4-FFF2-40B4-BE49-F238E27FC236}">
                  <a16:creationId xmlns:a16="http://schemas.microsoft.com/office/drawing/2014/main" xmlns="" id="{689EC6BB-6639-47DA-A955-4B181977BB68}"/>
                </a:ext>
              </a:extLst>
            </p:cNvPr>
            <p:cNvSpPr/>
            <p:nvPr/>
          </p:nvSpPr>
          <p:spPr>
            <a:xfrm>
              <a:off x="6219129" y="4025396"/>
              <a:ext cx="3509728"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الحالة الخامسة</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41" name="Rectangle 40"/>
          <p:cNvSpPr/>
          <p:nvPr/>
        </p:nvSpPr>
        <p:spPr>
          <a:xfrm>
            <a:off x="185572" y="5632655"/>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إذا كانت المخاطر تتعلق بطبيعة مدخلات الإنتاج واقتنائها، فإن مرونة المنظمة تكمن في القدرة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على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تجاوز النوعية الرديئة من المدخلات من خلال الرقابة على جودة المدخلات لدى الموردين مثلا</a:t>
            </a:r>
          </a:p>
        </p:txBody>
      </p:sp>
    </p:spTree>
    <p:extLst>
      <p:ext uri="{BB962C8B-B14F-4D97-AF65-F5344CB8AC3E}">
        <p14:creationId xmlns:p14="http://schemas.microsoft.com/office/powerpoint/2010/main" val="298929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1+#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arn(inVertical)">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arn(inVertical)">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1+#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inVertical)">
                                      <p:cBhvr>
                                        <p:cTn id="6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20" grpId="0"/>
      <p:bldP spid="27" grpId="0"/>
      <p:bldP spid="34" grpId="0"/>
      <p:bldP spid="41" grpId="0"/>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118</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914398" y="141706"/>
            <a:ext cx="5025806" cy="704626"/>
            <a:chOff x="3753514" y="38100"/>
            <a:chExt cx="2896842" cy="459584"/>
          </a:xfrm>
        </p:grpSpPr>
        <p:grpSp>
          <p:nvGrpSpPr>
            <p:cNvPr id="5" name="Group 4"/>
            <p:cNvGrpSpPr/>
            <p:nvPr/>
          </p:nvGrpSpPr>
          <p:grpSpPr>
            <a:xfrm>
              <a:off x="6227429" y="38100"/>
              <a:ext cx="422927" cy="459584"/>
              <a:chOff x="192713" y="0"/>
              <a:chExt cx="1199842" cy="1109020"/>
            </a:xfrm>
          </p:grpSpPr>
          <p:pic>
            <p:nvPicPr>
              <p:cNvPr id="7" name="Picture 6" descr="E:\القديم كله\صور\صور شغل\3\06.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713" y="0"/>
                <a:ext cx="1199842" cy="1109020"/>
              </a:xfrm>
              <a:prstGeom prst="rect">
                <a:avLst/>
              </a:prstGeom>
              <a:noFill/>
              <a:ln>
                <a:noFill/>
              </a:ln>
            </p:spPr>
          </p:pic>
          <p:sp>
            <p:nvSpPr>
              <p:cNvPr id="8" name="Rectangle 7"/>
              <p:cNvSpPr/>
              <p:nvPr/>
            </p:nvSpPr>
            <p:spPr>
              <a:xfrm>
                <a:off x="416853" y="229211"/>
                <a:ext cx="795645" cy="766928"/>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smtClean="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p:cNvSpPr/>
            <p:nvPr/>
          </p:nvSpPr>
          <p:spPr>
            <a:xfrm>
              <a:off x="3753514" y="133087"/>
              <a:ext cx="2492750" cy="29672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من خلال العمليات الإنتاجية:</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770965" y="1174473"/>
            <a:ext cx="1113973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في النظرة التقليدية، كان يرى على أنه يوجد تناقص بين المرونة والإنتاج بالسلاسل الكبيرة لكن المدخل </a:t>
            </a:r>
            <a:r>
              <a:rPr kumimoji="0" lang="ar-EG" sz="2400" b="1" i="0" u="none" strike="noStrike" kern="1200" cap="none" spc="0" normalizeH="0" baseline="0" noProof="0" dirty="0" err="1">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السوسيوتقني</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ومع</a:t>
            </a:r>
            <a: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Joan Woodward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يقترح تصنيفا لنظم الإنتاج،</a:t>
            </a:r>
            <a:r>
              <a:rPr kumimoji="0" lang="ar-EG" sz="2400" b="1"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Sakkal Majalla" panose="02000000000000000000" pitchFamily="2" charset="-78"/>
              </a:rPr>
              <a:t> كما هو موضح فيما يأتي</a:t>
            </a:r>
            <a:r>
              <a:rPr kumimoji="0" lang="en-US" sz="2400" b="1" i="0" u="none" strike="noStrike" kern="1200" cap="none" spc="0" normalizeH="0" baseline="0" noProof="0" dirty="0">
                <a:ln>
                  <a:noFill/>
                </a:ln>
                <a:solidFill>
                  <a:srgbClr val="538135"/>
                </a:solidFill>
                <a:effectLst/>
                <a:uLnTx/>
                <a:uFillTx/>
                <a:latin typeface="Sakkal Majalla" panose="02000000000000000000" pitchFamily="2" charset="-78"/>
                <a:ea typeface="Times New Roman" panose="02020603050405020304" pitchFamily="18" charset="0"/>
                <a:cs typeface="Arial" panose="020B0604020202020204" pitchFamily="34" charset="0"/>
              </a:rPr>
              <a:t>:</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p:cNvPicPr/>
          <p:nvPr/>
        </p:nvPicPr>
        <p:blipFill rotWithShape="1">
          <a:blip r:embed="rId4">
            <a:extLst>
              <a:ext uri="{28A0092B-C50C-407E-A947-70E740481C1C}">
                <a14:useLocalDpi xmlns:a14="http://schemas.microsoft.com/office/drawing/2010/main" val="0"/>
              </a:ext>
            </a:extLst>
          </a:blip>
          <a:srcRect t="2506"/>
          <a:stretch/>
        </p:blipFill>
        <p:spPr bwMode="auto">
          <a:xfrm>
            <a:off x="3173506" y="2994212"/>
            <a:ext cx="6131857" cy="3594847"/>
          </a:xfrm>
          <a:prstGeom prst="rect">
            <a:avLst/>
          </a:prstGeom>
          <a:ln>
            <a:noFill/>
          </a:ln>
          <a:extLst>
            <a:ext uri="{53640926-AAD7-44D8-BBD7-CCE9431645EC}">
              <a14:shadowObscured xmlns:a14="http://schemas.microsoft.com/office/drawing/2010/main"/>
            </a:ext>
          </a:extLst>
        </p:spPr>
      </p:pic>
      <p:sp>
        <p:nvSpPr>
          <p:cNvPr id="9" name="Rectangle 8"/>
          <p:cNvSpPr/>
          <p:nvPr/>
        </p:nvSpPr>
        <p:spPr>
          <a:xfrm>
            <a:off x="4757999" y="2333641"/>
            <a:ext cx="3823484" cy="517065"/>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Times New Roman" panose="02020603050405020304" pitchFamily="18" charset="0"/>
                <a:cs typeface="Sakkal Majalla" panose="02000000000000000000" pitchFamily="2" charset="-78"/>
              </a:rPr>
              <a:t>تصنيف الإنتاج حسب</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Arial" panose="020B0604020202020204" pitchFamily="34" charset="0"/>
              </a:rPr>
              <a:t> Joan Woodward</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005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2150166" y="138628"/>
            <a:ext cx="3445175" cy="587853"/>
          </a:xfrm>
          <a:prstGeom prst="rect">
            <a:avLst/>
          </a:prstGeom>
        </p:spPr>
        <p:txBody>
          <a:bodyPr wrap="non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وفيما يأتي</a:t>
            </a:r>
            <a:r>
              <a:rPr kumimoji="0" lang="ar-EG" sz="2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شرح للشكل السابق:</a:t>
            </a:r>
            <a:endParaRPr kumimoji="0" lang="en-US" sz="2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p:cNvGrpSpPr/>
          <p:nvPr/>
        </p:nvGrpSpPr>
        <p:grpSpPr>
          <a:xfrm>
            <a:off x="9363851" y="1114326"/>
            <a:ext cx="2580714" cy="863296"/>
            <a:chOff x="6235254" y="3759089"/>
            <a:chExt cx="3994080" cy="1190702"/>
          </a:xfrm>
        </p:grpSpPr>
        <p:grpSp>
          <p:nvGrpSpPr>
            <p:cNvPr id="6" name="Group 5">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8"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9"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1"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7" name="Rectangle 6">
              <a:extLst>
                <a:ext uri="{FF2B5EF4-FFF2-40B4-BE49-F238E27FC236}">
                  <a16:creationId xmlns:a16="http://schemas.microsoft.com/office/drawing/2014/main" xmlns="" id="{689EC6BB-6639-47DA-A955-4B181977BB68}"/>
                </a:ext>
              </a:extLst>
            </p:cNvPr>
            <p:cNvSpPr/>
            <p:nvPr/>
          </p:nvSpPr>
          <p:spPr>
            <a:xfrm>
              <a:off x="6552802" y="4025396"/>
              <a:ext cx="3097434" cy="72165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النوع </a:t>
              </a:r>
              <a:r>
                <a:rPr kumimoji="0" lang="en-US" sz="2800" b="1" i="0" u="none" strike="noStrike" kern="1200" cap="none" spc="0" normalizeH="0" baseline="0" noProof="0" dirty="0" smtClean="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I</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2" name="Rectangle 11"/>
          <p:cNvSpPr/>
          <p:nvPr/>
        </p:nvSpPr>
        <p:spPr>
          <a:xfrm>
            <a:off x="152400" y="1037041"/>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الإنتاج الوحدوي (كوحدة أصلية)، لا يتم إعادة تصنيعها بنفس الطريقة، وعادة ما يترجم هذه الحالة هو الإدارة من خلال المشروع</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3" name="Group 12"/>
          <p:cNvGrpSpPr/>
          <p:nvPr/>
        </p:nvGrpSpPr>
        <p:grpSpPr>
          <a:xfrm>
            <a:off x="9421043" y="2469609"/>
            <a:ext cx="2580714" cy="906715"/>
            <a:chOff x="6235254" y="3759089"/>
            <a:chExt cx="3994080" cy="1190702"/>
          </a:xfrm>
        </p:grpSpPr>
        <p:grpSp>
          <p:nvGrpSpPr>
            <p:cNvPr id="14" name="Group 13">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16"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7"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8"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5" name="Rectangle 14">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النوع</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II </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9" name="Rectangle 18"/>
          <p:cNvSpPr/>
          <p:nvPr/>
        </p:nvSpPr>
        <p:spPr>
          <a:xfrm>
            <a:off x="209592" y="2392325"/>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منتوجات المتنوعة وفي سلاسل صغيرة، وهذا ما يتضح في ورشات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الميكانيك أين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تجتمع في آن واحد تنوع الآلات والوسائل الأتوماتيكية، التي تسمح بإنتاج سلاسل صغيرة للقطع الميكانيكية</a:t>
            </a:r>
          </a:p>
        </p:txBody>
      </p:sp>
      <p:grpSp>
        <p:nvGrpSpPr>
          <p:cNvPr id="20" name="Group 19"/>
          <p:cNvGrpSpPr/>
          <p:nvPr/>
        </p:nvGrpSpPr>
        <p:grpSpPr>
          <a:xfrm>
            <a:off x="9392447" y="3795648"/>
            <a:ext cx="2580714" cy="906715"/>
            <a:chOff x="6235254" y="3759089"/>
            <a:chExt cx="3994080" cy="1190702"/>
          </a:xfrm>
        </p:grpSpPr>
        <p:grpSp>
          <p:nvGrpSpPr>
            <p:cNvPr id="21" name="Group 20">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23"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4"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5"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2" name="Rectangle 21">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النوع </a:t>
              </a:r>
              <a:r>
                <a:rPr kumimoji="0" lang="en-US" sz="2800" b="1" i="0" u="none" strike="noStrike" kern="1200" cap="none" spc="0" normalizeH="0" baseline="0" noProof="0" dirty="0" smtClean="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III</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6" name="Rectangle 25"/>
          <p:cNvSpPr/>
          <p:nvPr/>
        </p:nvSpPr>
        <p:spPr>
          <a:xfrm>
            <a:off x="180996" y="3718364"/>
            <a:ext cx="92400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الإنتاج بالحجم. وهنا يتعلق الأمر بصناعة منتوجات متنوعة وبسلاسل كبيرة، حيث تقل المرونة والتنويع في الإنتاج من أجل تدنية التكاليف مقابل رفع حجم المنتج، وهي حالة المنتجات الاستهلاكية العامة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27" name="Group 26"/>
          <p:cNvGrpSpPr/>
          <p:nvPr/>
        </p:nvGrpSpPr>
        <p:grpSpPr>
          <a:xfrm>
            <a:off x="9392447" y="5210672"/>
            <a:ext cx="2580714" cy="906715"/>
            <a:chOff x="6235254" y="3759089"/>
            <a:chExt cx="3994080" cy="1190702"/>
          </a:xfrm>
        </p:grpSpPr>
        <p:grpSp>
          <p:nvGrpSpPr>
            <p:cNvPr id="28" name="Group 27">
              <a:extLst>
                <a:ext uri="{FF2B5EF4-FFF2-40B4-BE49-F238E27FC236}">
                  <a16:creationId xmlns:a16="http://schemas.microsoft.com/office/drawing/2014/main" xmlns="" id="{EB831998-4E51-42C2-A8D2-C45993CB5FE6}"/>
                </a:ext>
              </a:extLst>
            </p:cNvPr>
            <p:cNvGrpSpPr/>
            <p:nvPr/>
          </p:nvGrpSpPr>
          <p:grpSpPr>
            <a:xfrm>
              <a:off x="6235254" y="3759089"/>
              <a:ext cx="3994080" cy="1190702"/>
              <a:chOff x="6604734" y="3798416"/>
              <a:chExt cx="3585816" cy="1068992"/>
            </a:xfrm>
          </p:grpSpPr>
          <p:sp>
            <p:nvSpPr>
              <p:cNvPr id="30" name="Freeform: Shape 18">
                <a:extLst>
                  <a:ext uri="{FF2B5EF4-FFF2-40B4-BE49-F238E27FC236}">
                    <a16:creationId xmlns:a16="http://schemas.microsoft.com/office/drawing/2014/main" xmlns=""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3A9777"/>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1" name="Freeform: Shape 20">
                <a:extLst>
                  <a:ext uri="{FF2B5EF4-FFF2-40B4-BE49-F238E27FC236}">
                    <a16:creationId xmlns:a16="http://schemas.microsoft.com/office/drawing/2014/main" xmlns=""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2" name="Freeform: Shape 21">
                <a:extLst>
                  <a:ext uri="{FF2B5EF4-FFF2-40B4-BE49-F238E27FC236}">
                    <a16:creationId xmlns:a16="http://schemas.microsoft.com/office/drawing/2014/main" xmlns=""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B050"/>
              </a:solidFill>
              <a:ln w="2603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9" name="Rectangle 28">
              <a:extLst>
                <a:ext uri="{FF2B5EF4-FFF2-40B4-BE49-F238E27FC236}">
                  <a16:creationId xmlns:a16="http://schemas.microsoft.com/office/drawing/2014/main" xmlns="" id="{689EC6BB-6639-47DA-A955-4B181977BB68}"/>
                </a:ext>
              </a:extLst>
            </p:cNvPr>
            <p:cNvSpPr/>
            <p:nvPr/>
          </p:nvSpPr>
          <p:spPr>
            <a:xfrm>
              <a:off x="6552802" y="4025396"/>
              <a:ext cx="3097434" cy="6870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النوع </a:t>
              </a:r>
              <a:r>
                <a:rPr kumimoji="0" lang="en-US" sz="2800" b="1" i="0" u="none" strike="noStrike" kern="1200" cap="none" spc="0" normalizeH="0" baseline="0" noProof="0" dirty="0" smtClean="0">
                  <a:ln>
                    <a:noFill/>
                  </a:ln>
                  <a:solidFill>
                    <a:prstClr val="white"/>
                  </a:solidFill>
                  <a:effectLst/>
                  <a:uLnTx/>
                  <a:uFillTx/>
                  <a:latin typeface="Sakkal Majalla" panose="02000000000000000000" pitchFamily="2" charset="-78"/>
                  <a:ea typeface="Roboto Light" panose="02000000000000000000" pitchFamily="2" charset="0"/>
                  <a:cs typeface="Sakkal Majalla" panose="02000000000000000000" pitchFamily="2" charset="-78"/>
                </a:rPr>
                <a:t>IV</a:t>
              </a:r>
              <a:endPar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33" name="Rectangle 32"/>
          <p:cNvSpPr/>
          <p:nvPr/>
        </p:nvSpPr>
        <p:spPr>
          <a:xfrm>
            <a:off x="123804" y="5333646"/>
            <a:ext cx="924004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الإنتاج المستمر لمنتوج واحد وعادة ما </a:t>
            </a:r>
            <a:r>
              <a:rPr kumimoji="0" lang="ar-EG" sz="2400" b="1" i="0" u="none" strike="noStrike" kern="1200" cap="none" spc="0" normalizeH="0" baseline="0" noProof="0" dirty="0" err="1">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يدعی</a:t>
            </a: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 نموذجي</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mn-cs"/>
              </a:rPr>
              <a:t> (Prototype</a:t>
            </a:r>
            <a: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Times New Roman" panose="02020603050405020304" pitchFamily="18" charset="0"/>
                <a:cs typeface="+mn-cs"/>
              </a:rPr>
              <a:t>)</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25649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barn(inVertical)">
                                      <p:cBhvr>
                                        <p:cTn id="5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9" grpId="0"/>
      <p:bldP spid="26"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مفهوم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12</a:t>
            </a:fld>
            <a:endParaRPr lang="ar-EG"/>
          </a:p>
        </p:txBody>
      </p:sp>
      <p:sp>
        <p:nvSpPr>
          <p:cNvPr id="5" name="TextBox 4">
            <a:extLst>
              <a:ext uri="{FF2B5EF4-FFF2-40B4-BE49-F238E27FC236}">
                <a16:creationId xmlns:a16="http://schemas.microsoft.com/office/drawing/2014/main" xmlns="" id="{8E582283-19DE-4F14-8940-A1F4CA5D55A3}"/>
              </a:ext>
            </a:extLst>
          </p:cNvPr>
          <p:cNvSpPr txBox="1"/>
          <p:nvPr/>
        </p:nvSpPr>
        <p:spPr>
          <a:xfrm>
            <a:off x="1586556" y="212494"/>
            <a:ext cx="4633912" cy="587853"/>
          </a:xfrm>
          <a:prstGeom prst="rect">
            <a:avLst/>
          </a:prstGeom>
          <a:noFill/>
        </p:spPr>
        <p:txBody>
          <a:bodyPr wrap="square">
            <a:spAutoFit/>
          </a:bodyPr>
          <a:lstStyle/>
          <a:p>
            <a:pPr algn="ctr" rtl="1">
              <a:lnSpc>
                <a:spcPct val="115000"/>
              </a:lnSpc>
              <a:spcAft>
                <a:spcPts val="800"/>
              </a:spcAft>
            </a:pPr>
            <a:r>
              <a:rPr lang="ar-EG" sz="28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يمكن جمعها في التعاريف الثلاثة التالية: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xmlns="" id="{A93E4035-29AD-413A-AE43-ABC9BE79243F}"/>
              </a:ext>
            </a:extLst>
          </p:cNvPr>
          <p:cNvGrpSpPr/>
          <p:nvPr/>
        </p:nvGrpSpPr>
        <p:grpSpPr>
          <a:xfrm>
            <a:off x="9804400" y="1415670"/>
            <a:ext cx="2203574" cy="717930"/>
            <a:chOff x="6235254" y="3759089"/>
            <a:chExt cx="4473803" cy="1190702"/>
          </a:xfrm>
          <a:solidFill>
            <a:srgbClr val="00B050"/>
          </a:solidFill>
        </p:grpSpPr>
        <p:grpSp>
          <p:nvGrpSpPr>
            <p:cNvPr id="7" name="Group 6">
              <a:extLst>
                <a:ext uri="{FF2B5EF4-FFF2-40B4-BE49-F238E27FC236}">
                  <a16:creationId xmlns:a16="http://schemas.microsoft.com/office/drawing/2014/main" xmlns="" id="{7D24CCF5-EF6B-4413-9546-8976763E26F4}"/>
                </a:ext>
              </a:extLst>
            </p:cNvPr>
            <p:cNvGrpSpPr/>
            <p:nvPr/>
          </p:nvGrpSpPr>
          <p:grpSpPr>
            <a:xfrm>
              <a:off x="6235254" y="3759089"/>
              <a:ext cx="3994080" cy="1190702"/>
              <a:chOff x="6604734" y="3798416"/>
              <a:chExt cx="3585816" cy="1068992"/>
            </a:xfrm>
            <a:grpFill/>
          </p:grpSpPr>
          <p:sp>
            <p:nvSpPr>
              <p:cNvPr id="11" name="Freeform: Shape 18">
                <a:extLst>
                  <a:ext uri="{FF2B5EF4-FFF2-40B4-BE49-F238E27FC236}">
                    <a16:creationId xmlns:a16="http://schemas.microsoft.com/office/drawing/2014/main" xmlns="" id="{49891ADF-B332-4820-A630-C102B0B7879C}"/>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2" name="Freeform: Shape 20">
                <a:extLst>
                  <a:ext uri="{FF2B5EF4-FFF2-40B4-BE49-F238E27FC236}">
                    <a16:creationId xmlns:a16="http://schemas.microsoft.com/office/drawing/2014/main" xmlns="" id="{6EF0C952-5CC2-4419-80BE-6BBE08426721}"/>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3" name="Freeform: Shape 21">
                <a:extLst>
                  <a:ext uri="{FF2B5EF4-FFF2-40B4-BE49-F238E27FC236}">
                    <a16:creationId xmlns:a16="http://schemas.microsoft.com/office/drawing/2014/main" xmlns="" id="{2656C19B-AC2F-440C-9F33-B766A7553345}"/>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8" name="Rectangle 7">
              <a:extLst>
                <a:ext uri="{FF2B5EF4-FFF2-40B4-BE49-F238E27FC236}">
                  <a16:creationId xmlns:a16="http://schemas.microsoft.com/office/drawing/2014/main" xmlns="" id="{1CDD4619-A87F-4E57-9375-2AA4733A6F2B}"/>
                </a:ext>
              </a:extLst>
            </p:cNvPr>
            <p:cNvSpPr/>
            <p:nvPr/>
          </p:nvSpPr>
          <p:spPr>
            <a:xfrm>
              <a:off x="6552802" y="4025396"/>
              <a:ext cx="3097435" cy="721652"/>
            </a:xfrm>
            <a:prstGeom prst="rect">
              <a:avLst/>
            </a:prstGeom>
            <a:noFill/>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التعريف 1</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9" name="Inhaltsplatzhalter 4">
              <a:extLst>
                <a:ext uri="{FF2B5EF4-FFF2-40B4-BE49-F238E27FC236}">
                  <a16:creationId xmlns:a16="http://schemas.microsoft.com/office/drawing/2014/main" xmlns="" id="{169B7D38-B884-438F-9C0F-0C2E1F88E265}"/>
                </a:ext>
              </a:extLst>
            </p:cNvPr>
            <p:cNvSpPr txBox="1">
              <a:spLocks/>
            </p:cNvSpPr>
            <p:nvPr/>
          </p:nvSpPr>
          <p:spPr>
            <a:xfrm>
              <a:off x="10129961" y="3995698"/>
              <a:ext cx="579096" cy="764102"/>
            </a:xfrm>
            <a:prstGeom prst="rect">
              <a:avLst/>
            </a:prstGeom>
            <a:noFill/>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4" name="Rectangle 13">
            <a:extLst>
              <a:ext uri="{FF2B5EF4-FFF2-40B4-BE49-F238E27FC236}">
                <a16:creationId xmlns:a16="http://schemas.microsoft.com/office/drawing/2014/main" xmlns="" id="{288D7175-F55B-448D-93BE-4E0C71A5B782}"/>
              </a:ext>
            </a:extLst>
          </p:cNvPr>
          <p:cNvSpPr/>
          <p:nvPr/>
        </p:nvSpPr>
        <p:spPr>
          <a:xfrm>
            <a:off x="466982" y="1280857"/>
            <a:ext cx="93821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 التغيير المؤسسي هو عملية تغيير ملموس في النمط السلوكي للعاملين، وإحداث تغيير جذري في السلوك المؤسسي ليتوافق مع متطلبات ومناخ وبيئة التنظيم الداخلية والخارجية "</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23" name="Group 22">
            <a:extLst>
              <a:ext uri="{FF2B5EF4-FFF2-40B4-BE49-F238E27FC236}">
                <a16:creationId xmlns:a16="http://schemas.microsoft.com/office/drawing/2014/main" xmlns="" id="{CBEA6E15-496D-4469-B077-23A6DE7C74DA}"/>
              </a:ext>
            </a:extLst>
          </p:cNvPr>
          <p:cNvGrpSpPr/>
          <p:nvPr/>
        </p:nvGrpSpPr>
        <p:grpSpPr>
          <a:xfrm>
            <a:off x="9781423" y="2487801"/>
            <a:ext cx="2203574" cy="717930"/>
            <a:chOff x="6235254" y="3759089"/>
            <a:chExt cx="4473803" cy="1190702"/>
          </a:xfrm>
          <a:solidFill>
            <a:srgbClr val="00B050"/>
          </a:solidFill>
        </p:grpSpPr>
        <p:grpSp>
          <p:nvGrpSpPr>
            <p:cNvPr id="24" name="Group 23">
              <a:extLst>
                <a:ext uri="{FF2B5EF4-FFF2-40B4-BE49-F238E27FC236}">
                  <a16:creationId xmlns:a16="http://schemas.microsoft.com/office/drawing/2014/main" xmlns="" id="{13B029D6-5E97-4789-88D6-F677304C421C}"/>
                </a:ext>
              </a:extLst>
            </p:cNvPr>
            <p:cNvGrpSpPr/>
            <p:nvPr/>
          </p:nvGrpSpPr>
          <p:grpSpPr>
            <a:xfrm>
              <a:off x="6235254" y="3759089"/>
              <a:ext cx="3994080" cy="1190702"/>
              <a:chOff x="6604734" y="3798416"/>
              <a:chExt cx="3585816" cy="1068992"/>
            </a:xfrm>
            <a:grpFill/>
          </p:grpSpPr>
          <p:sp>
            <p:nvSpPr>
              <p:cNvPr id="27" name="Freeform: Shape 18">
                <a:extLst>
                  <a:ext uri="{FF2B5EF4-FFF2-40B4-BE49-F238E27FC236}">
                    <a16:creationId xmlns:a16="http://schemas.microsoft.com/office/drawing/2014/main" xmlns="" id="{A4FD85CC-EA28-40A4-80A8-83DB300A13F0}"/>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8" name="Freeform: Shape 20">
                <a:extLst>
                  <a:ext uri="{FF2B5EF4-FFF2-40B4-BE49-F238E27FC236}">
                    <a16:creationId xmlns:a16="http://schemas.microsoft.com/office/drawing/2014/main" xmlns="" id="{D81C24CF-A0C1-4705-A8CD-D71B5D488162}"/>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9" name="Freeform: Shape 21">
                <a:extLst>
                  <a:ext uri="{FF2B5EF4-FFF2-40B4-BE49-F238E27FC236}">
                    <a16:creationId xmlns:a16="http://schemas.microsoft.com/office/drawing/2014/main" xmlns="" id="{C34B51B6-C5CA-43C9-B5A1-A004B5B3C848}"/>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25" name="Rectangle 24">
              <a:extLst>
                <a:ext uri="{FF2B5EF4-FFF2-40B4-BE49-F238E27FC236}">
                  <a16:creationId xmlns:a16="http://schemas.microsoft.com/office/drawing/2014/main" xmlns="" id="{F2DB1857-83B9-456D-B568-08B64985A567}"/>
                </a:ext>
              </a:extLst>
            </p:cNvPr>
            <p:cNvSpPr/>
            <p:nvPr/>
          </p:nvSpPr>
          <p:spPr>
            <a:xfrm>
              <a:off x="6552801" y="4025396"/>
              <a:ext cx="3097435" cy="867771"/>
            </a:xfrm>
            <a:prstGeom prst="rect">
              <a:avLst/>
            </a:prstGeom>
            <a:noFill/>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التعريف 2</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6" name="Inhaltsplatzhalter 4">
              <a:extLst>
                <a:ext uri="{FF2B5EF4-FFF2-40B4-BE49-F238E27FC236}">
                  <a16:creationId xmlns:a16="http://schemas.microsoft.com/office/drawing/2014/main" xmlns="" id="{2A49A215-EF89-4F5C-930D-3A6ED84F1EDB}"/>
                </a:ext>
              </a:extLst>
            </p:cNvPr>
            <p:cNvSpPr txBox="1">
              <a:spLocks/>
            </p:cNvSpPr>
            <p:nvPr/>
          </p:nvSpPr>
          <p:spPr>
            <a:xfrm>
              <a:off x="10129961" y="3995698"/>
              <a:ext cx="579096" cy="764102"/>
            </a:xfrm>
            <a:prstGeom prst="rect">
              <a:avLst/>
            </a:prstGeom>
            <a:noFill/>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30" name="Rectangle 29">
            <a:extLst>
              <a:ext uri="{FF2B5EF4-FFF2-40B4-BE49-F238E27FC236}">
                <a16:creationId xmlns:a16="http://schemas.microsoft.com/office/drawing/2014/main" xmlns="" id="{FCB80017-4897-4A6A-B92A-76EBCF6AEF75}"/>
              </a:ext>
            </a:extLst>
          </p:cNvPr>
          <p:cNvSpPr/>
          <p:nvPr/>
        </p:nvSpPr>
        <p:spPr>
          <a:xfrm>
            <a:off x="444005" y="2352988"/>
            <a:ext cx="93821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 التغيير المؤسسي هو إحداث تعديلات في أهداف وسياسات الإدارة أو في أي عنصر من عناصر العمل المؤسسي، </a:t>
            </a:r>
            <a:r>
              <a:rPr lang="ar-EG" sz="2400" b="1" dirty="0">
                <a:solidFill>
                  <a:srgbClr val="FF0000"/>
                </a:solidFill>
                <a:latin typeface="Sakkal Majalla" panose="02000000000000000000" pitchFamily="2" charset="-78"/>
                <a:cs typeface="Sakkal Majalla" panose="02000000000000000000" pitchFamily="2" charset="-78"/>
              </a:rPr>
              <a:t>مستهدفة أحد أمرين أساسيين، هما: </a:t>
            </a:r>
            <a:endParaRPr lang="en-ZA" sz="2400" b="1" dirty="0">
              <a:solidFill>
                <a:srgbClr val="FF0000"/>
              </a:solidFill>
              <a:latin typeface="Sakkal Majalla" panose="02000000000000000000" pitchFamily="2" charset="-78"/>
              <a:cs typeface="Sakkal Majalla" panose="02000000000000000000" pitchFamily="2" charset="-78"/>
            </a:endParaRPr>
          </a:p>
        </p:txBody>
      </p:sp>
      <p:grpSp>
        <p:nvGrpSpPr>
          <p:cNvPr id="33" name="Group 32">
            <a:extLst>
              <a:ext uri="{FF2B5EF4-FFF2-40B4-BE49-F238E27FC236}">
                <a16:creationId xmlns:a16="http://schemas.microsoft.com/office/drawing/2014/main" xmlns="" id="{665619C5-4FC3-4707-A068-70CFE570C90F}"/>
              </a:ext>
            </a:extLst>
          </p:cNvPr>
          <p:cNvGrpSpPr/>
          <p:nvPr/>
        </p:nvGrpSpPr>
        <p:grpSpPr>
          <a:xfrm>
            <a:off x="6389801" y="3489350"/>
            <a:ext cx="3215635" cy="1015663"/>
            <a:chOff x="6096000" y="3489350"/>
            <a:chExt cx="3215635" cy="1015663"/>
          </a:xfrm>
        </p:grpSpPr>
        <p:pic>
          <p:nvPicPr>
            <p:cNvPr id="4" name="Picture 3">
              <a:extLst>
                <a:ext uri="{FF2B5EF4-FFF2-40B4-BE49-F238E27FC236}">
                  <a16:creationId xmlns:a16="http://schemas.microsoft.com/office/drawing/2014/main" xmlns="" id="{D5B4ADF8-AB7F-4E09-B447-DD11F30BA2D5}"/>
                </a:ext>
              </a:extLst>
            </p:cNvPr>
            <p:cNvPicPr>
              <a:picLocks noChangeAspect="1"/>
            </p:cNvPicPr>
            <p:nvPr/>
          </p:nvPicPr>
          <p:blipFill rotWithShape="1">
            <a:blip r:embed="rId3"/>
            <a:srcRect l="22398" t="12339" r="25205" b="36666"/>
            <a:stretch/>
          </p:blipFill>
          <p:spPr>
            <a:xfrm>
              <a:off x="8268017" y="3489350"/>
              <a:ext cx="1043618" cy="1015663"/>
            </a:xfrm>
            <a:prstGeom prst="rect">
              <a:avLst/>
            </a:prstGeom>
          </p:spPr>
        </p:pic>
        <p:sp>
          <p:nvSpPr>
            <p:cNvPr id="32" name="TextBox 31">
              <a:extLst>
                <a:ext uri="{FF2B5EF4-FFF2-40B4-BE49-F238E27FC236}">
                  <a16:creationId xmlns:a16="http://schemas.microsoft.com/office/drawing/2014/main" xmlns="" id="{79099241-E3EA-4E4B-804B-2DA05858CD98}"/>
                </a:ext>
              </a:extLst>
            </p:cNvPr>
            <p:cNvSpPr txBox="1"/>
            <p:nvPr/>
          </p:nvSpPr>
          <p:spPr>
            <a:xfrm>
              <a:off x="6096000" y="3720182"/>
              <a:ext cx="2353732" cy="553998"/>
            </a:xfrm>
            <a:prstGeom prst="rect">
              <a:avLst/>
            </a:prstGeom>
            <a:noFill/>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ملاءمة أوضاع التنظيم</a:t>
              </a:r>
            </a:p>
          </p:txBody>
        </p:sp>
      </p:grpSp>
      <p:grpSp>
        <p:nvGrpSpPr>
          <p:cNvPr id="34" name="Group 33">
            <a:extLst>
              <a:ext uri="{FF2B5EF4-FFF2-40B4-BE49-F238E27FC236}">
                <a16:creationId xmlns:a16="http://schemas.microsoft.com/office/drawing/2014/main" xmlns="" id="{81F8C033-2872-4974-9D11-1D873051277F}"/>
              </a:ext>
            </a:extLst>
          </p:cNvPr>
          <p:cNvGrpSpPr/>
          <p:nvPr/>
        </p:nvGrpSpPr>
        <p:grpSpPr>
          <a:xfrm>
            <a:off x="1679860" y="3489350"/>
            <a:ext cx="4585473" cy="1026145"/>
            <a:chOff x="4726162" y="3478868"/>
            <a:chExt cx="4585473" cy="1026145"/>
          </a:xfrm>
        </p:grpSpPr>
        <p:pic>
          <p:nvPicPr>
            <p:cNvPr id="35" name="Picture 34">
              <a:extLst>
                <a:ext uri="{FF2B5EF4-FFF2-40B4-BE49-F238E27FC236}">
                  <a16:creationId xmlns:a16="http://schemas.microsoft.com/office/drawing/2014/main" xmlns="" id="{32F3CFF4-6DE5-4C61-AF8F-6739D14C74E6}"/>
                </a:ext>
              </a:extLst>
            </p:cNvPr>
            <p:cNvPicPr>
              <a:picLocks noChangeAspect="1"/>
            </p:cNvPicPr>
            <p:nvPr/>
          </p:nvPicPr>
          <p:blipFill rotWithShape="1">
            <a:blip r:embed="rId3"/>
            <a:srcRect l="22398" t="12339" r="25205" b="36666"/>
            <a:stretch/>
          </p:blipFill>
          <p:spPr>
            <a:xfrm>
              <a:off x="8268017" y="3489350"/>
              <a:ext cx="1043618" cy="1015663"/>
            </a:xfrm>
            <a:prstGeom prst="rect">
              <a:avLst/>
            </a:prstGeom>
          </p:spPr>
        </p:pic>
        <p:sp>
          <p:nvSpPr>
            <p:cNvPr id="36" name="TextBox 35">
              <a:extLst>
                <a:ext uri="{FF2B5EF4-FFF2-40B4-BE49-F238E27FC236}">
                  <a16:creationId xmlns:a16="http://schemas.microsoft.com/office/drawing/2014/main" xmlns="" id="{F622BD7F-D12E-4EE7-9304-8D2F5B1F5E75}"/>
                </a:ext>
              </a:extLst>
            </p:cNvPr>
            <p:cNvSpPr txBox="1"/>
            <p:nvPr/>
          </p:nvSpPr>
          <p:spPr>
            <a:xfrm>
              <a:off x="4726162" y="3478868"/>
              <a:ext cx="3647541" cy="1015663"/>
            </a:xfrm>
            <a:prstGeom prst="rect">
              <a:avLst/>
            </a:prstGeom>
            <a:noFill/>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استحداث أوضاع تنظيمية جديدة للتنظيم يسبق غيره من التنظيمات فيها </a:t>
              </a:r>
            </a:p>
          </p:txBody>
        </p:sp>
      </p:grpSp>
      <p:grpSp>
        <p:nvGrpSpPr>
          <p:cNvPr id="37" name="Group 36">
            <a:extLst>
              <a:ext uri="{FF2B5EF4-FFF2-40B4-BE49-F238E27FC236}">
                <a16:creationId xmlns:a16="http://schemas.microsoft.com/office/drawing/2014/main" xmlns="" id="{29A2EF4F-750E-4E7D-8F97-8C9AFD8734A6}"/>
              </a:ext>
            </a:extLst>
          </p:cNvPr>
          <p:cNvGrpSpPr/>
          <p:nvPr/>
        </p:nvGrpSpPr>
        <p:grpSpPr>
          <a:xfrm>
            <a:off x="9781423" y="5068579"/>
            <a:ext cx="2203574" cy="717930"/>
            <a:chOff x="6235254" y="3759089"/>
            <a:chExt cx="4473803" cy="1190702"/>
          </a:xfrm>
          <a:solidFill>
            <a:srgbClr val="00B050"/>
          </a:solidFill>
        </p:grpSpPr>
        <p:grpSp>
          <p:nvGrpSpPr>
            <p:cNvPr id="38" name="Group 37">
              <a:extLst>
                <a:ext uri="{FF2B5EF4-FFF2-40B4-BE49-F238E27FC236}">
                  <a16:creationId xmlns:a16="http://schemas.microsoft.com/office/drawing/2014/main" xmlns="" id="{5552B117-233D-43A7-ABFE-2AEB1D275BA5}"/>
                </a:ext>
              </a:extLst>
            </p:cNvPr>
            <p:cNvGrpSpPr/>
            <p:nvPr/>
          </p:nvGrpSpPr>
          <p:grpSpPr>
            <a:xfrm>
              <a:off x="6235254" y="3759089"/>
              <a:ext cx="3994080" cy="1190702"/>
              <a:chOff x="6604734" y="3798416"/>
              <a:chExt cx="3585816" cy="1068992"/>
            </a:xfrm>
            <a:grpFill/>
          </p:grpSpPr>
          <p:sp>
            <p:nvSpPr>
              <p:cNvPr id="41" name="Freeform: Shape 18">
                <a:extLst>
                  <a:ext uri="{FF2B5EF4-FFF2-40B4-BE49-F238E27FC236}">
                    <a16:creationId xmlns:a16="http://schemas.microsoft.com/office/drawing/2014/main" xmlns="" id="{2F87E904-65A8-4810-83CC-A6D83E0EDFBF}"/>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42" name="Freeform: Shape 20">
                <a:extLst>
                  <a:ext uri="{FF2B5EF4-FFF2-40B4-BE49-F238E27FC236}">
                    <a16:creationId xmlns:a16="http://schemas.microsoft.com/office/drawing/2014/main" xmlns="" id="{349AD788-8B20-423B-8D66-ED68CE872993}"/>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43" name="Freeform: Shape 21">
                <a:extLst>
                  <a:ext uri="{FF2B5EF4-FFF2-40B4-BE49-F238E27FC236}">
                    <a16:creationId xmlns:a16="http://schemas.microsoft.com/office/drawing/2014/main" xmlns="" id="{E499131D-BFC1-4E68-991E-7552D5A539E7}"/>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grp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39" name="Rectangle 38">
              <a:extLst>
                <a:ext uri="{FF2B5EF4-FFF2-40B4-BE49-F238E27FC236}">
                  <a16:creationId xmlns:a16="http://schemas.microsoft.com/office/drawing/2014/main" xmlns="" id="{9778BD90-62B8-4AE6-9CC5-D9BA1D88991D}"/>
                </a:ext>
              </a:extLst>
            </p:cNvPr>
            <p:cNvSpPr/>
            <p:nvPr/>
          </p:nvSpPr>
          <p:spPr>
            <a:xfrm>
              <a:off x="6552801" y="4025396"/>
              <a:ext cx="3097435" cy="867771"/>
            </a:xfrm>
            <a:prstGeom prst="rect">
              <a:avLst/>
            </a:prstGeom>
            <a:noFill/>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التعريف 3</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40" name="Inhaltsplatzhalter 4">
              <a:extLst>
                <a:ext uri="{FF2B5EF4-FFF2-40B4-BE49-F238E27FC236}">
                  <a16:creationId xmlns:a16="http://schemas.microsoft.com/office/drawing/2014/main" xmlns="" id="{97BAE741-9B67-48A3-A137-7A7B94B1B3D6}"/>
                </a:ext>
              </a:extLst>
            </p:cNvPr>
            <p:cNvSpPr txBox="1">
              <a:spLocks/>
            </p:cNvSpPr>
            <p:nvPr/>
          </p:nvSpPr>
          <p:spPr>
            <a:xfrm>
              <a:off x="10129961" y="3995698"/>
              <a:ext cx="579096" cy="764102"/>
            </a:xfrm>
            <a:prstGeom prst="rect">
              <a:avLst/>
            </a:prstGeom>
            <a:noFill/>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44" name="Rectangle 43">
            <a:extLst>
              <a:ext uri="{FF2B5EF4-FFF2-40B4-BE49-F238E27FC236}">
                <a16:creationId xmlns:a16="http://schemas.microsoft.com/office/drawing/2014/main" xmlns="" id="{93193DE1-5DCB-4818-BCB1-1D903D677D0B}"/>
              </a:ext>
            </a:extLst>
          </p:cNvPr>
          <p:cNvSpPr/>
          <p:nvPr/>
        </p:nvSpPr>
        <p:spPr>
          <a:xfrm>
            <a:off x="444005" y="4933766"/>
            <a:ext cx="93821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التغيير المؤسسي هو عملية إدخال وتحسين أو تطوير المؤسسات بحيث تكون مختلفة عن وضعها الحالي وبحيث تتمكن من تحقيق أهدافها بشكل أفضل</a:t>
            </a:r>
            <a:endParaRPr lang="en-ZA" sz="2400" b="1" dirty="0">
              <a:solidFill>
                <a:srgbClr val="FF000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81044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down)">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1+#ppt_w/2"/>
                                          </p:val>
                                        </p:tav>
                                        <p:tav tm="100000">
                                          <p:val>
                                            <p:strVal val="#ppt_x"/>
                                          </p:val>
                                        </p:tav>
                                      </p:tavLst>
                                    </p:anim>
                                    <p:anim calcmode="lin" valueType="num">
                                      <p:cBhvr additive="base">
                                        <p:cTn id="47"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barn(inVertical)">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30" grpId="0"/>
      <p:bldP spid="44"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120</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5" name="Group 4"/>
          <p:cNvGrpSpPr/>
          <p:nvPr/>
        </p:nvGrpSpPr>
        <p:grpSpPr>
          <a:xfrm>
            <a:off x="344384" y="1316174"/>
            <a:ext cx="11710639" cy="5139767"/>
            <a:chOff x="344384" y="1316174"/>
            <a:chExt cx="11710639" cy="513976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7" name="Rectangle 6"/>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مما سبق، يتضح أنه كلما اتجهنا نحو الإنتاج حسب طلب الزبائن والإنتاج الأحادي زادت المرونة المطلوبة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نظم الإنتاج، وهي حالة الإنتاج حسب المشروع الإنتاج في الورشات</a:t>
              </a:r>
            </a:p>
          </p:txBody>
        </p:sp>
      </p:grpSp>
      <p:sp>
        <p:nvSpPr>
          <p:cNvPr id="8" name="Rectangle 7"/>
          <p:cNvSpPr/>
          <p:nvPr/>
        </p:nvSpPr>
        <p:spPr>
          <a:xfrm>
            <a:off x="344384" y="3226122"/>
            <a:ext cx="862148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بالنسبة لمرونة المنظمة المكتسبة من خلال العملية الإنتاجية والمنتجات فهناك العديد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الباحثين في هذا المجال إضافة إلى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IC.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Tarondeau</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Gerwin</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J. Woodward </a:t>
            </a:r>
          </a:p>
        </p:txBody>
      </p:sp>
      <p:sp>
        <p:nvSpPr>
          <p:cNvPr id="9" name="Rectangle 8"/>
          <p:cNvSpPr/>
          <p:nvPr/>
        </p:nvSpPr>
        <p:spPr>
          <a:xfrm>
            <a:off x="179294" y="5040164"/>
            <a:ext cx="9603993"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نجد مثلا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Mayere</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(1999) والذي يرى أن: "المنظمات الإنتاجية الحديثة أوجدت اقتصادا للوقت من خلال الإنتاجية الكلية المرنة بدلا من الإنتاجية الوحدوية، أما</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Foque</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(1999) فيرى أن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Arial" panose="020B0604020202020204" pitchFamily="34" charset="0"/>
              </a:rPr>
              <a:t>"</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Sakkal Majalla" panose="02000000000000000000" pitchFamily="2" charset="-78"/>
              </a:rPr>
              <a:t>مرونة منتوج وسيط تكمن في عدد استعمالاته المرتفعة دون أن يتطلب تنويعا فيه</a:t>
            </a:r>
            <a:endParaRPr kumimoji="0" lang="en-US" sz="1400" b="0"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802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165761" y="110459"/>
            <a:ext cx="3679227" cy="1135968"/>
            <a:chOff x="0" y="0"/>
            <a:chExt cx="2625090" cy="765810"/>
          </a:xfrm>
        </p:grpSpPr>
        <p:pic>
          <p:nvPicPr>
            <p:cNvPr id="5" name="Picture 4" descr="C:\Users\Google\Desktop\اشكال\ااااااااااااااا_0005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541270" cy="765810"/>
            </a:xfrm>
            <a:prstGeom prst="rect">
              <a:avLst/>
            </a:prstGeom>
            <a:noFill/>
            <a:ln>
              <a:noFill/>
            </a:ln>
          </p:spPr>
        </p:pic>
        <p:sp>
          <p:nvSpPr>
            <p:cNvPr id="6" name="Rectangle 5"/>
            <p:cNvSpPr/>
            <p:nvPr/>
          </p:nvSpPr>
          <p:spPr>
            <a:xfrm>
              <a:off x="62034" y="382905"/>
              <a:ext cx="2037824" cy="312994"/>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من خلال التكنولوجيا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994708" y="24"/>
              <a:ext cx="630382" cy="46526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ثانياً</a:t>
              </a:r>
              <a:r>
                <a:rPr kumimoji="0" lang="en-US"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6239434" y="1434355"/>
            <a:ext cx="5671265" cy="704626"/>
            <a:chOff x="3381476" y="38100"/>
            <a:chExt cx="3268880" cy="459584"/>
          </a:xfrm>
        </p:grpSpPr>
        <p:grpSp>
          <p:nvGrpSpPr>
            <p:cNvPr id="9" name="Group 8"/>
            <p:cNvGrpSpPr/>
            <p:nvPr/>
          </p:nvGrpSpPr>
          <p:grpSpPr>
            <a:xfrm>
              <a:off x="6227429" y="38100"/>
              <a:ext cx="422927" cy="459584"/>
              <a:chOff x="192713" y="0"/>
              <a:chExt cx="1199842" cy="1109020"/>
            </a:xfrm>
          </p:grpSpPr>
          <p:pic>
            <p:nvPicPr>
              <p:cNvPr id="12" name="Picture 11" descr="E:\القديم كله\صور\صور شغل\3\0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713" y="0"/>
                <a:ext cx="1199842" cy="1109020"/>
              </a:xfrm>
              <a:prstGeom prst="rect">
                <a:avLst/>
              </a:prstGeom>
              <a:noFill/>
              <a:ln>
                <a:noFill/>
              </a:ln>
            </p:spPr>
          </p:pic>
          <p:sp>
            <p:nvSpPr>
              <p:cNvPr id="13" name="Rectangle 12"/>
              <p:cNvSpPr/>
              <p:nvPr/>
            </p:nvSpPr>
            <p:spPr>
              <a:xfrm>
                <a:off x="416853" y="229211"/>
                <a:ext cx="795645" cy="766928"/>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3381476" y="154183"/>
              <a:ext cx="2864787" cy="34350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المرتبطة بتكنولوجيا الورشة:</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681318" y="2132277"/>
            <a:ext cx="10632704"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يرتبط هذا النوع من المرونة ارتباطا وثيقا بالمرونة من خلال العملية الإنتاجية والمنتجات، فلا يمكن إهمال دور التكنولوجيا في تحقيق ذلك فعوضا عن استعمال الآلات ذات التخصص الكبير والإنتاجية الكبيرة، والمعتمدة على مدة الضبط الطويلة والتخزين المكثف</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4" name="Group 13"/>
          <p:cNvGrpSpPr/>
          <p:nvPr/>
        </p:nvGrpSpPr>
        <p:grpSpPr>
          <a:xfrm>
            <a:off x="6239434" y="3790829"/>
            <a:ext cx="5671265" cy="704626"/>
            <a:chOff x="3381476" y="38100"/>
            <a:chExt cx="3268880" cy="459584"/>
          </a:xfrm>
        </p:grpSpPr>
        <p:grpSp>
          <p:nvGrpSpPr>
            <p:cNvPr id="15" name="Group 14"/>
            <p:cNvGrpSpPr/>
            <p:nvPr/>
          </p:nvGrpSpPr>
          <p:grpSpPr>
            <a:xfrm>
              <a:off x="6227429" y="38100"/>
              <a:ext cx="422927" cy="459584"/>
              <a:chOff x="192713" y="0"/>
              <a:chExt cx="1199842" cy="1109020"/>
            </a:xfrm>
          </p:grpSpPr>
          <p:pic>
            <p:nvPicPr>
              <p:cNvPr id="17" name="Picture 16" descr="E:\القديم كله\صور\صور شغل\3\0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713" y="0"/>
                <a:ext cx="1199842" cy="1109020"/>
              </a:xfrm>
              <a:prstGeom prst="rect">
                <a:avLst/>
              </a:prstGeom>
              <a:noFill/>
              <a:ln>
                <a:noFill/>
              </a:ln>
            </p:spPr>
          </p:pic>
          <p:sp>
            <p:nvSpPr>
              <p:cNvPr id="18" name="Rectangle 17"/>
              <p:cNvSpPr/>
              <p:nvPr/>
            </p:nvSpPr>
            <p:spPr>
              <a:xfrm>
                <a:off x="416853" y="229211"/>
                <a:ext cx="795645" cy="766928"/>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3381476" y="154183"/>
              <a:ext cx="2864787" cy="34350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المرتبطة بتكنولوجيا المكتب:</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9" name="Rectangle 18"/>
          <p:cNvSpPr/>
          <p:nvPr/>
        </p:nvSpPr>
        <p:spPr>
          <a:xfrm>
            <a:off x="681318" y="4488751"/>
            <a:ext cx="1063270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التكنولوجيا المتعلقة بنشاطات المكتب سمحت بظهور مفهوم "المحمول" من هاتف وحاسوب،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حيث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عززت هذه التكنولوجيا صغر حجم وسائل العمل وفرديتها، وهنا يختفي أثر الإطاران التقليديان للعمل وهما المكان والزمان</a:t>
            </a:r>
          </a:p>
        </p:txBody>
      </p:sp>
    </p:spTree>
    <p:extLst>
      <p:ext uri="{BB962C8B-B14F-4D97-AF65-F5344CB8AC3E}">
        <p14:creationId xmlns:p14="http://schemas.microsoft.com/office/powerpoint/2010/main" val="201132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10459"/>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165761" y="110459"/>
            <a:ext cx="3679227" cy="1135968"/>
            <a:chOff x="0" y="0"/>
            <a:chExt cx="2625090" cy="765810"/>
          </a:xfrm>
        </p:grpSpPr>
        <p:pic>
          <p:nvPicPr>
            <p:cNvPr id="5" name="Picture 4" descr="C:\Users\Google\Desktop\اشكال\ااااااااااااااا_000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41270" cy="765810"/>
            </a:xfrm>
            <a:prstGeom prst="rect">
              <a:avLst/>
            </a:prstGeom>
            <a:noFill/>
            <a:ln>
              <a:noFill/>
            </a:ln>
          </p:spPr>
        </p:pic>
        <p:sp>
          <p:nvSpPr>
            <p:cNvPr id="6" name="Rectangle 5"/>
            <p:cNvSpPr/>
            <p:nvPr/>
          </p:nvSpPr>
          <p:spPr>
            <a:xfrm>
              <a:off x="62034" y="382905"/>
              <a:ext cx="2037824" cy="312994"/>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التسعير المرن</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994708" y="24"/>
              <a:ext cx="630382" cy="46526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ثانياً</a:t>
              </a:r>
              <a:r>
                <a:rPr kumimoji="0" lang="en-US"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p:cNvPicPr>
            <a:picLocks noChangeAspect="1"/>
          </p:cNvPicPr>
          <p:nvPr/>
        </p:nvPicPr>
        <p:blipFill>
          <a:blip r:embed="rId4">
            <a:clrChange>
              <a:clrFrom>
                <a:srgbClr val="FFFFFF"/>
              </a:clrFrom>
              <a:clrTo>
                <a:srgbClr val="FFFFFF">
                  <a:alpha val="0"/>
                </a:srgbClr>
              </a:clrTo>
            </a:clrChange>
          </a:blip>
          <a:stretch>
            <a:fillRect/>
          </a:stretch>
        </p:blipFill>
        <p:spPr>
          <a:xfrm>
            <a:off x="7658519" y="1685925"/>
            <a:ext cx="4119951" cy="4625228"/>
          </a:xfrm>
          <a:prstGeom prst="rect">
            <a:avLst/>
          </a:prstGeom>
        </p:spPr>
      </p:pic>
      <p:sp>
        <p:nvSpPr>
          <p:cNvPr id="9" name="Rectangle 8"/>
          <p:cNvSpPr/>
          <p:nvPr/>
        </p:nvSpPr>
        <p:spPr>
          <a:xfrm>
            <a:off x="466165" y="1896439"/>
            <a:ext cx="9518027"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المجالات المتاحة لمرونة المنظمة، المرونة التجارية أو ما يسمى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Revenue Management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وهي أحد الطرق الفعالة لتعظيم إيرادات المنظمة، وذلك من خلال التأثير على سعر وحجم المنتجات المعروضة خاصة الخدمات منها، حيث تعتمد هذه الطريقة على العروض المتميزة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بالمحدودية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1" name="Rectangle 10"/>
          <p:cNvSpPr/>
          <p:nvPr/>
        </p:nvSpPr>
        <p:spPr>
          <a:xfrm>
            <a:off x="466165" y="3998539"/>
            <a:ext cx="7351060"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إذ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يرتفع السعر في حالة (أو في أيام) الضغط، وينخفض في حالات عدم الطلب الكبير. وعادة ما نجد هذه الطريقة مطبقة بشكل كبير وناجح في شركات النقل الجوي، قاعات السينما وغيرها، حيث تعظم الإدارة أرباحها من خلال الوقت المتاح لتقديم الخدمة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25581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randombar(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74801" y="117887"/>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مجالات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165761" y="110459"/>
            <a:ext cx="4091604" cy="1135968"/>
            <a:chOff x="0" y="0"/>
            <a:chExt cx="2625090" cy="765810"/>
          </a:xfrm>
        </p:grpSpPr>
        <p:pic>
          <p:nvPicPr>
            <p:cNvPr id="5" name="Picture 4" descr="C:\Users\Google\Desktop\اشكال\ااااااااااااااا_000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41270" cy="765810"/>
            </a:xfrm>
            <a:prstGeom prst="rect">
              <a:avLst/>
            </a:prstGeom>
            <a:noFill/>
            <a:ln>
              <a:noFill/>
            </a:ln>
          </p:spPr>
        </p:pic>
        <p:sp>
          <p:nvSpPr>
            <p:cNvPr id="6" name="Rectangle 5"/>
            <p:cNvSpPr/>
            <p:nvPr/>
          </p:nvSpPr>
          <p:spPr>
            <a:xfrm>
              <a:off x="62034" y="382905"/>
              <a:ext cx="2037824" cy="312994"/>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المرونة من خلال الموارد البشرية</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994708" y="24"/>
              <a:ext cx="630382" cy="46526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رابعاً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C:\Users\Google\Pictures\المرن\png-clipart-meeting-conference-centre-office-貸し会議室-facilitation-meeting-company-team.png"/>
          <p:cNvPicPr/>
          <p:nvPr/>
        </p:nvPicPr>
        <p:blipFill>
          <a:blip r:embed="rId4" cstate="print">
            <a:clrChange>
              <a:clrFrom>
                <a:srgbClr val="E6E6E6"/>
              </a:clrFrom>
              <a:clrTo>
                <a:srgbClr val="E6E6E6">
                  <a:alpha val="0"/>
                </a:srgbClr>
              </a:clrTo>
            </a:clrChange>
            <a:extLst>
              <a:ext uri="{28A0092B-C50C-407E-A947-70E740481C1C}">
                <a14:useLocalDpi xmlns:a14="http://schemas.microsoft.com/office/drawing/2010/main" val="0"/>
              </a:ext>
            </a:extLst>
          </a:blip>
          <a:srcRect/>
          <a:stretch>
            <a:fillRect/>
          </a:stretch>
        </p:blipFill>
        <p:spPr bwMode="auto">
          <a:xfrm>
            <a:off x="7584142" y="2177154"/>
            <a:ext cx="4344487" cy="3900916"/>
          </a:xfrm>
          <a:prstGeom prst="rect">
            <a:avLst/>
          </a:prstGeom>
          <a:noFill/>
          <a:ln>
            <a:noFill/>
          </a:ln>
        </p:spPr>
      </p:pic>
      <p:sp>
        <p:nvSpPr>
          <p:cNvPr id="2" name="Rectangle 1"/>
          <p:cNvSpPr/>
          <p:nvPr/>
        </p:nvSpPr>
        <p:spPr>
          <a:xfrm>
            <a:off x="466165" y="2665114"/>
            <a:ext cx="7117977" cy="2400657"/>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تعتبر مرونة المنظمة من خلال الموارد البشرية أو كما تسمي من خلال إدارة العمل الأكثر طلبا والأكثر حساسية لضغوطات كل من القوانين الاجتماعية والمحيط التنافسي للمنظمة، وذلك سعيا من هذه الأخيرة للإجابة على سؤال رئيسي يتعلق بكيفية مقاومة المنافسة من طرف الدول ذات اليد العاملة منخفضة الأجور والقادرة على الإنتاج بأسعار وقيمة مضافة منخفضين</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09235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07515"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أبعاد مرونة المنظمة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11068289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أبعاد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125</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8" name="Group 7"/>
          <p:cNvGrpSpPr/>
          <p:nvPr/>
        </p:nvGrpSpPr>
        <p:grpSpPr>
          <a:xfrm>
            <a:off x="2346635" y="-177097"/>
            <a:ext cx="7498730" cy="7212193"/>
            <a:chOff x="2346635" y="-177097"/>
            <a:chExt cx="7498730" cy="7212193"/>
          </a:xfrm>
        </p:grpSpPr>
        <p:pic>
          <p:nvPicPr>
            <p:cNvPr id="6" name="Picture 5"/>
            <p:cNvPicPr>
              <a:picLocks noChangeAspect="1"/>
            </p:cNvPicPr>
            <p:nvPr/>
          </p:nvPicPr>
          <p:blipFill>
            <a:blip r:embed="rId4"/>
            <a:stretch>
              <a:fillRect/>
            </a:stretch>
          </p:blipFill>
          <p:spPr>
            <a:xfrm>
              <a:off x="2346635" y="-177097"/>
              <a:ext cx="7498730" cy="7212193"/>
            </a:xfrm>
            <a:prstGeom prst="rect">
              <a:avLst/>
            </a:prstGeom>
          </p:spPr>
        </p:pic>
        <p:sp>
          <p:nvSpPr>
            <p:cNvPr id="7" name="Rectangle 6"/>
            <p:cNvSpPr/>
            <p:nvPr/>
          </p:nvSpPr>
          <p:spPr>
            <a:xfrm>
              <a:off x="3944470" y="1631577"/>
              <a:ext cx="4213411" cy="278537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الأخذ بمختلف التعاريف المقدمة لمفهوم المرونة ضروري للتعرف </a:t>
              </a:r>
              <a:r>
                <a:rPr kumimoji="0" lang="en-US"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على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زوايا نظر مختلفة، ومع ذلك يمكن استخلاص العناصر الأساسية المشتركة بينها، </a:t>
              </a: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كأبعاد لهذا المفهوم وهي:</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86629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أبعاد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984269" y="141706"/>
            <a:ext cx="4358695" cy="709911"/>
            <a:chOff x="-1851661" y="-9630"/>
            <a:chExt cx="3446505" cy="586313"/>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6" name="Rectangle 5"/>
            <p:cNvSpPr/>
            <p:nvPr/>
          </p:nvSpPr>
          <p:spPr>
            <a:xfrm>
              <a:off x="-1851661" y="211629"/>
              <a:ext cx="3248961"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القدرة على التكيف:</a:t>
              </a: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211255" y="25844"/>
              <a:ext cx="313214" cy="42653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7155" y="2932980"/>
            <a:ext cx="7644985" cy="688220"/>
          </a:xfrm>
          <a:prstGeom prst="rect">
            <a:avLst/>
          </a:prstGeom>
        </p:spPr>
      </p:pic>
      <p:grpSp>
        <p:nvGrpSpPr>
          <p:cNvPr id="9" name="Group 8"/>
          <p:cNvGrpSpPr/>
          <p:nvPr/>
        </p:nvGrpSpPr>
        <p:grpSpPr>
          <a:xfrm>
            <a:off x="4519654" y="1306115"/>
            <a:ext cx="3199985" cy="3472324"/>
            <a:chOff x="4878242" y="1203433"/>
            <a:chExt cx="3199985" cy="3472324"/>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12" name="Rectangle 11"/>
            <p:cNvSpPr/>
            <p:nvPr/>
          </p:nvSpPr>
          <p:spPr>
            <a:xfrm>
              <a:off x="5144553" y="1816210"/>
              <a:ext cx="2738067" cy="224676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يعتمد تكيف المنظمة حسب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March (1991) </a:t>
              </a: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على قدرتها على الجمع بين نوعيين من التدريب وهما:</a:t>
              </a:r>
            </a:p>
          </p:txBody>
        </p:sp>
      </p:grpSp>
      <p:grpSp>
        <p:nvGrpSpPr>
          <p:cNvPr id="13" name="Group 12"/>
          <p:cNvGrpSpPr/>
          <p:nvPr/>
        </p:nvGrpSpPr>
        <p:grpSpPr>
          <a:xfrm>
            <a:off x="8841725" y="3678026"/>
            <a:ext cx="2200829" cy="2200829"/>
            <a:chOff x="9200313" y="3575344"/>
            <a:chExt cx="2200829" cy="2200829"/>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5" name="Rectangle 14"/>
            <p:cNvSpPr/>
            <p:nvPr/>
          </p:nvSpPr>
          <p:spPr>
            <a:xfrm>
              <a:off x="9654079" y="4383369"/>
              <a:ext cx="1293294"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الاستثمار</a:t>
              </a:r>
            </a:p>
          </p:txBody>
        </p:sp>
      </p:grpSp>
      <p:grpSp>
        <p:nvGrpSpPr>
          <p:cNvPr id="16" name="Group 15"/>
          <p:cNvGrpSpPr/>
          <p:nvPr/>
        </p:nvGrpSpPr>
        <p:grpSpPr>
          <a:xfrm>
            <a:off x="1272939" y="3565869"/>
            <a:ext cx="2200829" cy="2200829"/>
            <a:chOff x="1631527" y="3463187"/>
            <a:chExt cx="2200829" cy="2200829"/>
          </a:xfrm>
        </p:grpSpPr>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8" name="Rectangle 17"/>
            <p:cNvSpPr/>
            <p:nvPr/>
          </p:nvSpPr>
          <p:spPr>
            <a:xfrm>
              <a:off x="1896510" y="4271213"/>
              <a:ext cx="1670862"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الاستكشاف</a:t>
              </a:r>
            </a:p>
          </p:txBody>
        </p:sp>
      </p:grpSp>
    </p:spTree>
    <p:extLst>
      <p:ext uri="{BB962C8B-B14F-4D97-AF65-F5344CB8AC3E}">
        <p14:creationId xmlns:p14="http://schemas.microsoft.com/office/powerpoint/2010/main" val="152274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fltVal val="0"/>
                                          </p:val>
                                        </p:tav>
                                        <p:tav tm="100000">
                                          <p:val>
                                            <p:strVal val="#ppt_w"/>
                                          </p:val>
                                        </p:tav>
                                      </p:tavLst>
                                    </p:anim>
                                    <p:anim calcmode="lin" valueType="num">
                                      <p:cBhvr>
                                        <p:cTn id="31" dur="1000" fill="hold"/>
                                        <p:tgtEl>
                                          <p:spTgt spid="16"/>
                                        </p:tgtEl>
                                        <p:attrNameLst>
                                          <p:attrName>ppt_h</p:attrName>
                                        </p:attrNameLst>
                                      </p:cBhvr>
                                      <p:tavLst>
                                        <p:tav tm="0">
                                          <p:val>
                                            <p:fltVal val="0"/>
                                          </p:val>
                                        </p:tav>
                                        <p:tav tm="100000">
                                          <p:val>
                                            <p:strVal val="#ppt_h"/>
                                          </p:val>
                                        </p:tav>
                                      </p:tavLst>
                                    </p:anim>
                                    <p:anim calcmode="lin" valueType="num">
                                      <p:cBhvr>
                                        <p:cTn id="32"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أبعاد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8621" y="1164149"/>
            <a:ext cx="381000" cy="4856672"/>
          </a:xfrm>
          <a:prstGeom prst="rect">
            <a:avLst/>
          </a:prstGeom>
        </p:spPr>
      </p:pic>
      <p:sp>
        <p:nvSpPr>
          <p:cNvPr id="5" name="Rectangle 4"/>
          <p:cNvSpPr/>
          <p:nvPr/>
        </p:nvSpPr>
        <p:spPr>
          <a:xfrm>
            <a:off x="459442" y="1164149"/>
            <a:ext cx="112191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تتضمن الأولى تطوير وتنمية المعارف الموجودة لدى المنظمة، في حين يرتبط الاستكشاف بإعادة نظر معيارية لهذه المعارف، واختبار معارف أخرى ممكنة</a:t>
            </a:r>
          </a:p>
        </p:txBody>
      </p:sp>
      <p:sp>
        <p:nvSpPr>
          <p:cNvPr id="6" name="Rectangle 5"/>
          <p:cNvSpPr/>
          <p:nvPr/>
        </p:nvSpPr>
        <p:spPr>
          <a:xfrm>
            <a:off x="459442" y="2599626"/>
            <a:ext cx="112191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أما في مفهوم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ميكانيزم</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تكيف المنظمات حسب</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Lawrance</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et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Lorsh</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(1967) فهو تعريف للعوامل البيئية التي تؤثر على السلوك التنظيمي</a:t>
            </a:r>
          </a:p>
        </p:txBody>
      </p:sp>
      <p:sp>
        <p:nvSpPr>
          <p:cNvPr id="7" name="Rectangle 6"/>
          <p:cNvSpPr/>
          <p:nvPr/>
        </p:nvSpPr>
        <p:spPr>
          <a:xfrm>
            <a:off x="609600" y="3699333"/>
            <a:ext cx="1106901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 في شرح للبيئة أو المحيط حسب </a:t>
            </a:r>
            <a:r>
              <a:rPr kumimoji="0" lang="en-US" sz="2400" b="1" i="0" u="none" strike="noStrike" kern="1200" cap="none" spc="0" normalizeH="0" baseline="0" noProof="0" dirty="0" err="1" smtClean="0">
                <a:ln>
                  <a:noFill/>
                </a:ln>
                <a:solidFill>
                  <a:srgbClr val="002060"/>
                </a:solidFill>
                <a:effectLst/>
                <a:uLnTx/>
                <a:uFillTx/>
                <a:latin typeface="Sakkal Majalla" panose="02000000000000000000" pitchFamily="2" charset="-78"/>
                <a:ea typeface="+mn-ea"/>
                <a:cs typeface="Sakkal Majalla" panose="02000000000000000000" pitchFamily="2" charset="-78"/>
              </a:rPr>
              <a:t>Kienig</a:t>
            </a:r>
            <a: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(1996)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 أن تتغير تحت ضغط الأحداث المنعزلة أو تحت تأثير التطورات النظمية حيث تحث الأولى المنظمات على اليقظة أما الثانية فتشجع على التحليل، وفي جميع الأحوال هذا يدفع اليد العاملة على التكيف مع هذه العوامل البيئية</a:t>
            </a:r>
          </a:p>
        </p:txBody>
      </p:sp>
      <p:sp>
        <p:nvSpPr>
          <p:cNvPr id="8" name="Rectangle 7"/>
          <p:cNvSpPr/>
          <p:nvPr/>
        </p:nvSpPr>
        <p:spPr>
          <a:xfrm>
            <a:off x="459440" y="5131835"/>
            <a:ext cx="112191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إذن، ومن خلال ما سبق يمكن القول إن قدرة المنظمة على التكيف تعتمد على تبسيط هياكل العمل، اقتناء كفاءات متنوعة وتبني سياسة الإبداع والابتكار</a:t>
            </a:r>
          </a:p>
        </p:txBody>
      </p:sp>
    </p:spTree>
    <p:extLst>
      <p:ext uri="{BB962C8B-B14F-4D97-AF65-F5344CB8AC3E}">
        <p14:creationId xmlns:p14="http://schemas.microsoft.com/office/powerpoint/2010/main" val="184339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أبعاد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128</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984269" y="141706"/>
            <a:ext cx="4358695" cy="709911"/>
            <a:chOff x="-1851661" y="-9630"/>
            <a:chExt cx="3446505" cy="586313"/>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6" name="Rectangle 5"/>
            <p:cNvSpPr/>
            <p:nvPr/>
          </p:nvSpPr>
          <p:spPr>
            <a:xfrm>
              <a:off x="-1851661" y="211629"/>
              <a:ext cx="3248961"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القدرة على التوقع:</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211255" y="25844"/>
              <a:ext cx="313214" cy="42653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44184" t="28093" r="54245" b="27927"/>
          <a:stretch/>
        </p:blipFill>
        <p:spPr>
          <a:xfrm>
            <a:off x="11787780" y="1392870"/>
            <a:ext cx="221365" cy="4771384"/>
          </a:xfrm>
          <a:prstGeom prst="rect">
            <a:avLst/>
          </a:prstGeom>
        </p:spPr>
      </p:pic>
      <p:grpSp>
        <p:nvGrpSpPr>
          <p:cNvPr id="9" name="Group 8"/>
          <p:cNvGrpSpPr/>
          <p:nvPr/>
        </p:nvGrpSpPr>
        <p:grpSpPr>
          <a:xfrm>
            <a:off x="268941" y="1284581"/>
            <a:ext cx="11560047" cy="955284"/>
            <a:chOff x="-2987547" y="1948683"/>
            <a:chExt cx="11560047" cy="837029"/>
          </a:xfrm>
        </p:grpSpPr>
        <p:sp>
          <p:nvSpPr>
            <p:cNvPr id="11" name="Rectangle 10"/>
            <p:cNvSpPr/>
            <p:nvPr/>
          </p:nvSpPr>
          <p:spPr>
            <a:xfrm>
              <a:off x="-2987547" y="1960501"/>
              <a:ext cx="10897266" cy="825211"/>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Pts val="1600"/>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يتعين على المنظمات التي تعمل في بيئات مضطربة على نحو متزايد إثبات قدرتها على التوقع أكثر من قدرتها على الرد </a:t>
              </a:r>
              <a: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
              </a:r>
              <a:b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br>
              <a:r>
                <a:rPr kumimoji="0" lang="ar-SA"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على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هذه الاضطرابات</a:t>
              </a:r>
            </a:p>
          </p:txBody>
        </p: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3" name="Group 12"/>
          <p:cNvGrpSpPr/>
          <p:nvPr/>
        </p:nvGrpSpPr>
        <p:grpSpPr>
          <a:xfrm>
            <a:off x="268941" y="2298731"/>
            <a:ext cx="11515232" cy="941796"/>
            <a:chOff x="-2948889" y="3137647"/>
            <a:chExt cx="11515232" cy="825212"/>
          </a:xfrm>
        </p:grpSpPr>
        <p:sp>
          <p:nvSpPr>
            <p:cNvPr id="14" name="Rectangle 13"/>
            <p:cNvSpPr/>
            <p:nvPr/>
          </p:nvSpPr>
          <p:spPr>
            <a:xfrm>
              <a:off x="-2948889" y="3137647"/>
              <a:ext cx="10898419" cy="825212"/>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Pts val="1600"/>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يسمح التوقع للمنظمات بالكشف عن التغيرات، بما في ذلك الاضطرابات أو الانقطاعات التي تحدث ففي بيئة الأعمال ذات الصلة </a:t>
              </a:r>
            </a:p>
          </p:txBody>
        </p:sp>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6" name="Group 15"/>
          <p:cNvGrpSpPr/>
          <p:nvPr/>
        </p:nvGrpSpPr>
        <p:grpSpPr>
          <a:xfrm>
            <a:off x="268941" y="3266817"/>
            <a:ext cx="11497579" cy="941795"/>
            <a:chOff x="-3002673" y="4378576"/>
            <a:chExt cx="11497579" cy="825210"/>
          </a:xfrm>
        </p:grpSpPr>
        <p:sp>
          <p:nvSpPr>
            <p:cNvPr id="17" name="Rectangle 16"/>
            <p:cNvSpPr/>
            <p:nvPr/>
          </p:nvSpPr>
          <p:spPr>
            <a:xfrm>
              <a:off x="-3002673" y="4378576"/>
              <a:ext cx="10936759" cy="825210"/>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Pts val="1600"/>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في حين يرى</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Godek</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(1997) أن التوقع يوضح العمل ويعطيه معنى مزدوج. هما الاتجاه والمفهوم، لم يكن للعمل غايات وأهداف في المستقبل، فهو بدون معنى أو مفهوم في الحاضر</a:t>
              </a:r>
              <a:endPar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endParaRPr>
            </a:p>
          </p:txBody>
        </p:sp>
        <p:pic>
          <p:nvPicPr>
            <p:cNvPr id="18" name="Picture 17"/>
            <p:cNvPicPr>
              <a:picLocks noChangeAspect="1"/>
            </p:cNvPicPr>
            <p:nvPr/>
          </p:nvPicPr>
          <p:blipFill rotWithShape="1">
            <a:blip r:embed="rId6"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9" name="Group 18"/>
          <p:cNvGrpSpPr/>
          <p:nvPr/>
        </p:nvGrpSpPr>
        <p:grpSpPr>
          <a:xfrm>
            <a:off x="268942" y="4345000"/>
            <a:ext cx="11511866" cy="1024162"/>
            <a:chOff x="-2939366" y="1948683"/>
            <a:chExt cx="11511866" cy="897381"/>
          </a:xfrm>
        </p:grpSpPr>
        <p:sp>
          <p:nvSpPr>
            <p:cNvPr id="20" name="Rectangle 19"/>
            <p:cNvSpPr/>
            <p:nvPr/>
          </p:nvSpPr>
          <p:spPr>
            <a:xfrm>
              <a:off x="-2939366" y="2020853"/>
              <a:ext cx="10850872" cy="825211"/>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Pts val="1600"/>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أما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Le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Boterf</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 (1998)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فيرى أن القدرة على التوقع تقترح فرضيات للتطور وتجمع الشروط اللازمة لتحويلها إلى أهداف محتملة</a:t>
              </a:r>
            </a:p>
          </p:txBody>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22" name="Group 21"/>
          <p:cNvGrpSpPr/>
          <p:nvPr/>
        </p:nvGrpSpPr>
        <p:grpSpPr>
          <a:xfrm>
            <a:off x="307041" y="5410646"/>
            <a:ext cx="11472373" cy="941795"/>
            <a:chOff x="-2906030" y="3158900"/>
            <a:chExt cx="11472373" cy="825211"/>
          </a:xfrm>
        </p:grpSpPr>
        <p:sp>
          <p:nvSpPr>
            <p:cNvPr id="23" name="Rectangle 22"/>
            <p:cNvSpPr/>
            <p:nvPr/>
          </p:nvSpPr>
          <p:spPr>
            <a:xfrm>
              <a:off x="-2906030" y="3158900"/>
              <a:ext cx="10897266" cy="825211"/>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Pts val="1600"/>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algun Gothic" pitchFamily="34" charset="-127"/>
                  <a:cs typeface="Sakkal Majalla" panose="02000000000000000000" pitchFamily="2" charset="-78"/>
                </a:rPr>
                <a:t>إذن فالتوقع يسمح بتوجيه المعايير الممكنة في المستقبل، والتي تساعد على التمييز بين الكم الهائل من الأحداث الحالية وتحديد أيها يوجه للمستقبل، بمعنى إمكانية استخدام الأحداث الصغيرة لتكون ذات مغزى كبير في المستقبل</a:t>
              </a: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Tree>
    <p:extLst>
      <p:ext uri="{BB962C8B-B14F-4D97-AF65-F5344CB8AC3E}">
        <p14:creationId xmlns:p14="http://schemas.microsoft.com/office/powerpoint/2010/main" val="130602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أبعاد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C:\Users\Google\Pictures\المرن\images_articles_teamw-1091x520-c.jpg"/>
          <p:cNvPicPr/>
          <p:nvPr/>
        </p:nvPicPr>
        <p:blipFill>
          <a:blip r:embed="rId4">
            <a:extLst>
              <a:ext uri="{28A0092B-C50C-407E-A947-70E740481C1C}">
                <a14:useLocalDpi xmlns:a14="http://schemas.microsoft.com/office/drawing/2010/main" val="0"/>
              </a:ext>
            </a:extLst>
          </a:blip>
          <a:srcRect/>
          <a:stretch>
            <a:fillRect/>
          </a:stretch>
        </p:blipFill>
        <p:spPr bwMode="auto">
          <a:xfrm>
            <a:off x="7476564" y="1900069"/>
            <a:ext cx="4416205" cy="4124213"/>
          </a:xfrm>
          <a:prstGeom prst="rect">
            <a:avLst/>
          </a:prstGeom>
          <a:noFill/>
          <a:ln>
            <a:noFill/>
          </a:ln>
        </p:spPr>
      </p:pic>
      <p:sp>
        <p:nvSpPr>
          <p:cNvPr id="2" name="Rectangle 1"/>
          <p:cNvSpPr/>
          <p:nvPr/>
        </p:nvSpPr>
        <p:spPr>
          <a:xfrm>
            <a:off x="251012" y="2618618"/>
            <a:ext cx="7225552" cy="2400657"/>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خلال تحليل هذه الأبعاد الثلاثة (التكيف، التدريب، والتوقع)، يتضح أن عمق مفهوم المرونة يرتبط بمختلف موارد المنظمة، تكنولوجية، مالية، معلوماتية، بشرية، وغيرها، ومدى قدرة المنظمة على استغلال هذه الموارد </a:t>
            </a:r>
            <a: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مواجهة التغيرات التي تفرضها بيئة عملها، سواء كانت تغيرات تكنولوجية، حجم وطلبات السوق، مكونات متطلبات سوق العمل، ... الخ</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28332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أهمية التغيير المؤسسي</a:t>
            </a:r>
          </a:p>
        </p:txBody>
      </p:sp>
      <p:sp>
        <p:nvSpPr>
          <p:cNvPr id="4" name="Slide Number Placeholder 3"/>
          <p:cNvSpPr>
            <a:spLocks noGrp="1"/>
          </p:cNvSpPr>
          <p:nvPr>
            <p:ph type="sldNum" sz="quarter" idx="12"/>
          </p:nvPr>
        </p:nvSpPr>
        <p:spPr/>
        <p:txBody>
          <a:bodyPr/>
          <a:lstStyle/>
          <a:p>
            <a:fld id="{802A93DA-8321-490E-B7A0-7881EC602D96}" type="slidenum">
              <a:rPr lang="ar-EG" smtClean="0"/>
              <a:t>13</a:t>
            </a:fld>
            <a:endParaRPr lang="ar-EG"/>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31168962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07515"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سمات المؤسسات الرشيقة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45526144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03070"/>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سمات المؤسسات الرشيقة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131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4" name="Rectangle 3"/>
          <p:cNvSpPr/>
          <p:nvPr/>
        </p:nvSpPr>
        <p:spPr>
          <a:xfrm>
            <a:off x="6293155" y="2185272"/>
            <a:ext cx="5520990" cy="267765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لتحقيق الاستدامة والنجاح في البيئة الجديدة، تحتاج المنظمات إلى التغيير من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التقليدية</a:t>
            </a:r>
            <a:b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إلى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الرشيقة، وتحقيق التوازن ما بين السمات الديناميكية والمستقرة على حد سواء في نفس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الوقت</a:t>
            </a:r>
            <a:endPar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5" name="Picture 2" descr="الرشاقة المؤسسية وشحوم الهدر"/>
          <p:cNvPicPr>
            <a:picLocks noChangeAspect="1" noChangeArrowheads="1"/>
          </p:cNvPicPr>
          <p:nvPr/>
        </p:nvPicPr>
        <p:blipFill>
          <a:blip r:embed="rId3" cstate="print">
            <a:clrChange>
              <a:clrFrom>
                <a:srgbClr val="D38072"/>
              </a:clrFrom>
              <a:clrTo>
                <a:srgbClr val="D38072">
                  <a:alpha val="0"/>
                </a:srgbClr>
              </a:clrTo>
            </a:clrChange>
            <a:extLst>
              <a:ext uri="{28A0092B-C50C-407E-A947-70E740481C1C}">
                <a14:useLocalDpi xmlns:a14="http://schemas.microsoft.com/office/drawing/2010/main" val="0"/>
              </a:ext>
            </a:extLst>
          </a:blip>
          <a:srcRect/>
          <a:stretch>
            <a:fillRect/>
          </a:stretch>
        </p:blipFill>
        <p:spPr bwMode="auto">
          <a:xfrm>
            <a:off x="545055" y="1480267"/>
            <a:ext cx="5748100" cy="4415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9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03070"/>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سمات المؤسسات الرشيقة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132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087678" y="1210215"/>
            <a:ext cx="3533775" cy="5248275"/>
          </a:xfrm>
          <a:prstGeom prst="rect">
            <a:avLst/>
          </a:prstGeom>
        </p:spPr>
      </p:pic>
      <p:grpSp>
        <p:nvGrpSpPr>
          <p:cNvPr id="5" name="Group 4"/>
          <p:cNvGrpSpPr/>
          <p:nvPr/>
        </p:nvGrpSpPr>
        <p:grpSpPr>
          <a:xfrm>
            <a:off x="9407986" y="2919118"/>
            <a:ext cx="2655909" cy="2596117"/>
            <a:chOff x="8679088" y="3087507"/>
            <a:chExt cx="3138750" cy="3138750"/>
          </a:xfrm>
        </p:grpSpPr>
        <p:pic>
          <p:nvPicPr>
            <p:cNvPr id="6" name="Picture 5"/>
            <p:cNvPicPr>
              <a:picLocks noChangeAspect="1"/>
            </p:cNvPicPr>
            <p:nvPr/>
          </p:nvPicPr>
          <p:blipFill>
            <a:blip r:embed="rId4">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7" name="Rectangle 6"/>
            <p:cNvSpPr/>
            <p:nvPr/>
          </p:nvSpPr>
          <p:spPr>
            <a:xfrm>
              <a:off x="9208203" y="3763824"/>
              <a:ext cx="2049596" cy="1786115"/>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فيما يلي سمات المنظمات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الرشيقة</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8" name="Group 7"/>
          <p:cNvGrpSpPr/>
          <p:nvPr/>
        </p:nvGrpSpPr>
        <p:grpSpPr>
          <a:xfrm>
            <a:off x="2433349" y="1476343"/>
            <a:ext cx="8058646" cy="552715"/>
            <a:chOff x="1667338" y="1555085"/>
            <a:chExt cx="8058646" cy="552715"/>
          </a:xfrm>
        </p:grpSpPr>
        <p:sp>
          <p:nvSpPr>
            <p:cNvPr id="9" name="Rectangle 8"/>
            <p:cNvSpPr/>
            <p:nvPr/>
          </p:nvSpPr>
          <p:spPr>
            <a:xfrm>
              <a:off x="1667338" y="1646135"/>
              <a:ext cx="6862507"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لديها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سمات هيكلية مستقرة وقابلة للتطور بحيث تدعم القدرات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الديناميكية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1" name="Rectangle 10"/>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1</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2" name="Group 11"/>
          <p:cNvGrpSpPr/>
          <p:nvPr/>
        </p:nvGrpSpPr>
        <p:grpSpPr>
          <a:xfrm>
            <a:off x="2134733" y="2508464"/>
            <a:ext cx="7638020" cy="507096"/>
            <a:chOff x="2087964" y="1555085"/>
            <a:chExt cx="7638020" cy="507096"/>
          </a:xfrm>
        </p:grpSpPr>
        <p:sp>
          <p:nvSpPr>
            <p:cNvPr id="13" name="Rectangle 12"/>
            <p:cNvSpPr/>
            <p:nvPr/>
          </p:nvSpPr>
          <p:spPr>
            <a:xfrm>
              <a:off x="2087964" y="1600516"/>
              <a:ext cx="6523863"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تستطيع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التكيف بسرعة مع التحديات والفرص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الجديدة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4" name="Rectangle 13"/>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2</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5" name="Group 14"/>
          <p:cNvGrpSpPr/>
          <p:nvPr/>
        </p:nvGrpSpPr>
        <p:grpSpPr>
          <a:xfrm>
            <a:off x="1346457" y="3540585"/>
            <a:ext cx="8001329" cy="471808"/>
            <a:chOff x="1724655" y="1555085"/>
            <a:chExt cx="8001329" cy="471808"/>
          </a:xfrm>
        </p:grpSpPr>
        <p:sp>
          <p:nvSpPr>
            <p:cNvPr id="16" name="Rectangle 15"/>
            <p:cNvSpPr/>
            <p:nvPr/>
          </p:nvSpPr>
          <p:spPr>
            <a:xfrm>
              <a:off x="1724655" y="1565228"/>
              <a:ext cx="6935129"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قادرة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تجميع الموارد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بسرعة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7" name="Rectangle 16"/>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3</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8" name="Group 17"/>
          <p:cNvGrpSpPr/>
          <p:nvPr/>
        </p:nvGrpSpPr>
        <p:grpSpPr>
          <a:xfrm>
            <a:off x="2134733" y="4575788"/>
            <a:ext cx="6551635" cy="476512"/>
            <a:chOff x="3174349" y="1540238"/>
            <a:chExt cx="6551635" cy="476512"/>
          </a:xfrm>
        </p:grpSpPr>
        <p:sp>
          <p:nvSpPr>
            <p:cNvPr id="19" name="Rectangle 18"/>
            <p:cNvSpPr/>
            <p:nvPr/>
          </p:nvSpPr>
          <p:spPr>
            <a:xfrm>
              <a:off x="3174349" y="1540238"/>
              <a:ext cx="5400665"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وضوح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الدور وارتفاع مستوى فاعلية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التشغيل</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0" name="Rectangle 19"/>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4</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21" name="Group 20"/>
          <p:cNvGrpSpPr/>
          <p:nvPr/>
        </p:nvGrpSpPr>
        <p:grpSpPr>
          <a:xfrm>
            <a:off x="1167783" y="5613040"/>
            <a:ext cx="6999410" cy="467662"/>
            <a:chOff x="2672787" y="1549088"/>
            <a:chExt cx="6999410" cy="467662"/>
          </a:xfrm>
        </p:grpSpPr>
        <p:sp>
          <p:nvSpPr>
            <p:cNvPr id="22" name="Rectangle 21"/>
            <p:cNvSpPr/>
            <p:nvPr/>
          </p:nvSpPr>
          <p:spPr>
            <a:xfrm>
              <a:off x="2672787" y="1549088"/>
              <a:ext cx="6009732"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تظهر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عالقة قوية بين الصحة المؤسسية وخلق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القيمة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3" name="Rectangle 22"/>
            <p:cNvSpPr/>
            <p:nvPr/>
          </p:nvSpPr>
          <p:spPr>
            <a:xfrm>
              <a:off x="8918849"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5</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pic>
        <p:nvPicPr>
          <p:cNvPr id="24" name="Picture 23" descr="C:\Users\Google\Pictures\New folder (14)\images (3).png"/>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9580" y="2559533"/>
            <a:ext cx="2497455" cy="2091055"/>
          </a:xfrm>
          <a:prstGeom prst="rect">
            <a:avLst/>
          </a:prstGeom>
          <a:noFill/>
          <a:ln>
            <a:noFill/>
          </a:ln>
        </p:spPr>
      </p:pic>
    </p:spTree>
    <p:extLst>
      <p:ext uri="{BB962C8B-B14F-4D97-AF65-F5344CB8AC3E}">
        <p14:creationId xmlns:p14="http://schemas.microsoft.com/office/powerpoint/2010/main" val="88188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par>
                                <p:cTn id="26" presetID="16" presetClass="entr" presetSubtype="21"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07515"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منافع الرشاقة المؤسسية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83748008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03070"/>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منافع الرشاقة المؤسسية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134</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4356494" y="1736620"/>
            <a:ext cx="3717766" cy="4046061"/>
            <a:chOff x="4259378" y="2208144"/>
            <a:chExt cx="3503458" cy="3642544"/>
          </a:xfrm>
        </p:grpSpPr>
        <p:pic>
          <p:nvPicPr>
            <p:cNvPr id="5" name="Picture 4"/>
            <p:cNvPicPr>
              <a:picLocks noChangeAspect="1"/>
            </p:cNvPicPr>
            <p:nvPr/>
          </p:nvPicPr>
          <p:blipFill>
            <a:blip r:embed="rId3">
              <a:lum bright="-20000"/>
            </a:blip>
            <a:stretch>
              <a:fillRect/>
            </a:stretch>
          </p:blipFill>
          <p:spPr>
            <a:xfrm>
              <a:off x="4259378" y="2208144"/>
              <a:ext cx="3503458" cy="3642544"/>
            </a:xfrm>
            <a:prstGeom prst="rect">
              <a:avLst/>
            </a:prstGeom>
          </p:spPr>
        </p:pic>
        <p:sp>
          <p:nvSpPr>
            <p:cNvPr id="6" name="Rectangle 5"/>
            <p:cNvSpPr/>
            <p:nvPr/>
          </p:nvSpPr>
          <p:spPr>
            <a:xfrm>
              <a:off x="5202855" y="3183172"/>
              <a:ext cx="1692737" cy="108061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ومن أبرز الطرق التي تعينه على ذلك ما يلي</a:t>
              </a:r>
            </a:p>
          </p:txBody>
        </p:sp>
      </p:grpSp>
      <p:grpSp>
        <p:nvGrpSpPr>
          <p:cNvPr id="7" name="Group 6"/>
          <p:cNvGrpSpPr/>
          <p:nvPr/>
        </p:nvGrpSpPr>
        <p:grpSpPr>
          <a:xfrm>
            <a:off x="7600631" y="2713991"/>
            <a:ext cx="2843858" cy="760990"/>
            <a:chOff x="6242152" y="2038828"/>
            <a:chExt cx="3700385" cy="998715"/>
          </a:xfrm>
        </p:grpSpPr>
        <p:sp>
          <p:nvSpPr>
            <p:cNvPr id="8" name="Rectangle 7"/>
            <p:cNvSpPr/>
            <p:nvPr/>
          </p:nvSpPr>
          <p:spPr>
            <a:xfrm>
              <a:off x="6242152" y="2431660"/>
              <a:ext cx="535924" cy="60588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1</a:t>
              </a:r>
            </a:p>
          </p:txBody>
        </p:sp>
        <p:sp>
          <p:nvSpPr>
            <p:cNvPr id="9" name="Rectangle 8"/>
            <p:cNvSpPr/>
            <p:nvPr/>
          </p:nvSpPr>
          <p:spPr>
            <a:xfrm>
              <a:off x="6704778" y="2038828"/>
              <a:ext cx="3237759" cy="969415"/>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ميزة تنافسية قوية</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1" name="Group 10"/>
          <p:cNvGrpSpPr/>
          <p:nvPr/>
        </p:nvGrpSpPr>
        <p:grpSpPr>
          <a:xfrm>
            <a:off x="7048042" y="1743366"/>
            <a:ext cx="3661723" cy="846189"/>
            <a:chOff x="5523130" y="764990"/>
            <a:chExt cx="4764577" cy="1110529"/>
          </a:xfrm>
        </p:grpSpPr>
        <p:sp>
          <p:nvSpPr>
            <p:cNvPr id="12" name="Rectangle 11"/>
            <p:cNvSpPr/>
            <p:nvPr/>
          </p:nvSpPr>
          <p:spPr>
            <a:xfrm>
              <a:off x="5523130" y="1269635"/>
              <a:ext cx="535924" cy="60588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2</a:t>
              </a:r>
            </a:p>
          </p:txBody>
        </p:sp>
        <p:sp>
          <p:nvSpPr>
            <p:cNvPr id="13" name="Rectangle 12"/>
            <p:cNvSpPr/>
            <p:nvPr/>
          </p:nvSpPr>
          <p:spPr>
            <a:xfrm>
              <a:off x="5955247" y="764990"/>
              <a:ext cx="4332460" cy="898728"/>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زيادة التركيز على المتعاملين</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4" name="Group 13"/>
          <p:cNvGrpSpPr/>
          <p:nvPr/>
        </p:nvGrpSpPr>
        <p:grpSpPr>
          <a:xfrm>
            <a:off x="4713850" y="1068052"/>
            <a:ext cx="2866904" cy="1244899"/>
            <a:chOff x="2485916" y="-121281"/>
            <a:chExt cx="3730372" cy="1633787"/>
          </a:xfrm>
        </p:grpSpPr>
        <p:sp>
          <p:nvSpPr>
            <p:cNvPr id="15" name="Rectangle 14"/>
            <p:cNvSpPr/>
            <p:nvPr/>
          </p:nvSpPr>
          <p:spPr>
            <a:xfrm>
              <a:off x="4115932" y="906623"/>
              <a:ext cx="535924" cy="60588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3</a:t>
              </a:r>
            </a:p>
          </p:txBody>
        </p:sp>
        <p:sp>
          <p:nvSpPr>
            <p:cNvPr id="16" name="Rectangle 15"/>
            <p:cNvSpPr/>
            <p:nvPr/>
          </p:nvSpPr>
          <p:spPr>
            <a:xfrm>
              <a:off x="2485916" y="-121281"/>
              <a:ext cx="3730372" cy="898725"/>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سرعة التسويق</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7" name="Group 16"/>
          <p:cNvGrpSpPr/>
          <p:nvPr/>
        </p:nvGrpSpPr>
        <p:grpSpPr>
          <a:xfrm>
            <a:off x="582313" y="2176930"/>
            <a:ext cx="4724755" cy="684803"/>
            <a:chOff x="-2889978" y="1333996"/>
            <a:chExt cx="6147782" cy="898729"/>
          </a:xfrm>
        </p:grpSpPr>
        <p:sp>
          <p:nvSpPr>
            <p:cNvPr id="18" name="Rectangle 17"/>
            <p:cNvSpPr/>
            <p:nvPr/>
          </p:nvSpPr>
          <p:spPr>
            <a:xfrm>
              <a:off x="2721880" y="1574303"/>
              <a:ext cx="535924" cy="60588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4</a:t>
              </a:r>
            </a:p>
          </p:txBody>
        </p:sp>
        <p:sp>
          <p:nvSpPr>
            <p:cNvPr id="19" name="Rectangle 18"/>
            <p:cNvSpPr/>
            <p:nvPr/>
          </p:nvSpPr>
          <p:spPr>
            <a:xfrm>
              <a:off x="-2889978" y="1333996"/>
              <a:ext cx="5739346" cy="898729"/>
            </a:xfrm>
            <a:prstGeom prst="rect">
              <a:avLst/>
            </a:prstGeom>
          </p:spPr>
          <p:txBody>
            <a:bodyPr wrap="square">
              <a:spAutoFit/>
            </a:bodyPr>
            <a:lstStyle/>
            <a:p>
              <a:pPr marL="228600" marR="0" lvl="0" indent="0" algn="justLow"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ارتفاع نمو الإيرادات</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0" name="Group 19"/>
          <p:cNvGrpSpPr/>
          <p:nvPr/>
        </p:nvGrpSpPr>
        <p:grpSpPr>
          <a:xfrm>
            <a:off x="304005" y="4399107"/>
            <a:ext cx="4972059" cy="684804"/>
            <a:chOff x="-3252108" y="4250359"/>
            <a:chExt cx="6469567" cy="898728"/>
          </a:xfrm>
        </p:grpSpPr>
        <p:sp>
          <p:nvSpPr>
            <p:cNvPr id="21" name="Rectangle 20"/>
            <p:cNvSpPr/>
            <p:nvPr/>
          </p:nvSpPr>
          <p:spPr>
            <a:xfrm>
              <a:off x="2550940" y="4477103"/>
              <a:ext cx="535924" cy="60588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6</a:t>
              </a:r>
            </a:p>
          </p:txBody>
        </p:sp>
        <p:sp>
          <p:nvSpPr>
            <p:cNvPr id="22" name="Rectangle 21"/>
            <p:cNvSpPr/>
            <p:nvPr/>
          </p:nvSpPr>
          <p:spPr>
            <a:xfrm>
              <a:off x="-3252108" y="4250359"/>
              <a:ext cx="6469567" cy="898728"/>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كشف الأخطاء والتعامل معها بسرعة</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3" name="Group 22"/>
          <p:cNvGrpSpPr/>
          <p:nvPr/>
        </p:nvGrpSpPr>
        <p:grpSpPr>
          <a:xfrm>
            <a:off x="1219705" y="3208111"/>
            <a:ext cx="3700082" cy="738664"/>
            <a:chOff x="-2060614" y="2687305"/>
            <a:chExt cx="4814493" cy="969413"/>
          </a:xfrm>
        </p:grpSpPr>
        <p:sp>
          <p:nvSpPr>
            <p:cNvPr id="24" name="Rectangle 23"/>
            <p:cNvSpPr/>
            <p:nvPr/>
          </p:nvSpPr>
          <p:spPr>
            <a:xfrm>
              <a:off x="2217955" y="2826360"/>
              <a:ext cx="535924" cy="60588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5</a:t>
              </a:r>
            </a:p>
          </p:txBody>
        </p:sp>
        <p:sp>
          <p:nvSpPr>
            <p:cNvPr id="25" name="Rectangle 24"/>
            <p:cNvSpPr/>
            <p:nvPr/>
          </p:nvSpPr>
          <p:spPr>
            <a:xfrm>
              <a:off x="-2060614" y="2687305"/>
              <a:ext cx="4676370" cy="969413"/>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موظفون أكثر اندماجا وسعادة</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6" name="Group 25"/>
          <p:cNvGrpSpPr/>
          <p:nvPr/>
        </p:nvGrpSpPr>
        <p:grpSpPr>
          <a:xfrm>
            <a:off x="2532177" y="5224012"/>
            <a:ext cx="3505424" cy="804132"/>
            <a:chOff x="-352842" y="5332950"/>
            <a:chExt cx="4561203" cy="1055333"/>
          </a:xfrm>
        </p:grpSpPr>
        <p:sp>
          <p:nvSpPr>
            <p:cNvPr id="27" name="Rectangle 26"/>
            <p:cNvSpPr/>
            <p:nvPr/>
          </p:nvSpPr>
          <p:spPr>
            <a:xfrm>
              <a:off x="3672437" y="5332950"/>
              <a:ext cx="535924" cy="60588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7</a:t>
              </a:r>
            </a:p>
          </p:txBody>
        </p:sp>
        <p:sp>
          <p:nvSpPr>
            <p:cNvPr id="28" name="Rectangle 27"/>
            <p:cNvSpPr/>
            <p:nvPr/>
          </p:nvSpPr>
          <p:spPr>
            <a:xfrm>
              <a:off x="-352842" y="5489556"/>
              <a:ext cx="4478143" cy="898727"/>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تغذية راجعة باستمرار</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9" name="Group 28"/>
          <p:cNvGrpSpPr/>
          <p:nvPr/>
        </p:nvGrpSpPr>
        <p:grpSpPr>
          <a:xfrm>
            <a:off x="6274211" y="5337100"/>
            <a:ext cx="4170278" cy="1024167"/>
            <a:chOff x="4516233" y="5481362"/>
            <a:chExt cx="5426301" cy="1344104"/>
          </a:xfrm>
        </p:grpSpPr>
        <p:sp>
          <p:nvSpPr>
            <p:cNvPr id="30" name="Rectangle 29"/>
            <p:cNvSpPr/>
            <p:nvPr/>
          </p:nvSpPr>
          <p:spPr>
            <a:xfrm>
              <a:off x="5059217" y="5481362"/>
              <a:ext cx="535924" cy="60588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8</a:t>
              </a:r>
            </a:p>
          </p:txBody>
        </p:sp>
        <p:sp>
          <p:nvSpPr>
            <p:cNvPr id="31" name="Rectangle 30"/>
            <p:cNvSpPr/>
            <p:nvPr/>
          </p:nvSpPr>
          <p:spPr>
            <a:xfrm>
              <a:off x="4516233" y="5926739"/>
              <a:ext cx="5426301" cy="898727"/>
            </a:xfrm>
            <a:prstGeom prst="rect">
              <a:avLst/>
            </a:prstGeom>
          </p:spPr>
          <p:txBody>
            <a:bodyPr wrap="square">
              <a:spAutoFit/>
            </a:bodyPr>
            <a:lstStyle/>
            <a:p>
              <a:pPr marL="22860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انخفاض وقت التسليم</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2" name="Group 31"/>
          <p:cNvGrpSpPr/>
          <p:nvPr/>
        </p:nvGrpSpPr>
        <p:grpSpPr>
          <a:xfrm>
            <a:off x="7631382" y="4821226"/>
            <a:ext cx="4181740" cy="678394"/>
            <a:chOff x="6282165" y="4804340"/>
            <a:chExt cx="5441217" cy="890317"/>
          </a:xfrm>
        </p:grpSpPr>
        <p:sp>
          <p:nvSpPr>
            <p:cNvPr id="33" name="Rectangle 32"/>
            <p:cNvSpPr/>
            <p:nvPr/>
          </p:nvSpPr>
          <p:spPr>
            <a:xfrm>
              <a:off x="6282165" y="5088773"/>
              <a:ext cx="535924" cy="60588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mn-ea"/>
                  <a:cs typeface="Sakkal Majalla" panose="02000000000000000000" pitchFamily="2" charset="-78"/>
                </a:rPr>
                <a:t>9</a:t>
              </a:r>
            </a:p>
          </p:txBody>
        </p:sp>
        <p:sp>
          <p:nvSpPr>
            <p:cNvPr id="34" name="Rectangle 33"/>
            <p:cNvSpPr/>
            <p:nvPr/>
          </p:nvSpPr>
          <p:spPr>
            <a:xfrm>
              <a:off x="6741028" y="4804340"/>
              <a:ext cx="4982354" cy="7876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مرونة أكثر لتلبية متطلبات العمل الفعلية</a:t>
              </a:r>
            </a:p>
          </p:txBody>
        </p:sp>
      </p:grpSp>
      <p:pic>
        <p:nvPicPr>
          <p:cNvPr id="35" name="Picture 34" descr="C:\Users\Google\Pictures\New folder (14)\images (4).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7068" y="2622749"/>
            <a:ext cx="2127812" cy="1891684"/>
          </a:xfrm>
          <a:prstGeom prst="rect">
            <a:avLst/>
          </a:prstGeom>
          <a:noFill/>
          <a:ln>
            <a:noFill/>
          </a:ln>
        </p:spPr>
      </p:pic>
    </p:spTree>
    <p:extLst>
      <p:ext uri="{BB962C8B-B14F-4D97-AF65-F5344CB8AC3E}">
        <p14:creationId xmlns:p14="http://schemas.microsoft.com/office/powerpoint/2010/main" val="171834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barn(inVertical)">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arn(inVertical)">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0" y="2106105"/>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خمس عقبات تواجه عملية التحول إلى مؤسسة رشيقة تتمثل بحسب أهميتها</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23375729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02321" y="0"/>
            <a:ext cx="5027478" cy="830997"/>
          </a:xfrm>
          <a:prstGeom prst="rect">
            <a:avLst/>
          </a:prstGeom>
        </p:spPr>
        <p:txBody>
          <a:bodyPr wrap="square">
            <a:spAutoFit/>
          </a:bodyPr>
          <a:lstStyle/>
          <a:p>
            <a:pPr lvl="0" algn="ctr"/>
            <a:r>
              <a:rPr lang="ar-EG" sz="2400" dirty="0">
                <a:solidFill>
                  <a:prstClr val="white"/>
                </a:solidFill>
                <a:latin typeface="Sakkal Majalla" panose="02000000000000000000" pitchFamily="2" charset="-78"/>
                <a:cs typeface="Sakkal Majalla" pitchFamily="2" charset="-78"/>
              </a:rPr>
              <a:t>خمس عقبات تواجه عملية التحول إلى مؤسسة رشيقة تتمثل بحسب أهميتها</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136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399" y="1526969"/>
            <a:ext cx="10544541" cy="1845711"/>
          </a:xfrm>
          <a:prstGeom prst="rect">
            <a:avLst/>
          </a:prstGeom>
        </p:spPr>
      </p:pic>
      <p:grpSp>
        <p:nvGrpSpPr>
          <p:cNvPr id="5" name="Group 4"/>
          <p:cNvGrpSpPr/>
          <p:nvPr/>
        </p:nvGrpSpPr>
        <p:grpSpPr>
          <a:xfrm>
            <a:off x="9592401" y="1408456"/>
            <a:ext cx="1899198" cy="2351511"/>
            <a:chOff x="9769055" y="1764438"/>
            <a:chExt cx="1899198" cy="2351511"/>
          </a:xfrm>
        </p:grpSpPr>
        <p:sp>
          <p:nvSpPr>
            <p:cNvPr id="6" name="Rectangle 5"/>
            <p:cNvSpPr/>
            <p:nvPr/>
          </p:nvSpPr>
          <p:spPr>
            <a:xfrm>
              <a:off x="9769055" y="2638621"/>
              <a:ext cx="1899198" cy="14773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تحويل الثقافة المؤسسية، وطريقة العمل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التقليدية</a:t>
              </a:r>
              <a:endPar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sp>
          <p:nvSpPr>
            <p:cNvPr id="7" name="Rectangle 6"/>
            <p:cNvSpPr/>
            <p:nvPr/>
          </p:nvSpPr>
          <p:spPr>
            <a:xfrm>
              <a:off x="10220945" y="1764438"/>
              <a:ext cx="49770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rPr>
                <a:t>1</a:t>
              </a:r>
              <a:endParaRPr kumimoji="0" lang="ar-EG"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8" name="Group 7"/>
          <p:cNvGrpSpPr/>
          <p:nvPr/>
        </p:nvGrpSpPr>
        <p:grpSpPr>
          <a:xfrm>
            <a:off x="7384557" y="2184740"/>
            <a:ext cx="1679399" cy="1889846"/>
            <a:chOff x="9769055" y="1764438"/>
            <a:chExt cx="1679399" cy="1889846"/>
          </a:xfrm>
        </p:grpSpPr>
        <p:sp>
          <p:nvSpPr>
            <p:cNvPr id="9" name="Rectangle 8"/>
            <p:cNvSpPr/>
            <p:nvPr/>
          </p:nvSpPr>
          <p:spPr>
            <a:xfrm>
              <a:off x="9769055" y="2638621"/>
              <a:ext cx="1679399"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قلة القيادات المؤهلة والموهوبة</a:t>
              </a:r>
            </a:p>
          </p:txBody>
        </p:sp>
        <p:sp>
          <p:nvSpPr>
            <p:cNvPr id="11" name="Rectangle 10"/>
            <p:cNvSpPr/>
            <p:nvPr/>
          </p:nvSpPr>
          <p:spPr>
            <a:xfrm>
              <a:off x="10220945" y="1764438"/>
              <a:ext cx="49770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rPr>
                <a:t>2</a:t>
              </a:r>
              <a:endParaRPr kumimoji="0" lang="ar-EG"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2" name="Group 11"/>
          <p:cNvGrpSpPr/>
          <p:nvPr/>
        </p:nvGrpSpPr>
        <p:grpSpPr>
          <a:xfrm>
            <a:off x="5063457" y="1476854"/>
            <a:ext cx="1856372" cy="2450298"/>
            <a:chOff x="9592083" y="1877607"/>
            <a:chExt cx="1856372" cy="2450298"/>
          </a:xfrm>
        </p:grpSpPr>
        <p:sp>
          <p:nvSpPr>
            <p:cNvPr id="13" name="Rectangle 12"/>
            <p:cNvSpPr/>
            <p:nvPr/>
          </p:nvSpPr>
          <p:spPr>
            <a:xfrm>
              <a:off x="9592083" y="2850577"/>
              <a:ext cx="1856372" cy="14773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بناء رؤية واضحة ووضع خطة قابلة للتطبيق</a:t>
              </a:r>
            </a:p>
          </p:txBody>
        </p:sp>
        <p:sp>
          <p:nvSpPr>
            <p:cNvPr id="14" name="Rectangle 13"/>
            <p:cNvSpPr/>
            <p:nvPr/>
          </p:nvSpPr>
          <p:spPr>
            <a:xfrm>
              <a:off x="10245761" y="1877607"/>
              <a:ext cx="49770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rPr>
                <a:t>3</a:t>
              </a:r>
              <a:endParaRPr kumimoji="0" lang="ar-EG"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5" name="Group 14"/>
          <p:cNvGrpSpPr/>
          <p:nvPr/>
        </p:nvGrpSpPr>
        <p:grpSpPr>
          <a:xfrm>
            <a:off x="2974721" y="2184740"/>
            <a:ext cx="1624008" cy="1889846"/>
            <a:chOff x="9592083" y="1764438"/>
            <a:chExt cx="1624008" cy="1889846"/>
          </a:xfrm>
        </p:grpSpPr>
        <p:sp>
          <p:nvSpPr>
            <p:cNvPr id="16" name="Rectangle 15"/>
            <p:cNvSpPr/>
            <p:nvPr/>
          </p:nvSpPr>
          <p:spPr>
            <a:xfrm>
              <a:off x="9592083" y="2638621"/>
              <a:ext cx="1624008"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قلة الموارد البشرية والمالية</a:t>
              </a:r>
            </a:p>
          </p:txBody>
        </p:sp>
        <p:sp>
          <p:nvSpPr>
            <p:cNvPr id="17" name="Rectangle 16"/>
            <p:cNvSpPr/>
            <p:nvPr/>
          </p:nvSpPr>
          <p:spPr>
            <a:xfrm>
              <a:off x="10220945" y="1764438"/>
              <a:ext cx="49770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rPr>
                <a:t>4</a:t>
              </a:r>
              <a:endParaRPr kumimoji="0" lang="ar-EG"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8" name="Group 17"/>
          <p:cNvGrpSpPr/>
          <p:nvPr/>
        </p:nvGrpSpPr>
        <p:grpSpPr>
          <a:xfrm>
            <a:off x="761117" y="1408456"/>
            <a:ext cx="1584221" cy="2351511"/>
            <a:chOff x="9592083" y="1764438"/>
            <a:chExt cx="1584221" cy="2351511"/>
          </a:xfrm>
        </p:grpSpPr>
        <p:sp>
          <p:nvSpPr>
            <p:cNvPr id="19" name="Rectangle 18"/>
            <p:cNvSpPr/>
            <p:nvPr/>
          </p:nvSpPr>
          <p:spPr>
            <a:xfrm>
              <a:off x="9592083" y="2638621"/>
              <a:ext cx="1584221" cy="14773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تبني التكنولوجيا الأنسب</a:t>
              </a:r>
            </a:p>
          </p:txBody>
        </p:sp>
        <p:sp>
          <p:nvSpPr>
            <p:cNvPr id="20" name="Rectangle 19"/>
            <p:cNvSpPr/>
            <p:nvPr/>
          </p:nvSpPr>
          <p:spPr>
            <a:xfrm>
              <a:off x="10220945" y="1764438"/>
              <a:ext cx="49770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rPr>
                <a:t>5</a:t>
              </a:r>
              <a:endParaRPr kumimoji="0" lang="ar-EG"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pic>
        <p:nvPicPr>
          <p:cNvPr id="21" name="Picture 20" descr="C:\Users\Google\Pictures\New folder (14)\Administration-Job-415x260.jpg"/>
          <p:cNvPicPr/>
          <p:nvPr/>
        </p:nvPicPr>
        <p:blipFill rotWithShape="1">
          <a:blip r:embed="rId4">
            <a:extLst>
              <a:ext uri="{28A0092B-C50C-407E-A947-70E740481C1C}">
                <a14:useLocalDpi xmlns:a14="http://schemas.microsoft.com/office/drawing/2010/main" val="0"/>
              </a:ext>
            </a:extLst>
          </a:blip>
          <a:srcRect l="9208" r="7499"/>
          <a:stretch/>
        </p:blipFill>
        <p:spPr bwMode="auto">
          <a:xfrm>
            <a:off x="4108048" y="3927152"/>
            <a:ext cx="3360693" cy="278621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02313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 y="6356350"/>
            <a:ext cx="2743200" cy="365125"/>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Rectangle 7"/>
          <p:cNvSpPr/>
          <p:nvPr/>
        </p:nvSpPr>
        <p:spPr>
          <a:xfrm>
            <a:off x="-76201" y="3803205"/>
            <a:ext cx="7800833" cy="304698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JO" sz="9600" b="1" i="0" u="none" strike="noStrike" kern="1200" cap="none" spc="0" normalizeH="0" baseline="0" noProof="0" dirty="0" smtClean="0">
                <a:ln>
                  <a:solidFill>
                    <a:prstClr val="white"/>
                  </a:solidFill>
                </a:ln>
                <a:solidFill>
                  <a:srgbClr val="FFFFFF"/>
                </a:solidFill>
                <a:effectLst>
                  <a:glow rad="228600">
                    <a:srgbClr val="70AD47">
                      <a:satMod val="175000"/>
                      <a:alpha val="40000"/>
                    </a:srgbClr>
                  </a:glow>
                </a:effectLst>
                <a:uLnTx/>
                <a:uFillTx/>
                <a:latin typeface="Sakkal Majalla" panose="02000000000000000000" pitchFamily="2" charset="-78"/>
                <a:ea typeface="+mn-ea"/>
                <a:cs typeface="Sakkal Majalla" panose="02000000000000000000" pitchFamily="2" charset="-78"/>
              </a:rPr>
              <a:t>مهارات إدارة التغيير</a:t>
            </a:r>
          </a:p>
          <a:p>
            <a:pPr marL="0" marR="0" lvl="0" indent="0" algn="ctr" defTabSz="914400" rtl="1" eaLnBrk="1" fontAlgn="auto" latinLnBrk="0" hangingPunct="1">
              <a:lnSpc>
                <a:spcPct val="100000"/>
              </a:lnSpc>
              <a:spcBef>
                <a:spcPts val="0"/>
              </a:spcBef>
              <a:spcAft>
                <a:spcPts val="0"/>
              </a:spcAft>
              <a:buClrTx/>
              <a:buSzTx/>
              <a:buFontTx/>
              <a:buNone/>
              <a:tabLst/>
              <a:defRPr/>
            </a:pPr>
            <a:r>
              <a:rPr lang="ar-JO" sz="9600" b="1" dirty="0" smtClean="0">
                <a:ln>
                  <a:solidFill>
                    <a:prstClr val="white"/>
                  </a:solidFill>
                </a:ln>
                <a:solidFill>
                  <a:srgbClr val="FFFFFF"/>
                </a:solidFill>
                <a:effectLst>
                  <a:glow rad="228600">
                    <a:srgbClr val="70AD47">
                      <a:satMod val="175000"/>
                      <a:alpha val="40000"/>
                    </a:srgbClr>
                  </a:glow>
                </a:effectLst>
                <a:latin typeface="Sakkal Majalla" panose="02000000000000000000" pitchFamily="2" charset="-78"/>
                <a:cs typeface="Sakkal Majalla" panose="02000000000000000000" pitchFamily="2" charset="-78"/>
              </a:rPr>
              <a:t>والمرونة التنظيمية</a:t>
            </a:r>
            <a:endParaRPr kumimoji="0" lang="en-US" sz="9600" b="1" i="0" u="none" strike="noStrike" kern="1200" cap="none" spc="0" normalizeH="0" baseline="0" noProof="0" dirty="0">
              <a:ln>
                <a:solidFill>
                  <a:prstClr val="white"/>
                </a:solidFill>
              </a:ln>
              <a:solidFill>
                <a:srgbClr val="FFFFFF"/>
              </a:solidFill>
              <a:effectLst>
                <a:glow rad="228600">
                  <a:srgbClr val="70AD47">
                    <a:satMod val="175000"/>
                    <a:alpha val="40000"/>
                  </a:srgbClr>
                </a:glow>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9490431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14</a:t>
            </a:fld>
            <a:endParaRPr lang="ar-EG"/>
          </a:p>
        </p:txBody>
      </p:sp>
      <p:grpSp>
        <p:nvGrpSpPr>
          <p:cNvPr id="4" name="Group 3">
            <a:extLst>
              <a:ext uri="{FF2B5EF4-FFF2-40B4-BE49-F238E27FC236}">
                <a16:creationId xmlns:a16="http://schemas.microsoft.com/office/drawing/2014/main" xmlns="" id="{4BF6EF19-643F-41F5-9EA5-B1CE978C991B}"/>
              </a:ext>
            </a:extLst>
          </p:cNvPr>
          <p:cNvGrpSpPr/>
          <p:nvPr/>
        </p:nvGrpSpPr>
        <p:grpSpPr>
          <a:xfrm>
            <a:off x="193780" y="205493"/>
            <a:ext cx="6190087" cy="584774"/>
            <a:chOff x="-2923309" y="12700"/>
            <a:chExt cx="5437909" cy="457200"/>
          </a:xfrm>
        </p:grpSpPr>
        <p:pic>
          <p:nvPicPr>
            <p:cNvPr id="5" name="Picture 4">
              <a:extLst>
                <a:ext uri="{FF2B5EF4-FFF2-40B4-BE49-F238E27FC236}">
                  <a16:creationId xmlns:a16="http://schemas.microsoft.com/office/drawing/2014/main" xmlns="" id="{00E29FBF-F36E-4014-A4D4-246ED8FE6D8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082114" y="12700"/>
              <a:ext cx="432486" cy="457200"/>
            </a:xfrm>
            <a:prstGeom prst="rect">
              <a:avLst/>
            </a:prstGeom>
            <a:noFill/>
            <a:ln>
              <a:noFill/>
            </a:ln>
          </p:spPr>
        </p:pic>
        <p:sp>
          <p:nvSpPr>
            <p:cNvPr id="6" name="Rectangle 5">
              <a:extLst>
                <a:ext uri="{FF2B5EF4-FFF2-40B4-BE49-F238E27FC236}">
                  <a16:creationId xmlns:a16="http://schemas.microsoft.com/office/drawing/2014/main" xmlns="" id="{0AFC9DE0-F2C1-462C-908C-1BA7AFB7E3D0}"/>
                </a:ext>
              </a:extLst>
            </p:cNvPr>
            <p:cNvSpPr/>
            <p:nvPr/>
          </p:nvSpPr>
          <p:spPr>
            <a:xfrm>
              <a:off x="-2923309" y="50998"/>
              <a:ext cx="4991957" cy="379185"/>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أثر وأهمية التغيير المؤسسي على الموظفين: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5AF55D49-6860-4C81-BBF8-E59B42264236}"/>
                </a:ext>
              </a:extLst>
            </p:cNvPr>
            <p:cNvSpPr/>
            <p:nvPr/>
          </p:nvSpPr>
          <p:spPr>
            <a:xfrm>
              <a:off x="2140197" y="37021"/>
              <a:ext cx="333723" cy="296775"/>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xmlns="" id="{CDBD667A-C85C-46E6-B3A6-094324EE045E}"/>
              </a:ext>
            </a:extLst>
          </p:cNvPr>
          <p:cNvGrpSpPr/>
          <p:nvPr/>
        </p:nvGrpSpPr>
        <p:grpSpPr>
          <a:xfrm>
            <a:off x="6337169" y="1764501"/>
            <a:ext cx="4656549" cy="4018456"/>
            <a:chOff x="2747660" y="1483485"/>
            <a:chExt cx="7245351" cy="5703739"/>
          </a:xfrm>
          <a:noFill/>
        </p:grpSpPr>
        <p:sp>
          <p:nvSpPr>
            <p:cNvPr id="15" name="任意多边形 48">
              <a:extLst>
                <a:ext uri="{FF2B5EF4-FFF2-40B4-BE49-F238E27FC236}">
                  <a16:creationId xmlns:a16="http://schemas.microsoft.com/office/drawing/2014/main" xmlns="" id="{EB9E5FBF-EA44-4278-9C6B-08C52A142ED7}"/>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6" name="TextBox 15">
              <a:extLst>
                <a:ext uri="{FF2B5EF4-FFF2-40B4-BE49-F238E27FC236}">
                  <a16:creationId xmlns:a16="http://schemas.microsoft.com/office/drawing/2014/main" xmlns="" id="{AEE3A216-848D-4C26-8EEE-F6C2EAE6FE24}"/>
                </a:ext>
              </a:extLst>
            </p:cNvPr>
            <p:cNvSpPr txBox="1"/>
            <p:nvPr/>
          </p:nvSpPr>
          <p:spPr>
            <a:xfrm>
              <a:off x="2954044" y="1887905"/>
              <a:ext cx="6891222" cy="5100266"/>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أوضحت العديـد من الدراسات الميدانية </a:t>
              </a:r>
              <a:br>
                <a:rPr lang="ar-EG"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الشركات والهيئات ان هناك انخفاضاً ملحوظاً في حالة الرضا عن العمل، ولعل مرد ذلك الى ان الناس أكثر اختلافاً الآن عنه </a:t>
              </a:r>
              <a:br>
                <a:rPr lang="ar-EG"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الماضي؛ فمستويات التعليـم أعلى وبالتالي التوقعات والإمكانات أكبر، والتنافس أشد حتى ولو كان على حساب أهداف المنظمة</a:t>
              </a:r>
            </a:p>
          </p:txBody>
        </p:sp>
      </p:grpSp>
      <p:grpSp>
        <p:nvGrpSpPr>
          <p:cNvPr id="17" name="Group 16">
            <a:extLst>
              <a:ext uri="{FF2B5EF4-FFF2-40B4-BE49-F238E27FC236}">
                <a16:creationId xmlns:a16="http://schemas.microsoft.com/office/drawing/2014/main" xmlns="" id="{97A01343-9E57-4495-9354-91F8D2BADD25}"/>
              </a:ext>
            </a:extLst>
          </p:cNvPr>
          <p:cNvGrpSpPr/>
          <p:nvPr/>
        </p:nvGrpSpPr>
        <p:grpSpPr>
          <a:xfrm>
            <a:off x="1426386" y="1708446"/>
            <a:ext cx="4656549" cy="4043029"/>
            <a:chOff x="2747643" y="1483485"/>
            <a:chExt cx="7245351" cy="5738615"/>
          </a:xfrm>
          <a:noFill/>
        </p:grpSpPr>
        <p:sp>
          <p:nvSpPr>
            <p:cNvPr id="18" name="任意多边形 48">
              <a:extLst>
                <a:ext uri="{FF2B5EF4-FFF2-40B4-BE49-F238E27FC236}">
                  <a16:creationId xmlns:a16="http://schemas.microsoft.com/office/drawing/2014/main" xmlns="" id="{20DA0C2C-1234-4F84-A5DE-1824AB7781C6}"/>
                </a:ext>
              </a:extLst>
            </p:cNvPr>
            <p:cNvSpPr>
              <a:spLocks/>
            </p:cNvSpPr>
            <p:nvPr/>
          </p:nvSpPr>
          <p:spPr bwMode="auto">
            <a:xfrm rot="3082">
              <a:off x="2747643" y="1483485"/>
              <a:ext cx="7245351" cy="5738615"/>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9" name="TextBox 18">
              <a:extLst>
                <a:ext uri="{FF2B5EF4-FFF2-40B4-BE49-F238E27FC236}">
                  <a16:creationId xmlns:a16="http://schemas.microsoft.com/office/drawing/2014/main" xmlns="" id="{C77FC041-809F-4CEE-A6EE-EF8134AA6A32}"/>
                </a:ext>
              </a:extLst>
            </p:cNvPr>
            <p:cNvSpPr txBox="1"/>
            <p:nvPr/>
          </p:nvSpPr>
          <p:spPr>
            <a:xfrm>
              <a:off x="2971110" y="1741515"/>
              <a:ext cx="6916238" cy="5100264"/>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600" b="1" dirty="0">
                  <a:solidFill>
                    <a:srgbClr val="002060"/>
                  </a:solidFill>
                  <a:latin typeface="Sakkal Majalla" panose="02000000000000000000" pitchFamily="2" charset="-78"/>
                  <a:cs typeface="Sakkal Majalla" panose="02000000000000000000" pitchFamily="2" charset="-78"/>
                </a:rPr>
                <a:t>كل ذلك جعل العديد من الموظفين يذهبون الى أعمالهم ولديهم من القيم والتوقعات ما يختلف كثيراً عما كانت عليه في الماضي، الأمر الذي حفز كتاب الادارة والاجتماع الى الدعوة الى إشباع حاجة الانتماء وجودة حياة العمل </a:t>
              </a:r>
              <a:r>
                <a:rPr lang="en-US" sz="2600" b="1" dirty="0">
                  <a:solidFill>
                    <a:srgbClr val="002060"/>
                  </a:solidFill>
                  <a:latin typeface="Sakkal Majalla" panose="02000000000000000000" pitchFamily="2" charset="-78"/>
                  <a:cs typeface="Sakkal Majalla" panose="02000000000000000000" pitchFamily="2" charset="-78"/>
                </a:rPr>
                <a:t>Quality Work Life </a:t>
              </a:r>
              <a:r>
                <a:rPr lang="ar-EG" sz="2600" b="1" dirty="0">
                  <a:solidFill>
                    <a:srgbClr val="002060"/>
                  </a:solidFill>
                  <a:latin typeface="Sakkal Majalla" panose="02000000000000000000" pitchFamily="2" charset="-78"/>
                  <a:cs typeface="Sakkal Majalla" panose="02000000000000000000" pitchFamily="2" charset="-78"/>
                </a:rPr>
                <a:t>بدلاً من التنافس والصراع الوظيفي</a:t>
              </a:r>
            </a:p>
          </p:txBody>
        </p:sp>
      </p:grpSp>
    </p:spTree>
    <p:extLst>
      <p:ext uri="{BB962C8B-B14F-4D97-AF65-F5344CB8AC3E}">
        <p14:creationId xmlns:p14="http://schemas.microsoft.com/office/powerpoint/2010/main" val="70675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15</a:t>
            </a:fld>
            <a:endParaRPr lang="ar-EG"/>
          </a:p>
        </p:txBody>
      </p:sp>
      <p:grpSp>
        <p:nvGrpSpPr>
          <p:cNvPr id="5" name="Group 4">
            <a:extLst>
              <a:ext uri="{FF2B5EF4-FFF2-40B4-BE49-F238E27FC236}">
                <a16:creationId xmlns:a16="http://schemas.microsoft.com/office/drawing/2014/main" xmlns="" id="{8AA657AD-9173-4D16-BB03-69C659494E19}"/>
              </a:ext>
            </a:extLst>
          </p:cNvPr>
          <p:cNvGrpSpPr/>
          <p:nvPr/>
        </p:nvGrpSpPr>
        <p:grpSpPr>
          <a:xfrm>
            <a:off x="4784617" y="2498615"/>
            <a:ext cx="3489979" cy="3191084"/>
            <a:chOff x="4784617" y="2498615"/>
            <a:chExt cx="3489979" cy="3191084"/>
          </a:xfrm>
        </p:grpSpPr>
        <p:pic>
          <p:nvPicPr>
            <p:cNvPr id="6" name="Picture 5">
              <a:extLst>
                <a:ext uri="{FF2B5EF4-FFF2-40B4-BE49-F238E27FC236}">
                  <a16:creationId xmlns:a16="http://schemas.microsoft.com/office/drawing/2014/main" xmlns="" id="{E1030737-B1E9-4F6B-997E-2A6A0203C3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7" name="Rectangle 6">
              <a:extLst>
                <a:ext uri="{FF2B5EF4-FFF2-40B4-BE49-F238E27FC236}">
                  <a16:creationId xmlns:a16="http://schemas.microsoft.com/office/drawing/2014/main" xmlns="" id="{D4B3C5E3-F9DE-4BB8-9515-722926EF523F}"/>
                </a:ext>
              </a:extLst>
            </p:cNvPr>
            <p:cNvSpPr/>
            <p:nvPr/>
          </p:nvSpPr>
          <p:spPr>
            <a:xfrm>
              <a:off x="5638510" y="3405336"/>
              <a:ext cx="1876643" cy="1384995"/>
            </a:xfrm>
            <a:prstGeom prst="rect">
              <a:avLst/>
            </a:prstGeom>
          </p:spPr>
          <p:txBody>
            <a:bodyPr wrap="square">
              <a:spAutoFit/>
            </a:bodyPr>
            <a:lstStyle/>
            <a:p>
              <a:pPr algn="ctr"/>
              <a:r>
                <a:rPr lang="ar-EG" sz="2800" b="1" dirty="0">
                  <a:solidFill>
                    <a:srgbClr val="00C0E2"/>
                  </a:solidFill>
                  <a:latin typeface="Sakkal Majalla" panose="02000000000000000000" pitchFamily="2" charset="-78"/>
                  <a:cs typeface="Sakkal Majalla" panose="02000000000000000000" pitchFamily="2" charset="-78"/>
                </a:rPr>
                <a:t>أثر وأهمية التغيير المؤسسي على العملاء</a:t>
              </a:r>
            </a:p>
          </p:txBody>
        </p:sp>
      </p:grpSp>
      <p:sp>
        <p:nvSpPr>
          <p:cNvPr id="8" name="Rectangle 7">
            <a:extLst>
              <a:ext uri="{FF2B5EF4-FFF2-40B4-BE49-F238E27FC236}">
                <a16:creationId xmlns:a16="http://schemas.microsoft.com/office/drawing/2014/main" xmlns="" id="{266C4A20-E7A1-4748-9463-869579552295}"/>
              </a:ext>
            </a:extLst>
          </p:cNvPr>
          <p:cNvSpPr/>
          <p:nvPr/>
        </p:nvSpPr>
        <p:spPr>
          <a:xfrm>
            <a:off x="2816179" y="1330878"/>
            <a:ext cx="6559642" cy="954107"/>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ان حدوث التغيير في المنظمات أمر طبيعي في هذا العصر الا ان هناك ثلاث نتائج مهمة لعملية التغيير أثرها الهام والبالغ وهي:</a:t>
            </a:r>
          </a:p>
        </p:txBody>
      </p:sp>
      <p:grpSp>
        <p:nvGrpSpPr>
          <p:cNvPr id="9" name="Group 8">
            <a:extLst>
              <a:ext uri="{FF2B5EF4-FFF2-40B4-BE49-F238E27FC236}">
                <a16:creationId xmlns:a16="http://schemas.microsoft.com/office/drawing/2014/main" xmlns="" id="{B7C50AC2-6D79-4B73-8152-BF2A9146F333}"/>
              </a:ext>
            </a:extLst>
          </p:cNvPr>
          <p:cNvGrpSpPr/>
          <p:nvPr/>
        </p:nvGrpSpPr>
        <p:grpSpPr>
          <a:xfrm>
            <a:off x="7771431" y="2800939"/>
            <a:ext cx="3489979" cy="2995427"/>
            <a:chOff x="7771431" y="2800939"/>
            <a:chExt cx="3489979" cy="2995427"/>
          </a:xfrm>
        </p:grpSpPr>
        <p:pic>
          <p:nvPicPr>
            <p:cNvPr id="11" name="Picture 10">
              <a:extLst>
                <a:ext uri="{FF2B5EF4-FFF2-40B4-BE49-F238E27FC236}">
                  <a16:creationId xmlns:a16="http://schemas.microsoft.com/office/drawing/2014/main" xmlns="" id="{F4A14686-9026-4037-BFF3-0A214A11A4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2" name="Rectangle 11">
              <a:extLst>
                <a:ext uri="{FF2B5EF4-FFF2-40B4-BE49-F238E27FC236}">
                  <a16:creationId xmlns:a16="http://schemas.microsoft.com/office/drawing/2014/main" xmlns="" id="{647B4158-29A9-4816-9496-5685E85E5079}"/>
                </a:ext>
              </a:extLst>
            </p:cNvPr>
            <p:cNvSpPr/>
            <p:nvPr/>
          </p:nvSpPr>
          <p:spPr>
            <a:xfrm>
              <a:off x="8640090" y="3467328"/>
              <a:ext cx="1876643" cy="1384995"/>
            </a:xfrm>
            <a:prstGeom prst="rect">
              <a:avLst/>
            </a:prstGeom>
          </p:spPr>
          <p:txBody>
            <a:bodyPr wrap="square">
              <a:spAutoFit/>
            </a:bodyPr>
            <a:lstStyle/>
            <a:p>
              <a:pPr algn="ctr"/>
              <a:r>
                <a:rPr lang="ar-EG" sz="2800" b="1" dirty="0">
                  <a:solidFill>
                    <a:srgbClr val="4B3AD1"/>
                  </a:solidFill>
                  <a:latin typeface="Sakkal Majalla" panose="02000000000000000000" pitchFamily="2" charset="-78"/>
                  <a:cs typeface="Sakkal Majalla" panose="02000000000000000000" pitchFamily="2" charset="-78"/>
                </a:rPr>
                <a:t>أثر وأهمية التغيير المؤسسي على الموظفين</a:t>
              </a:r>
            </a:p>
          </p:txBody>
        </p:sp>
      </p:grpSp>
      <p:grpSp>
        <p:nvGrpSpPr>
          <p:cNvPr id="13" name="Group 12">
            <a:extLst>
              <a:ext uri="{FF2B5EF4-FFF2-40B4-BE49-F238E27FC236}">
                <a16:creationId xmlns:a16="http://schemas.microsoft.com/office/drawing/2014/main" xmlns="" id="{A9502077-FE4A-48EF-ACFA-4AC2A4AB0ACF}"/>
              </a:ext>
            </a:extLst>
          </p:cNvPr>
          <p:cNvGrpSpPr/>
          <p:nvPr/>
        </p:nvGrpSpPr>
        <p:grpSpPr>
          <a:xfrm>
            <a:off x="1797803" y="2800939"/>
            <a:ext cx="3489979" cy="2995427"/>
            <a:chOff x="1797803" y="2800939"/>
            <a:chExt cx="3489979" cy="2995427"/>
          </a:xfrm>
        </p:grpSpPr>
        <p:pic>
          <p:nvPicPr>
            <p:cNvPr id="14" name="Picture 13">
              <a:extLst>
                <a:ext uri="{FF2B5EF4-FFF2-40B4-BE49-F238E27FC236}">
                  <a16:creationId xmlns:a16="http://schemas.microsoft.com/office/drawing/2014/main" xmlns="" id="{3136CE00-BF5B-4605-A891-13C33A28E4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5" name="Rectangle 14">
              <a:extLst>
                <a:ext uri="{FF2B5EF4-FFF2-40B4-BE49-F238E27FC236}">
                  <a16:creationId xmlns:a16="http://schemas.microsoft.com/office/drawing/2014/main" xmlns="" id="{4028EEB5-F63E-41B5-9F38-C6FAEB0D25DE}"/>
                </a:ext>
              </a:extLst>
            </p:cNvPr>
            <p:cNvSpPr/>
            <p:nvPr/>
          </p:nvSpPr>
          <p:spPr>
            <a:xfrm>
              <a:off x="2415504" y="3186216"/>
              <a:ext cx="2220232" cy="1815882"/>
            </a:xfrm>
            <a:prstGeom prst="rect">
              <a:avLst/>
            </a:prstGeom>
          </p:spPr>
          <p:txBody>
            <a:bodyPr wrap="square">
              <a:spAutoFit/>
            </a:bodyPr>
            <a:lstStyle/>
            <a:p>
              <a:pPr algn="ctr"/>
              <a:r>
                <a:rPr lang="ar-EG" sz="2800" b="1" dirty="0">
                  <a:solidFill>
                    <a:srgbClr val="FC9B00"/>
                  </a:solidFill>
                  <a:latin typeface="Sakkal Majalla" panose="02000000000000000000" pitchFamily="2" charset="-78"/>
                  <a:cs typeface="Sakkal Majalla" panose="02000000000000000000" pitchFamily="2" charset="-78"/>
                </a:rPr>
                <a:t>أثر وأهمية </a:t>
              </a:r>
              <a:br>
                <a:rPr lang="ar-EG" sz="2800" b="1" dirty="0">
                  <a:solidFill>
                    <a:srgbClr val="FC9B00"/>
                  </a:solidFill>
                  <a:latin typeface="Sakkal Majalla" panose="02000000000000000000" pitchFamily="2" charset="-78"/>
                  <a:cs typeface="Sakkal Majalla" panose="02000000000000000000" pitchFamily="2" charset="-78"/>
                </a:rPr>
              </a:br>
              <a:r>
                <a:rPr lang="ar-EG" sz="2800" b="1" dirty="0">
                  <a:solidFill>
                    <a:srgbClr val="FC9B00"/>
                  </a:solidFill>
                  <a:latin typeface="Sakkal Majalla" panose="02000000000000000000" pitchFamily="2" charset="-78"/>
                  <a:cs typeface="Sakkal Majalla" panose="02000000000000000000" pitchFamily="2" charset="-78"/>
                </a:rPr>
                <a:t>التغيير المؤسسي على المنظمة (الجـودة الشاملـة)</a:t>
              </a:r>
            </a:p>
          </p:txBody>
        </p:sp>
      </p:grpSp>
      <p:pic>
        <p:nvPicPr>
          <p:cNvPr id="16" name="Picture 15" descr="The Change Management Function of the C-Suite">
            <a:extLst>
              <a:ext uri="{FF2B5EF4-FFF2-40B4-BE49-F238E27FC236}">
                <a16:creationId xmlns:a16="http://schemas.microsoft.com/office/drawing/2014/main" xmlns="" id="{5DE5DB66-DFAD-46AE-8937-139930465AE2}"/>
              </a:ext>
            </a:extLst>
          </p:cNvPr>
          <p:cNvPicPr>
            <a:picLocks noChangeAspect="1"/>
          </p:cNvPicPr>
          <p:nvPr/>
        </p:nvPicPr>
        <p:blipFill>
          <a:blip r:embed="rId6" cstate="print">
            <a:clrChange>
              <a:clrFrom>
                <a:srgbClr val="FEFCFE"/>
              </a:clrFrom>
              <a:clrTo>
                <a:srgbClr val="FEFCFE">
                  <a:alpha val="0"/>
                </a:srgbClr>
              </a:clrTo>
            </a:clrChange>
            <a:extLst>
              <a:ext uri="{28A0092B-C50C-407E-A947-70E740481C1C}">
                <a14:useLocalDpi xmlns:a14="http://schemas.microsoft.com/office/drawing/2010/main" val="0"/>
              </a:ext>
            </a:extLst>
          </a:blip>
          <a:srcRect/>
          <a:stretch>
            <a:fillRect/>
          </a:stretch>
        </p:blipFill>
        <p:spPr bwMode="auto">
          <a:xfrm>
            <a:off x="144381" y="659552"/>
            <a:ext cx="2889343" cy="1625434"/>
          </a:xfrm>
          <a:prstGeom prst="rect">
            <a:avLst/>
          </a:prstGeom>
        </p:spPr>
      </p:pic>
    </p:spTree>
    <p:extLst>
      <p:ext uri="{BB962C8B-B14F-4D97-AF65-F5344CB8AC3E}">
        <p14:creationId xmlns:p14="http://schemas.microsoft.com/office/powerpoint/2010/main" val="11410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style.rotation</p:attrName>
                                        </p:attrNameLst>
                                      </p:cBhvr>
                                      <p:tavLst>
                                        <p:tav tm="0">
                                          <p:val>
                                            <p:fltVal val="360"/>
                                          </p:val>
                                        </p:tav>
                                        <p:tav tm="100000">
                                          <p:val>
                                            <p:fltVal val="0"/>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 calcmode="lin" valueType="num">
                                      <p:cBhvr>
                                        <p:cTn id="30" dur="500" fill="hold"/>
                                        <p:tgtEl>
                                          <p:spTgt spid="13"/>
                                        </p:tgtEl>
                                        <p:attrNameLst>
                                          <p:attrName>style.rotation</p:attrName>
                                        </p:attrNameLst>
                                      </p:cBhvr>
                                      <p:tavLst>
                                        <p:tav tm="0">
                                          <p:val>
                                            <p:fltVal val="360"/>
                                          </p:val>
                                        </p:tav>
                                        <p:tav tm="100000">
                                          <p:val>
                                            <p:fltVal val="0"/>
                                          </p:val>
                                        </p:tav>
                                      </p:tavLst>
                                    </p:anim>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16</a:t>
            </a:fld>
            <a:endParaRPr lang="ar-EG"/>
          </a:p>
        </p:txBody>
      </p:sp>
      <p:sp>
        <p:nvSpPr>
          <p:cNvPr id="5" name="TextBox 4">
            <a:extLst>
              <a:ext uri="{FF2B5EF4-FFF2-40B4-BE49-F238E27FC236}">
                <a16:creationId xmlns:a16="http://schemas.microsoft.com/office/drawing/2014/main" xmlns="" id="{0438C5B0-7F7D-4499-8CE8-2100CAFC611E}"/>
              </a:ext>
            </a:extLst>
          </p:cNvPr>
          <p:cNvSpPr txBox="1"/>
          <p:nvPr/>
        </p:nvSpPr>
        <p:spPr>
          <a:xfrm>
            <a:off x="389467" y="1043489"/>
            <a:ext cx="11521232" cy="1015663"/>
          </a:xfrm>
          <a:prstGeom prst="rect">
            <a:avLst/>
          </a:prstGeom>
          <a:noFill/>
        </p:spPr>
        <p:txBody>
          <a:bodyPr wrap="square">
            <a:spAutoFit/>
          </a:bodyPr>
          <a:lstStyle/>
          <a:p>
            <a:pPr algn="justLow" rtl="1">
              <a:lnSpc>
                <a:spcPct val="125000"/>
              </a:lnSpc>
              <a:spcAft>
                <a:spcPts val="80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قامت مؤسسة </a:t>
            </a:r>
            <a:r>
              <a:rPr lang="ar-EG" sz="2400" b="1" dirty="0" err="1">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هاربـس</a:t>
            </a: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انتر أكتيف التي ابتكرت استطلاع </a:t>
            </a:r>
            <a:r>
              <a:rPr lang="ar-EG" sz="2400" b="1" dirty="0" err="1">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هاربس</a:t>
            </a: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بدراسـة شملت 23 ألف مواطن امريكي موظفين بدوام كامل يعملون في الصناعات الأساسيـة ويشغلون وظائف أساسيـة، </a:t>
            </a: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توصلت من خلالها إلى بعض النتائج المذهلـة والتي منها: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xmlns="" id="{65ECC332-919D-4560-B4F8-052539A7CC16}"/>
              </a:ext>
            </a:extLst>
          </p:cNvPr>
          <p:cNvGrpSpPr/>
          <p:nvPr/>
        </p:nvGrpSpPr>
        <p:grpSpPr>
          <a:xfrm>
            <a:off x="389467" y="2229286"/>
            <a:ext cx="11521232" cy="1015663"/>
            <a:chOff x="389467" y="2229286"/>
            <a:chExt cx="11521232" cy="1015663"/>
          </a:xfrm>
        </p:grpSpPr>
        <p:pic>
          <p:nvPicPr>
            <p:cNvPr id="4" name="Picture 3">
              <a:extLst>
                <a:ext uri="{FF2B5EF4-FFF2-40B4-BE49-F238E27FC236}">
                  <a16:creationId xmlns:a16="http://schemas.microsoft.com/office/drawing/2014/main" xmlns="" id="{2A4336AA-E3B0-4088-9DE9-67246F49A00D}"/>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1220137" y="2376160"/>
              <a:ext cx="690562" cy="690562"/>
            </a:xfrm>
            <a:prstGeom prst="rect">
              <a:avLst/>
            </a:prstGeom>
          </p:spPr>
        </p:pic>
        <p:sp>
          <p:nvSpPr>
            <p:cNvPr id="8" name="TextBox 7">
              <a:extLst>
                <a:ext uri="{FF2B5EF4-FFF2-40B4-BE49-F238E27FC236}">
                  <a16:creationId xmlns:a16="http://schemas.microsoft.com/office/drawing/2014/main" xmlns="" id="{79399B39-05CF-4480-99C6-6C2E63253B70}"/>
                </a:ext>
              </a:extLst>
            </p:cNvPr>
            <p:cNvSpPr txBox="1"/>
            <p:nvPr/>
          </p:nvSpPr>
          <p:spPr>
            <a:xfrm>
              <a:off x="389467" y="2229286"/>
              <a:ext cx="10830670"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37 %فقط قالوا إن لديهـم فهماً واضحاً للأهداف التي تسعى مؤسساتهم الى تحقيقها، وللأسباب التي تدفع هذه المؤسسات </a:t>
              </a:r>
              <a:br>
                <a:rPr lang="ar-EG" sz="2400" b="1" dirty="0">
                  <a:solidFill>
                    <a:srgbClr val="002060"/>
                  </a:solidFill>
                  <a:latin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cs typeface="Sakkal Majalla" panose="02000000000000000000" pitchFamily="2" charset="-78"/>
                </a:rPr>
                <a:t>الى اختيار هذه الأهداف</a:t>
              </a:r>
            </a:p>
          </p:txBody>
        </p:sp>
      </p:grpSp>
      <p:grpSp>
        <p:nvGrpSpPr>
          <p:cNvPr id="11" name="Group 10">
            <a:extLst>
              <a:ext uri="{FF2B5EF4-FFF2-40B4-BE49-F238E27FC236}">
                <a16:creationId xmlns:a16="http://schemas.microsoft.com/office/drawing/2014/main" xmlns="" id="{A17952AC-1465-49DD-A326-ECD6A0ACA53A}"/>
              </a:ext>
            </a:extLst>
          </p:cNvPr>
          <p:cNvGrpSpPr/>
          <p:nvPr/>
        </p:nvGrpSpPr>
        <p:grpSpPr>
          <a:xfrm>
            <a:off x="406400" y="3208073"/>
            <a:ext cx="11521232" cy="690562"/>
            <a:chOff x="389467" y="2376160"/>
            <a:chExt cx="11521232" cy="690562"/>
          </a:xfrm>
        </p:grpSpPr>
        <p:pic>
          <p:nvPicPr>
            <p:cNvPr id="12" name="Picture 11">
              <a:extLst>
                <a:ext uri="{FF2B5EF4-FFF2-40B4-BE49-F238E27FC236}">
                  <a16:creationId xmlns:a16="http://schemas.microsoft.com/office/drawing/2014/main" xmlns="" id="{4950980D-8B1E-4379-B742-3981AB065E3B}"/>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1220137" y="2376160"/>
              <a:ext cx="690562" cy="690562"/>
            </a:xfrm>
            <a:prstGeom prst="rect">
              <a:avLst/>
            </a:prstGeom>
          </p:spPr>
        </p:pic>
        <p:sp>
          <p:nvSpPr>
            <p:cNvPr id="13" name="TextBox 12">
              <a:extLst>
                <a:ext uri="{FF2B5EF4-FFF2-40B4-BE49-F238E27FC236}">
                  <a16:creationId xmlns:a16="http://schemas.microsoft.com/office/drawing/2014/main" xmlns="" id="{DB03DE89-5529-4861-B650-685601CB094D}"/>
                </a:ext>
              </a:extLst>
            </p:cNvPr>
            <p:cNvSpPr txBox="1"/>
            <p:nvPr/>
          </p:nvSpPr>
          <p:spPr>
            <a:xfrm>
              <a:off x="389467" y="2376160"/>
              <a:ext cx="10830670" cy="55399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واحد من خمسة فقط قال انه متحمس لأهداف مؤسسته وفريق عمله</a:t>
              </a:r>
            </a:p>
          </p:txBody>
        </p:sp>
      </p:grpSp>
      <p:grpSp>
        <p:nvGrpSpPr>
          <p:cNvPr id="14" name="Group 13">
            <a:extLst>
              <a:ext uri="{FF2B5EF4-FFF2-40B4-BE49-F238E27FC236}">
                <a16:creationId xmlns:a16="http://schemas.microsoft.com/office/drawing/2014/main" xmlns="" id="{535BE727-3589-4613-9579-4D19CEA49461}"/>
              </a:ext>
            </a:extLst>
          </p:cNvPr>
          <p:cNvGrpSpPr/>
          <p:nvPr/>
        </p:nvGrpSpPr>
        <p:grpSpPr>
          <a:xfrm>
            <a:off x="33866" y="3993192"/>
            <a:ext cx="11893766" cy="690562"/>
            <a:chOff x="16933" y="2376160"/>
            <a:chExt cx="11893766" cy="690562"/>
          </a:xfrm>
        </p:grpSpPr>
        <p:pic>
          <p:nvPicPr>
            <p:cNvPr id="15" name="Picture 14">
              <a:extLst>
                <a:ext uri="{FF2B5EF4-FFF2-40B4-BE49-F238E27FC236}">
                  <a16:creationId xmlns:a16="http://schemas.microsoft.com/office/drawing/2014/main" xmlns="" id="{C3D044A8-3B61-4411-B64C-A95E8DB0C45F}"/>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1220137" y="2376160"/>
              <a:ext cx="690562" cy="690562"/>
            </a:xfrm>
            <a:prstGeom prst="rect">
              <a:avLst/>
            </a:prstGeom>
          </p:spPr>
        </p:pic>
        <p:sp>
          <p:nvSpPr>
            <p:cNvPr id="16" name="TextBox 15">
              <a:extLst>
                <a:ext uri="{FF2B5EF4-FFF2-40B4-BE49-F238E27FC236}">
                  <a16:creationId xmlns:a16="http://schemas.microsoft.com/office/drawing/2014/main" xmlns="" id="{27A8FA55-329D-4D9C-B207-7AB79A4996B6}"/>
                </a:ext>
              </a:extLst>
            </p:cNvPr>
            <p:cNvSpPr txBox="1"/>
            <p:nvPr/>
          </p:nvSpPr>
          <p:spPr>
            <a:xfrm>
              <a:off x="16933" y="2376160"/>
              <a:ext cx="11237070" cy="55399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واحد من خـمسة فقط من الموظفين قال ان لديـه (خط رؤيـة) واضحاً يصل بين المهمة الموكلة اليه وأهداف مؤسسته وفريق عمله</a:t>
              </a:r>
            </a:p>
          </p:txBody>
        </p:sp>
      </p:grpSp>
      <p:grpSp>
        <p:nvGrpSpPr>
          <p:cNvPr id="17" name="Group 16">
            <a:extLst>
              <a:ext uri="{FF2B5EF4-FFF2-40B4-BE49-F238E27FC236}">
                <a16:creationId xmlns:a16="http://schemas.microsoft.com/office/drawing/2014/main" xmlns="" id="{E15A03DA-3DE5-44EB-A178-FE42E144553F}"/>
              </a:ext>
            </a:extLst>
          </p:cNvPr>
          <p:cNvGrpSpPr/>
          <p:nvPr/>
        </p:nvGrpSpPr>
        <p:grpSpPr>
          <a:xfrm>
            <a:off x="16933" y="4841458"/>
            <a:ext cx="11893766" cy="690562"/>
            <a:chOff x="16933" y="2376160"/>
            <a:chExt cx="11893766" cy="690562"/>
          </a:xfrm>
        </p:grpSpPr>
        <p:pic>
          <p:nvPicPr>
            <p:cNvPr id="18" name="Picture 17">
              <a:extLst>
                <a:ext uri="{FF2B5EF4-FFF2-40B4-BE49-F238E27FC236}">
                  <a16:creationId xmlns:a16="http://schemas.microsoft.com/office/drawing/2014/main" xmlns="" id="{2F99EDD7-421E-4C15-B07D-345BA7AA8190}"/>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1220137" y="2376160"/>
              <a:ext cx="690562" cy="690562"/>
            </a:xfrm>
            <a:prstGeom prst="rect">
              <a:avLst/>
            </a:prstGeom>
          </p:spPr>
        </p:pic>
        <p:sp>
          <p:nvSpPr>
            <p:cNvPr id="19" name="TextBox 18">
              <a:extLst>
                <a:ext uri="{FF2B5EF4-FFF2-40B4-BE49-F238E27FC236}">
                  <a16:creationId xmlns:a16="http://schemas.microsoft.com/office/drawing/2014/main" xmlns="" id="{44AEA800-2D9E-4900-9328-8636946659FE}"/>
                </a:ext>
              </a:extLst>
            </p:cNvPr>
            <p:cNvSpPr txBox="1"/>
            <p:nvPr/>
          </p:nvSpPr>
          <p:spPr>
            <a:xfrm>
              <a:off x="16933" y="2376160"/>
              <a:ext cx="11237070" cy="55399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15 %فقط شعروا أن مؤسستهم تمكنهم بشكل كامل من تنفيذ الأهداف الأساسية</a:t>
              </a:r>
            </a:p>
          </p:txBody>
        </p:sp>
      </p:grpSp>
      <p:grpSp>
        <p:nvGrpSpPr>
          <p:cNvPr id="20" name="Group 19">
            <a:extLst>
              <a:ext uri="{FF2B5EF4-FFF2-40B4-BE49-F238E27FC236}">
                <a16:creationId xmlns:a16="http://schemas.microsoft.com/office/drawing/2014/main" xmlns="" id="{ABFDA9F8-AE86-4E1B-BC36-EFF6317ABF42}"/>
              </a:ext>
            </a:extLst>
          </p:cNvPr>
          <p:cNvGrpSpPr/>
          <p:nvPr/>
        </p:nvGrpSpPr>
        <p:grpSpPr>
          <a:xfrm>
            <a:off x="0" y="5689724"/>
            <a:ext cx="11893766" cy="690562"/>
            <a:chOff x="16933" y="2376160"/>
            <a:chExt cx="11893766" cy="690562"/>
          </a:xfrm>
        </p:grpSpPr>
        <p:pic>
          <p:nvPicPr>
            <p:cNvPr id="21" name="Picture 20">
              <a:extLst>
                <a:ext uri="{FF2B5EF4-FFF2-40B4-BE49-F238E27FC236}">
                  <a16:creationId xmlns:a16="http://schemas.microsoft.com/office/drawing/2014/main" xmlns="" id="{6C3A5462-E289-49DC-97FF-DA7FB0B4C2AF}"/>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1220137" y="2376160"/>
              <a:ext cx="690562" cy="690562"/>
            </a:xfrm>
            <a:prstGeom prst="rect">
              <a:avLst/>
            </a:prstGeom>
          </p:spPr>
        </p:pic>
        <p:sp>
          <p:nvSpPr>
            <p:cNvPr id="22" name="TextBox 21">
              <a:extLst>
                <a:ext uri="{FF2B5EF4-FFF2-40B4-BE49-F238E27FC236}">
                  <a16:creationId xmlns:a16="http://schemas.microsoft.com/office/drawing/2014/main" xmlns="" id="{1F26CDBB-87C5-447E-AB98-93CB5DCC267A}"/>
                </a:ext>
              </a:extLst>
            </p:cNvPr>
            <p:cNvSpPr txBox="1"/>
            <p:nvPr/>
          </p:nvSpPr>
          <p:spPr>
            <a:xfrm>
              <a:off x="16933" y="2376160"/>
              <a:ext cx="11237070" cy="55399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15 % فقط شعروا أنهم يعملون في جو مليء بالثقة</a:t>
              </a:r>
            </a:p>
          </p:txBody>
        </p:sp>
      </p:grpSp>
    </p:spTree>
    <p:extLst>
      <p:ext uri="{BB962C8B-B14F-4D97-AF65-F5344CB8AC3E}">
        <p14:creationId xmlns:p14="http://schemas.microsoft.com/office/powerpoint/2010/main" val="235668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17</a:t>
            </a:fld>
            <a:endParaRPr lang="ar-EG"/>
          </a:p>
        </p:txBody>
      </p:sp>
      <p:sp>
        <p:nvSpPr>
          <p:cNvPr id="4" name="TextBox 3">
            <a:extLst>
              <a:ext uri="{FF2B5EF4-FFF2-40B4-BE49-F238E27FC236}">
                <a16:creationId xmlns:a16="http://schemas.microsoft.com/office/drawing/2014/main" xmlns="" id="{A7CC6713-5192-41F8-BDDA-B4E2A5F4C4BC}"/>
              </a:ext>
            </a:extLst>
          </p:cNvPr>
          <p:cNvSpPr txBox="1"/>
          <p:nvPr/>
        </p:nvSpPr>
        <p:spPr>
          <a:xfrm>
            <a:off x="389467" y="1043489"/>
            <a:ext cx="11521232" cy="630942"/>
          </a:xfrm>
          <a:prstGeom prst="rect">
            <a:avLst/>
          </a:prstGeom>
          <a:noFill/>
        </p:spPr>
        <p:txBody>
          <a:bodyPr wrap="square">
            <a:spAutoFit/>
          </a:bodyPr>
          <a:lstStyle/>
          <a:p>
            <a:pPr algn="justLow">
              <a:lnSpc>
                <a:spcPct val="12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كما توصلت بعض الدراسات الى تحديد الفجوات بين الموظفين والأوضاع القائمة في منظماتهم وفق الأوجه الآتية:</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23DD2C6B-7F54-4DBC-BEB5-32C8B6E21C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4184" t="28093" r="53879" b="24444"/>
          <a:stretch/>
        </p:blipFill>
        <p:spPr>
          <a:xfrm>
            <a:off x="11553132" y="1769015"/>
            <a:ext cx="283699" cy="4689475"/>
          </a:xfrm>
          <a:prstGeom prst="rect">
            <a:avLst/>
          </a:prstGeom>
        </p:spPr>
      </p:pic>
      <p:grpSp>
        <p:nvGrpSpPr>
          <p:cNvPr id="6" name="Group 5">
            <a:extLst>
              <a:ext uri="{FF2B5EF4-FFF2-40B4-BE49-F238E27FC236}">
                <a16:creationId xmlns:a16="http://schemas.microsoft.com/office/drawing/2014/main" xmlns="" id="{EE369234-16F4-44D9-82E9-0D5846E2E807}"/>
              </a:ext>
            </a:extLst>
          </p:cNvPr>
          <p:cNvGrpSpPr/>
          <p:nvPr/>
        </p:nvGrpSpPr>
        <p:grpSpPr>
          <a:xfrm>
            <a:off x="366454" y="1806176"/>
            <a:ext cx="11211427" cy="941796"/>
            <a:chOff x="-425723" y="1935173"/>
            <a:chExt cx="8998222" cy="941796"/>
          </a:xfrm>
        </p:grpSpPr>
        <p:sp>
          <p:nvSpPr>
            <p:cNvPr id="7" name="Rectangle 6">
              <a:extLst>
                <a:ext uri="{FF2B5EF4-FFF2-40B4-BE49-F238E27FC236}">
                  <a16:creationId xmlns:a16="http://schemas.microsoft.com/office/drawing/2014/main" xmlns="" id="{54408D80-2B86-4C3B-8E0D-BA59B9D039EC}"/>
                </a:ext>
              </a:extLst>
            </p:cNvPr>
            <p:cNvSpPr/>
            <p:nvPr/>
          </p:nvSpPr>
          <p:spPr>
            <a:xfrm>
              <a:off x="-425723" y="1935173"/>
              <a:ext cx="8458610"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يرغب الموظفون في وظائف تتحدى مهارتهم وتنمي شخصياتهم، ولكن الأعمال تتجه الى البساطة والروتينية المملة، وهذا النمط من الواقع المؤسسي يتطلب مهارة أقل، ويحد من فرص التنمية واتساع خبراتـه</a:t>
              </a:r>
            </a:p>
          </p:txBody>
        </p:sp>
        <p:pic>
          <p:nvPicPr>
            <p:cNvPr id="8" name="Picture 7">
              <a:extLst>
                <a:ext uri="{FF2B5EF4-FFF2-40B4-BE49-F238E27FC236}">
                  <a16:creationId xmlns:a16="http://schemas.microsoft.com/office/drawing/2014/main" xmlns="" id="{BC020D86-C0CC-459E-A644-6B3DFBFDE5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8045775" y="1948683"/>
              <a:ext cx="526724" cy="657225"/>
            </a:xfrm>
            <a:prstGeom prst="rect">
              <a:avLst/>
            </a:prstGeom>
          </p:spPr>
        </p:pic>
      </p:grpSp>
      <p:grpSp>
        <p:nvGrpSpPr>
          <p:cNvPr id="9" name="Group 8">
            <a:extLst>
              <a:ext uri="{FF2B5EF4-FFF2-40B4-BE49-F238E27FC236}">
                <a16:creationId xmlns:a16="http://schemas.microsoft.com/office/drawing/2014/main" xmlns="" id="{FABA0439-042B-47C7-ACD4-8A79555DD2C2}"/>
              </a:ext>
            </a:extLst>
          </p:cNvPr>
          <p:cNvGrpSpPr/>
          <p:nvPr/>
        </p:nvGrpSpPr>
        <p:grpSpPr>
          <a:xfrm>
            <a:off x="366454" y="2889831"/>
            <a:ext cx="11211428" cy="941796"/>
            <a:chOff x="-2645085" y="3131166"/>
            <a:chExt cx="11211428" cy="941796"/>
          </a:xfrm>
        </p:grpSpPr>
        <p:sp>
          <p:nvSpPr>
            <p:cNvPr id="11" name="Rectangle 10">
              <a:extLst>
                <a:ext uri="{FF2B5EF4-FFF2-40B4-BE49-F238E27FC236}">
                  <a16:creationId xmlns:a16="http://schemas.microsoft.com/office/drawing/2014/main" xmlns="" id="{2AFBB67C-94F6-45FB-85B8-1AAB1C031EEA}"/>
                </a:ext>
              </a:extLst>
            </p:cNvPr>
            <p:cNvSpPr/>
            <p:nvPr/>
          </p:nvSpPr>
          <p:spPr>
            <a:xfrm>
              <a:off x="-2645085" y="3131166"/>
              <a:ext cx="10610178"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المساواة في المناخ المؤسسي بحيث يحقق لهم التأثير المتبادل في علاقاتهم، الا ان السائد في أغلب المنظمات بناء هياكل تنظيمية طويلة ومتعددة المستويات، تضع الحواجز الاجتماعية بين المراكز الوظيفيـة</a:t>
              </a:r>
            </a:p>
          </p:txBody>
        </p:sp>
        <p:pic>
          <p:nvPicPr>
            <p:cNvPr id="12" name="Picture 11">
              <a:extLst>
                <a:ext uri="{FF2B5EF4-FFF2-40B4-BE49-F238E27FC236}">
                  <a16:creationId xmlns:a16="http://schemas.microsoft.com/office/drawing/2014/main" xmlns="" id="{AE596C31-DC97-430F-9108-4F5E2FDD294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3" name="Group 12">
            <a:extLst>
              <a:ext uri="{FF2B5EF4-FFF2-40B4-BE49-F238E27FC236}">
                <a16:creationId xmlns:a16="http://schemas.microsoft.com/office/drawing/2014/main" xmlns="" id="{70A04F71-B48D-4D76-A8BE-EA0C261D3B58}"/>
              </a:ext>
            </a:extLst>
          </p:cNvPr>
          <p:cNvGrpSpPr/>
          <p:nvPr/>
        </p:nvGrpSpPr>
        <p:grpSpPr>
          <a:xfrm>
            <a:off x="366454" y="4052988"/>
            <a:ext cx="11112364" cy="941796"/>
            <a:chOff x="-2617458" y="4483136"/>
            <a:chExt cx="11112364" cy="941796"/>
          </a:xfrm>
        </p:grpSpPr>
        <p:sp>
          <p:nvSpPr>
            <p:cNvPr id="14" name="Rectangle 13">
              <a:extLst>
                <a:ext uri="{FF2B5EF4-FFF2-40B4-BE49-F238E27FC236}">
                  <a16:creationId xmlns:a16="http://schemas.microsoft.com/office/drawing/2014/main" xmlns="" id="{61A1DA5E-BD71-4246-BF84-5651638B9015}"/>
                </a:ext>
              </a:extLst>
            </p:cNvPr>
            <p:cNvSpPr/>
            <p:nvPr/>
          </p:nvSpPr>
          <p:spPr>
            <a:xfrm>
              <a:off x="-2617458" y="4483136"/>
              <a:ext cx="10579502" cy="941796"/>
            </a:xfrm>
            <a:prstGeom prst="rect">
              <a:avLst/>
            </a:prstGeom>
          </p:spPr>
          <p:txBody>
            <a:bodyPr wrap="square">
              <a:spAutoFit/>
            </a:bodyPr>
            <a:lstStyle/>
            <a:p>
              <a:pPr lvl="0" algn="justLow">
                <a:lnSpc>
                  <a:spcPct val="11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رؤيـة الموظف للعمل الذي يؤديـه، ومـدى احترام الادارة لكرامته الانسانية، الا ان الغالب على الممارسات الادارية التأكيد على الحوافز المادية وتأمين الوظيفة واغفال ما سواها</a:t>
              </a:r>
              <a:endPar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15" name="Picture 14">
              <a:extLst>
                <a:ext uri="{FF2B5EF4-FFF2-40B4-BE49-F238E27FC236}">
                  <a16:creationId xmlns:a16="http://schemas.microsoft.com/office/drawing/2014/main" xmlns="" id="{1B5DB326-8026-4464-84FF-98C4C8991ED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6" name="Group 15">
            <a:extLst>
              <a:ext uri="{FF2B5EF4-FFF2-40B4-BE49-F238E27FC236}">
                <a16:creationId xmlns:a16="http://schemas.microsoft.com/office/drawing/2014/main" xmlns="" id="{DF136A74-BF82-46B0-959A-9E56550C40B4}"/>
              </a:ext>
            </a:extLst>
          </p:cNvPr>
          <p:cNvGrpSpPr/>
          <p:nvPr/>
        </p:nvGrpSpPr>
        <p:grpSpPr>
          <a:xfrm>
            <a:off x="583749" y="5191970"/>
            <a:ext cx="10969383" cy="941796"/>
            <a:chOff x="-2403040" y="3081465"/>
            <a:chExt cx="10969383" cy="941796"/>
          </a:xfrm>
        </p:grpSpPr>
        <p:sp>
          <p:nvSpPr>
            <p:cNvPr id="17" name="Rectangle 16">
              <a:extLst>
                <a:ext uri="{FF2B5EF4-FFF2-40B4-BE49-F238E27FC236}">
                  <a16:creationId xmlns:a16="http://schemas.microsoft.com/office/drawing/2014/main" xmlns="" id="{F46D2340-78A7-48D6-818F-355D2C5560E9}"/>
                </a:ext>
              </a:extLst>
            </p:cNvPr>
            <p:cNvSpPr/>
            <p:nvPr/>
          </p:nvSpPr>
          <p:spPr>
            <a:xfrm>
              <a:off x="-2403040" y="3081465"/>
              <a:ext cx="10420420"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ما يريده الموظف من منظمتـه الآن، بينما يأتي تصميم الوظائف والهياكل المؤسسية على عكس ذلك، فهي تفترض ان تطلعات الموظف ترتبط بمدى عمره الوظيفي</a:t>
              </a:r>
            </a:p>
          </p:txBody>
        </p:sp>
        <p:pic>
          <p:nvPicPr>
            <p:cNvPr id="18" name="Picture 17">
              <a:extLst>
                <a:ext uri="{FF2B5EF4-FFF2-40B4-BE49-F238E27FC236}">
                  <a16:creationId xmlns:a16="http://schemas.microsoft.com/office/drawing/2014/main" xmlns="" id="{05CA15FA-652D-496A-A171-D8D436CD7A8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Tree>
    <p:extLst>
      <p:ext uri="{BB962C8B-B14F-4D97-AF65-F5344CB8AC3E}">
        <p14:creationId xmlns:p14="http://schemas.microsoft.com/office/powerpoint/2010/main" val="342669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18</a:t>
            </a:fld>
            <a:endParaRPr lang="ar-EG"/>
          </a:p>
        </p:txBody>
      </p:sp>
      <p:pic>
        <p:nvPicPr>
          <p:cNvPr id="4" name="Picture 3">
            <a:extLst>
              <a:ext uri="{FF2B5EF4-FFF2-40B4-BE49-F238E27FC236}">
                <a16:creationId xmlns:a16="http://schemas.microsoft.com/office/drawing/2014/main" xmlns="" id="{E270D314-9C0B-4EA0-893B-12278B9D52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4184" t="28093" r="54245" b="27927"/>
          <a:stretch/>
        </p:blipFill>
        <p:spPr>
          <a:xfrm>
            <a:off x="11742957" y="1392870"/>
            <a:ext cx="221365" cy="4771384"/>
          </a:xfrm>
          <a:prstGeom prst="rect">
            <a:avLst/>
          </a:prstGeom>
        </p:spPr>
      </p:pic>
      <p:grpSp>
        <p:nvGrpSpPr>
          <p:cNvPr id="5" name="Group 4">
            <a:extLst>
              <a:ext uri="{FF2B5EF4-FFF2-40B4-BE49-F238E27FC236}">
                <a16:creationId xmlns:a16="http://schemas.microsoft.com/office/drawing/2014/main" xmlns="" id="{D427A620-3DC0-4294-9A82-2E29642C3A32}"/>
              </a:ext>
            </a:extLst>
          </p:cNvPr>
          <p:cNvGrpSpPr/>
          <p:nvPr/>
        </p:nvGrpSpPr>
        <p:grpSpPr>
          <a:xfrm>
            <a:off x="227678" y="1207761"/>
            <a:ext cx="11556487" cy="941796"/>
            <a:chOff x="-2983987" y="1881373"/>
            <a:chExt cx="11556487" cy="825211"/>
          </a:xfrm>
        </p:grpSpPr>
        <p:sp>
          <p:nvSpPr>
            <p:cNvPr id="6" name="Rectangle 5">
              <a:extLst>
                <a:ext uri="{FF2B5EF4-FFF2-40B4-BE49-F238E27FC236}">
                  <a16:creationId xmlns:a16="http://schemas.microsoft.com/office/drawing/2014/main" xmlns="" id="{F2441FFA-94D3-4BFF-9ABB-FA93CEFC1AC2}"/>
                </a:ext>
              </a:extLst>
            </p:cNvPr>
            <p:cNvSpPr/>
            <p:nvPr/>
          </p:nvSpPr>
          <p:spPr>
            <a:xfrm>
              <a:off x="-2983987" y="1881373"/>
              <a:ext cx="10893706"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يريد الموظفون مزيداً من الاهتمام بالمسائل العاطفية في حياة المنظمة، وعلى الأخص تحقيق الذات للموظف، والصراحـة </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a:r>
              <a:b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بين الموظفين، والشعور بالدفء الاجتماعي في المنظمة</a:t>
              </a:r>
            </a:p>
          </p:txBody>
        </p:sp>
        <p:pic>
          <p:nvPicPr>
            <p:cNvPr id="7" name="Picture 6">
              <a:extLst>
                <a:ext uri="{FF2B5EF4-FFF2-40B4-BE49-F238E27FC236}">
                  <a16:creationId xmlns:a16="http://schemas.microsoft.com/office/drawing/2014/main" xmlns="" id="{DC6A383E-5FA3-4FE7-BC2D-6F9B83C0888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8" name="Group 7">
            <a:extLst>
              <a:ext uri="{FF2B5EF4-FFF2-40B4-BE49-F238E27FC236}">
                <a16:creationId xmlns:a16="http://schemas.microsoft.com/office/drawing/2014/main" xmlns="" id="{29C52896-E33F-4A25-967D-676E54C8077D}"/>
              </a:ext>
            </a:extLst>
          </p:cNvPr>
          <p:cNvGrpSpPr/>
          <p:nvPr/>
        </p:nvGrpSpPr>
        <p:grpSpPr>
          <a:xfrm>
            <a:off x="143757" y="2306875"/>
            <a:ext cx="11595593" cy="941796"/>
            <a:chOff x="-3029250" y="3144782"/>
            <a:chExt cx="11595593" cy="825212"/>
          </a:xfrm>
        </p:grpSpPr>
        <p:sp>
          <p:nvSpPr>
            <p:cNvPr id="9" name="Rectangle 8">
              <a:extLst>
                <a:ext uri="{FF2B5EF4-FFF2-40B4-BE49-F238E27FC236}">
                  <a16:creationId xmlns:a16="http://schemas.microsoft.com/office/drawing/2014/main" xmlns="" id="{F18E0232-1266-41CB-8FAA-E2FE752504C2}"/>
                </a:ext>
              </a:extLst>
            </p:cNvPr>
            <p:cNvSpPr/>
            <p:nvPr/>
          </p:nvSpPr>
          <p:spPr>
            <a:xfrm>
              <a:off x="-3029250" y="3144782"/>
              <a:ext cx="10982387"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الا ان الواقع يسير خلاف ذلك اذ ما زالت المنظمات تقيم سياستها على النواحي العقلانية، ونادراً ما تأخذ الجوانب العاطفية بعين الاهتمام</a:t>
              </a:r>
            </a:p>
          </p:txBody>
        </p:sp>
        <p:pic>
          <p:nvPicPr>
            <p:cNvPr id="11" name="Picture 10">
              <a:extLst>
                <a:ext uri="{FF2B5EF4-FFF2-40B4-BE49-F238E27FC236}">
                  <a16:creationId xmlns:a16="http://schemas.microsoft.com/office/drawing/2014/main" xmlns="" id="{74E98698-2ADF-40E3-AC9D-531D39D9F6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2" name="Group 11">
            <a:extLst>
              <a:ext uri="{FF2B5EF4-FFF2-40B4-BE49-F238E27FC236}">
                <a16:creationId xmlns:a16="http://schemas.microsoft.com/office/drawing/2014/main" xmlns="" id="{6A223110-F257-4D47-875A-2433C9EDAF12}"/>
              </a:ext>
            </a:extLst>
          </p:cNvPr>
          <p:cNvGrpSpPr/>
          <p:nvPr/>
        </p:nvGrpSpPr>
        <p:grpSpPr>
          <a:xfrm>
            <a:off x="725261" y="3386156"/>
            <a:ext cx="10996436" cy="717466"/>
            <a:chOff x="-2501530" y="4483136"/>
            <a:chExt cx="10996436" cy="628650"/>
          </a:xfrm>
        </p:grpSpPr>
        <p:sp>
          <p:nvSpPr>
            <p:cNvPr id="13" name="Rectangle 12">
              <a:extLst>
                <a:ext uri="{FF2B5EF4-FFF2-40B4-BE49-F238E27FC236}">
                  <a16:creationId xmlns:a16="http://schemas.microsoft.com/office/drawing/2014/main" xmlns="" id="{9542A836-62EB-42C6-8809-A21DD70EAF42}"/>
                </a:ext>
              </a:extLst>
            </p:cNvPr>
            <p:cNvSpPr/>
            <p:nvPr/>
          </p:nvSpPr>
          <p:spPr>
            <a:xfrm>
              <a:off x="-2501530" y="4497186"/>
              <a:ext cx="10435040" cy="485418"/>
            </a:xfrm>
            <a:prstGeom prst="rect">
              <a:avLst/>
            </a:prstGeom>
          </p:spPr>
          <p:txBody>
            <a:bodyPr wrap="square">
              <a:spAutoFit/>
            </a:bodyPr>
            <a:lstStyle/>
            <a:p>
              <a:pPr lvl="0" algn="justLow">
                <a:lnSpc>
                  <a:spcPct val="12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41 %من الموظفين الامريكيين يعتقدون ان أعمالهم جذابـة وممتعة لهم</a:t>
              </a:r>
            </a:p>
          </p:txBody>
        </p:sp>
        <p:pic>
          <p:nvPicPr>
            <p:cNvPr id="14" name="Picture 13">
              <a:extLst>
                <a:ext uri="{FF2B5EF4-FFF2-40B4-BE49-F238E27FC236}">
                  <a16:creationId xmlns:a16="http://schemas.microsoft.com/office/drawing/2014/main" xmlns="" id="{3B54838C-133F-4011-B3D7-319E029CCAC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5" name="Group 14">
            <a:extLst>
              <a:ext uri="{FF2B5EF4-FFF2-40B4-BE49-F238E27FC236}">
                <a16:creationId xmlns:a16="http://schemas.microsoft.com/office/drawing/2014/main" xmlns="" id="{F66AC079-1897-459E-B5A0-B25992D1CC12}"/>
              </a:ext>
            </a:extLst>
          </p:cNvPr>
          <p:cNvGrpSpPr/>
          <p:nvPr/>
        </p:nvGrpSpPr>
        <p:grpSpPr>
          <a:xfrm>
            <a:off x="927315" y="4345000"/>
            <a:ext cx="10808670" cy="750077"/>
            <a:chOff x="-2236170" y="1948683"/>
            <a:chExt cx="10808670" cy="657225"/>
          </a:xfrm>
        </p:grpSpPr>
        <p:sp>
          <p:nvSpPr>
            <p:cNvPr id="16" name="Rectangle 15">
              <a:extLst>
                <a:ext uri="{FF2B5EF4-FFF2-40B4-BE49-F238E27FC236}">
                  <a16:creationId xmlns:a16="http://schemas.microsoft.com/office/drawing/2014/main" xmlns="" id="{81CDADE7-DE32-4C7B-82EF-2BDD9CD61AE4}"/>
                </a:ext>
              </a:extLst>
            </p:cNvPr>
            <p:cNvSpPr/>
            <p:nvPr/>
          </p:nvSpPr>
          <p:spPr>
            <a:xfrm>
              <a:off x="-2236170" y="2020853"/>
              <a:ext cx="10147675"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36 %مـن الموظفين الامريكيين يشعرون أن مهاراتهم لم تستخدم كاملة</a:t>
              </a:r>
            </a:p>
          </p:txBody>
        </p:sp>
        <p:pic>
          <p:nvPicPr>
            <p:cNvPr id="17" name="Picture 16">
              <a:extLst>
                <a:ext uri="{FF2B5EF4-FFF2-40B4-BE49-F238E27FC236}">
                  <a16:creationId xmlns:a16="http://schemas.microsoft.com/office/drawing/2014/main" xmlns="" id="{1C28B304-4628-4E11-8577-3027AFB01A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8" name="Group 17">
            <a:extLst>
              <a:ext uri="{FF2B5EF4-FFF2-40B4-BE49-F238E27FC236}">
                <a16:creationId xmlns:a16="http://schemas.microsoft.com/office/drawing/2014/main" xmlns="" id="{2E65913D-53AE-4FA0-AA96-7926ED23F58C}"/>
              </a:ext>
            </a:extLst>
          </p:cNvPr>
          <p:cNvGrpSpPr/>
          <p:nvPr/>
        </p:nvGrpSpPr>
        <p:grpSpPr>
          <a:xfrm>
            <a:off x="927315" y="5513661"/>
            <a:ext cx="10807276" cy="701158"/>
            <a:chOff x="-2240933" y="3249161"/>
            <a:chExt cx="10807276" cy="614362"/>
          </a:xfrm>
        </p:grpSpPr>
        <p:sp>
          <p:nvSpPr>
            <p:cNvPr id="19" name="Rectangle 18">
              <a:extLst>
                <a:ext uri="{FF2B5EF4-FFF2-40B4-BE49-F238E27FC236}">
                  <a16:creationId xmlns:a16="http://schemas.microsoft.com/office/drawing/2014/main" xmlns="" id="{EBC5C55D-BE2B-4FA9-995E-ABF85DE2AC7A}"/>
                </a:ext>
              </a:extLst>
            </p:cNvPr>
            <p:cNvSpPr/>
            <p:nvPr/>
          </p:nvSpPr>
          <p:spPr>
            <a:xfrm>
              <a:off x="-2240933" y="3263479"/>
              <a:ext cx="10194069"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50 %يشكون من أنهم ليس لهم تحكم فيما يقومون من أعمال في المنظمة</a:t>
              </a:r>
            </a:p>
          </p:txBody>
        </p:sp>
        <p:pic>
          <p:nvPicPr>
            <p:cNvPr id="20" name="Picture 19">
              <a:extLst>
                <a:ext uri="{FF2B5EF4-FFF2-40B4-BE49-F238E27FC236}">
                  <a16:creationId xmlns:a16="http://schemas.microsoft.com/office/drawing/2014/main" xmlns="" id="{F977389C-6538-4041-8377-0B08C886C0B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pic>
        <p:nvPicPr>
          <p:cNvPr id="21" name="Picture 20" descr="مفهوم التغيير التنظيمي - موضوع">
            <a:extLst>
              <a:ext uri="{FF2B5EF4-FFF2-40B4-BE49-F238E27FC236}">
                <a16:creationId xmlns:a16="http://schemas.microsoft.com/office/drawing/2014/main" xmlns="" id="{D0D0B865-6725-4CB3-B9AB-B7E24DE72ABF}"/>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376" y="3935963"/>
            <a:ext cx="4378189" cy="2695936"/>
          </a:xfrm>
          <a:prstGeom prst="rect">
            <a:avLst/>
          </a:prstGeom>
          <a:noFill/>
          <a:ln>
            <a:noFill/>
          </a:ln>
        </p:spPr>
      </p:pic>
    </p:spTree>
    <p:extLst>
      <p:ext uri="{BB962C8B-B14F-4D97-AF65-F5344CB8AC3E}">
        <p14:creationId xmlns:p14="http://schemas.microsoft.com/office/powerpoint/2010/main" val="278182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19</a:t>
            </a:fld>
            <a:endParaRPr lang="ar-EG"/>
          </a:p>
        </p:txBody>
      </p:sp>
      <p:grpSp>
        <p:nvGrpSpPr>
          <p:cNvPr id="4" name="Group 3">
            <a:extLst>
              <a:ext uri="{FF2B5EF4-FFF2-40B4-BE49-F238E27FC236}">
                <a16:creationId xmlns:a16="http://schemas.microsoft.com/office/drawing/2014/main" xmlns="" id="{43294ADF-E9A8-4AD6-AB31-3E757AA690D1}"/>
              </a:ext>
            </a:extLst>
          </p:cNvPr>
          <p:cNvGrpSpPr/>
          <p:nvPr/>
        </p:nvGrpSpPr>
        <p:grpSpPr>
          <a:xfrm>
            <a:off x="193780" y="205493"/>
            <a:ext cx="6190087" cy="584774"/>
            <a:chOff x="-2923309" y="12700"/>
            <a:chExt cx="5437909" cy="457200"/>
          </a:xfrm>
        </p:grpSpPr>
        <p:pic>
          <p:nvPicPr>
            <p:cNvPr id="5" name="Picture 4">
              <a:extLst>
                <a:ext uri="{FF2B5EF4-FFF2-40B4-BE49-F238E27FC236}">
                  <a16:creationId xmlns:a16="http://schemas.microsoft.com/office/drawing/2014/main" xmlns="" id="{724AD8F6-199F-4A5D-A633-60EC0C0D272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082114" y="12700"/>
              <a:ext cx="432486" cy="457200"/>
            </a:xfrm>
            <a:prstGeom prst="rect">
              <a:avLst/>
            </a:prstGeom>
            <a:noFill/>
            <a:ln>
              <a:noFill/>
            </a:ln>
          </p:spPr>
        </p:pic>
        <p:sp>
          <p:nvSpPr>
            <p:cNvPr id="6" name="Rectangle 5">
              <a:extLst>
                <a:ext uri="{FF2B5EF4-FFF2-40B4-BE49-F238E27FC236}">
                  <a16:creationId xmlns:a16="http://schemas.microsoft.com/office/drawing/2014/main" xmlns="" id="{7F253909-4ED0-4EBC-A675-E2F4BF9FC7A1}"/>
                </a:ext>
              </a:extLst>
            </p:cNvPr>
            <p:cNvSpPr/>
            <p:nvPr/>
          </p:nvSpPr>
          <p:spPr>
            <a:xfrm>
              <a:off x="-2923309" y="50998"/>
              <a:ext cx="4991957" cy="379185"/>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أثر وأهمية التغيير المؤسسي على العملاء:</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DA546209-1E48-4DB9-A454-AD806C57ECC4}"/>
                </a:ext>
              </a:extLst>
            </p:cNvPr>
            <p:cNvSpPr/>
            <p:nvPr/>
          </p:nvSpPr>
          <p:spPr>
            <a:xfrm>
              <a:off x="2140197" y="37021"/>
              <a:ext cx="333723" cy="296775"/>
            </a:xfrm>
            <a:prstGeom prst="rect">
              <a:avLst/>
            </a:prstGeom>
          </p:spPr>
          <p:txBody>
            <a:bodyPr wrap="square">
              <a:noAutofit/>
            </a:bodyPr>
            <a:lstStyle/>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a:extLst>
              <a:ext uri="{FF2B5EF4-FFF2-40B4-BE49-F238E27FC236}">
                <a16:creationId xmlns:a16="http://schemas.microsoft.com/office/drawing/2014/main" xmlns="" id="{12144EAD-4FB2-412A-A296-2924C69C9E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9680" y="1409508"/>
            <a:ext cx="381000" cy="4856672"/>
          </a:xfrm>
          <a:prstGeom prst="rect">
            <a:avLst/>
          </a:prstGeom>
        </p:spPr>
      </p:pic>
      <p:sp>
        <p:nvSpPr>
          <p:cNvPr id="9" name="Rectangle 8">
            <a:extLst>
              <a:ext uri="{FF2B5EF4-FFF2-40B4-BE49-F238E27FC236}">
                <a16:creationId xmlns:a16="http://schemas.microsoft.com/office/drawing/2014/main" xmlns="" id="{746BEE86-7D43-415A-97AF-44C1B209CFE7}"/>
              </a:ext>
            </a:extLst>
          </p:cNvPr>
          <p:cNvSpPr/>
          <p:nvPr/>
        </p:nvSpPr>
        <p:spPr>
          <a:xfrm>
            <a:off x="190501" y="140950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لقد احتل رضا العميل في السنوات الأخيرة مكان الصدارة في استراتيجية المنظمات، فالعميل يريد منتجات خالية من العيوب، وأن يتم التسليم في الوقت المناسب وبالشكل المناسب وبالكمية المناسبة، انه وباختصار يريد الجودة الشاملة </a:t>
            </a:r>
            <a:r>
              <a:rPr lang="en-US" sz="2400" b="1" dirty="0">
                <a:solidFill>
                  <a:srgbClr val="002060"/>
                </a:solidFill>
                <a:latin typeface="Sakkal Majalla" panose="02000000000000000000" pitchFamily="2" charset="-78"/>
                <a:cs typeface="Sakkal Majalla" panose="02000000000000000000" pitchFamily="2" charset="-78"/>
              </a:rPr>
              <a:t>Total Quality</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xmlns="" id="{6FB6B7DE-EE99-448F-A8FD-16FAF8EE374B}"/>
              </a:ext>
            </a:extLst>
          </p:cNvPr>
          <p:cNvSpPr/>
          <p:nvPr/>
        </p:nvSpPr>
        <p:spPr>
          <a:xfrm>
            <a:off x="190501" y="2844985"/>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ولـقد كانت المداخل السابقة للتميز المؤسسي </a:t>
            </a:r>
            <a:r>
              <a:rPr lang="en-US" sz="2400" b="1" dirty="0">
                <a:solidFill>
                  <a:srgbClr val="002060"/>
                </a:solidFill>
                <a:latin typeface="Sakkal Majalla" panose="02000000000000000000" pitchFamily="2" charset="-78"/>
                <a:cs typeface="Sakkal Majalla" panose="02000000000000000000" pitchFamily="2" charset="-78"/>
              </a:rPr>
              <a:t>Organizational Excellence </a:t>
            </a:r>
            <a:r>
              <a:rPr lang="ar-EG" sz="2400" b="1" dirty="0">
                <a:solidFill>
                  <a:srgbClr val="002060"/>
                </a:solidFill>
                <a:latin typeface="Sakkal Majalla" panose="02000000000000000000" pitchFamily="2" charset="-78"/>
                <a:cs typeface="Sakkal Majalla" panose="02000000000000000000" pitchFamily="2" charset="-78"/>
              </a:rPr>
              <a:t>لا تأخذ في اعتبارها موضوع العملاء خارج المنظمة</a:t>
            </a:r>
          </a:p>
        </p:txBody>
      </p:sp>
      <p:sp>
        <p:nvSpPr>
          <p:cNvPr id="12" name="Rectangle 11">
            <a:extLst>
              <a:ext uri="{FF2B5EF4-FFF2-40B4-BE49-F238E27FC236}">
                <a16:creationId xmlns:a16="http://schemas.microsoft.com/office/drawing/2014/main" xmlns="" id="{39F8E6C1-19F7-4AD5-BE80-AEF334CBCE08}"/>
              </a:ext>
            </a:extLst>
          </p:cNvPr>
          <p:cNvSpPr/>
          <p:nvPr/>
        </p:nvSpPr>
        <p:spPr>
          <a:xfrm>
            <a:off x="190501" y="409137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وحتى في بداية ظهور مناهج الجودة الشاملة في السبعينات وحتى أواخر عقد الثمانينات لم يكن لهم دور بارز في استراتيجية المنظمات، الا أنه ومنذ عام 1988م تقريباً بدأ يعلو صوت العملاء عن طريق الأبحاث والمسح الميداني</a:t>
            </a:r>
          </a:p>
        </p:txBody>
      </p:sp>
      <p:sp>
        <p:nvSpPr>
          <p:cNvPr id="13" name="Rectangle 12">
            <a:extLst>
              <a:ext uri="{FF2B5EF4-FFF2-40B4-BE49-F238E27FC236}">
                <a16:creationId xmlns:a16="http://schemas.microsoft.com/office/drawing/2014/main" xmlns="" id="{D1D7C92B-759E-4B13-95C9-200A5A260352}"/>
              </a:ext>
            </a:extLst>
          </p:cNvPr>
          <p:cNvSpPr/>
          <p:nvPr/>
        </p:nvSpPr>
        <p:spPr>
          <a:xfrm>
            <a:off x="190502" y="522669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بل ذهب الأمر ببعض المنظمات الى إشراك العملاء في وضع سياسات وإجراءات المنظمة، وأصبحت الجودة تعرف بأنها كل ما يلبي حاجات العملاء</a:t>
            </a:r>
          </a:p>
        </p:txBody>
      </p:sp>
    </p:spTree>
    <p:extLst>
      <p:ext uri="{BB962C8B-B14F-4D97-AF65-F5344CB8AC3E}">
        <p14:creationId xmlns:p14="http://schemas.microsoft.com/office/powerpoint/2010/main" val="392643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961489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أهمية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20</a:t>
            </a:fld>
            <a:endParaRPr lang="ar-EG"/>
          </a:p>
        </p:txBody>
      </p:sp>
      <p:grpSp>
        <p:nvGrpSpPr>
          <p:cNvPr id="4" name="Group 3">
            <a:extLst>
              <a:ext uri="{FF2B5EF4-FFF2-40B4-BE49-F238E27FC236}">
                <a16:creationId xmlns:a16="http://schemas.microsoft.com/office/drawing/2014/main" xmlns="" id="{3F85B6A3-E2B9-447E-9B57-813D05BAF301}"/>
              </a:ext>
            </a:extLst>
          </p:cNvPr>
          <p:cNvGrpSpPr/>
          <p:nvPr/>
        </p:nvGrpSpPr>
        <p:grpSpPr>
          <a:xfrm>
            <a:off x="406403" y="97491"/>
            <a:ext cx="6685350" cy="584774"/>
            <a:chOff x="-3093542" y="12700"/>
            <a:chExt cx="5608142" cy="457200"/>
          </a:xfrm>
        </p:grpSpPr>
        <p:pic>
          <p:nvPicPr>
            <p:cNvPr id="5" name="Picture 4">
              <a:extLst>
                <a:ext uri="{FF2B5EF4-FFF2-40B4-BE49-F238E27FC236}">
                  <a16:creationId xmlns:a16="http://schemas.microsoft.com/office/drawing/2014/main" xmlns="" id="{5D467B74-E457-43E4-B42A-42C5051A13E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082114" y="12700"/>
              <a:ext cx="432486" cy="457200"/>
            </a:xfrm>
            <a:prstGeom prst="rect">
              <a:avLst/>
            </a:prstGeom>
            <a:noFill/>
            <a:ln>
              <a:noFill/>
            </a:ln>
          </p:spPr>
        </p:pic>
        <p:sp>
          <p:nvSpPr>
            <p:cNvPr id="6" name="Rectangle 5">
              <a:extLst>
                <a:ext uri="{FF2B5EF4-FFF2-40B4-BE49-F238E27FC236}">
                  <a16:creationId xmlns:a16="http://schemas.microsoft.com/office/drawing/2014/main" xmlns="" id="{317D2A5D-33AC-4A6E-8D12-EBBDB4E09ECA}"/>
                </a:ext>
              </a:extLst>
            </p:cNvPr>
            <p:cNvSpPr/>
            <p:nvPr/>
          </p:nvSpPr>
          <p:spPr>
            <a:xfrm>
              <a:off x="-3093542" y="50998"/>
              <a:ext cx="5162190" cy="379185"/>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أثر وأهميـة التغيير المؤسسي على المنظمة (الجودة</a:t>
              </a: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الشاملة):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ED26AED2-6542-459B-B9D6-A9F3D11AB5BB}"/>
                </a:ext>
              </a:extLst>
            </p:cNvPr>
            <p:cNvSpPr/>
            <p:nvPr/>
          </p:nvSpPr>
          <p:spPr>
            <a:xfrm>
              <a:off x="2140197" y="37021"/>
              <a:ext cx="333723" cy="296775"/>
            </a:xfrm>
            <a:prstGeom prst="rect">
              <a:avLst/>
            </a:prstGeom>
          </p:spPr>
          <p:txBody>
            <a:bodyPr wrap="square">
              <a:noAutofit/>
            </a:bodyPr>
            <a:lstStyle/>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a16="http://schemas.microsoft.com/office/drawing/2014/main" xmlns="" id="{883CB3BF-77BE-40B1-B89E-0CC1E68DED71}"/>
              </a:ext>
            </a:extLst>
          </p:cNvPr>
          <p:cNvGrpSpPr/>
          <p:nvPr/>
        </p:nvGrpSpPr>
        <p:grpSpPr>
          <a:xfrm>
            <a:off x="8336783" y="1639834"/>
            <a:ext cx="2904475" cy="3832498"/>
            <a:chOff x="8336783" y="1639834"/>
            <a:chExt cx="2904475" cy="3832498"/>
          </a:xfrm>
        </p:grpSpPr>
        <p:pic>
          <p:nvPicPr>
            <p:cNvPr id="9" name="Picture 8">
              <a:extLst>
                <a:ext uri="{FF2B5EF4-FFF2-40B4-BE49-F238E27FC236}">
                  <a16:creationId xmlns:a16="http://schemas.microsoft.com/office/drawing/2014/main" xmlns="" id="{A23B24F9-D7DE-4FE8-8AA0-B166F5759B71}"/>
                </a:ext>
              </a:extLst>
            </p:cNvPr>
            <p:cNvPicPr>
              <a:picLocks noChangeAspect="1"/>
            </p:cNvPicPr>
            <p:nvPr/>
          </p:nvPicPr>
          <p:blipFill>
            <a:blip r:embed="rId4"/>
            <a:stretch>
              <a:fillRect/>
            </a:stretch>
          </p:blipFill>
          <p:spPr>
            <a:xfrm>
              <a:off x="8336783" y="1639834"/>
              <a:ext cx="2904475" cy="3832498"/>
            </a:xfrm>
            <a:prstGeom prst="rect">
              <a:avLst/>
            </a:prstGeom>
          </p:spPr>
        </p:pic>
        <p:sp>
          <p:nvSpPr>
            <p:cNvPr id="11" name="Rectangle 10">
              <a:extLst>
                <a:ext uri="{FF2B5EF4-FFF2-40B4-BE49-F238E27FC236}">
                  <a16:creationId xmlns:a16="http://schemas.microsoft.com/office/drawing/2014/main" xmlns="" id="{309AA300-18A0-4A95-9716-8CAEC6374EB6}"/>
                </a:ext>
              </a:extLst>
            </p:cNvPr>
            <p:cNvSpPr/>
            <p:nvPr/>
          </p:nvSpPr>
          <p:spPr>
            <a:xfrm>
              <a:off x="8420975" y="2107029"/>
              <a:ext cx="2374824" cy="278537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ان منهج الشاملة يوفر لغة واحدة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كل مستويات المنظمة وهو التحسين </a:t>
              </a:r>
              <a:r>
                <a:rPr lang="en-US" sz="2800" b="1" dirty="0">
                  <a:solidFill>
                    <a:srgbClr val="002060"/>
                  </a:solidFill>
                  <a:latin typeface="Sakkal Majalla" panose="02000000000000000000" pitchFamily="2" charset="-78"/>
                  <a:cs typeface="Sakkal Majalla" panose="02000000000000000000" pitchFamily="2" charset="-78"/>
                </a:rPr>
                <a:t>Improvement</a:t>
              </a:r>
              <a:endParaRPr lang="en-ZA" sz="2800" b="1" dirty="0">
                <a:solidFill>
                  <a:srgbClr val="002060"/>
                </a:solidFill>
                <a:latin typeface="Sakkal Majalla" panose="02000000000000000000" pitchFamily="2" charset="-78"/>
                <a:cs typeface="Sakkal Majalla" panose="02000000000000000000" pitchFamily="2" charset="-78"/>
              </a:endParaRPr>
            </a:p>
          </p:txBody>
        </p:sp>
      </p:grpSp>
      <p:grpSp>
        <p:nvGrpSpPr>
          <p:cNvPr id="12" name="Group 11">
            <a:extLst>
              <a:ext uri="{FF2B5EF4-FFF2-40B4-BE49-F238E27FC236}">
                <a16:creationId xmlns:a16="http://schemas.microsoft.com/office/drawing/2014/main" xmlns="" id="{0AD50FFD-808E-43CA-8115-2CFCD105238C}"/>
              </a:ext>
            </a:extLst>
          </p:cNvPr>
          <p:cNvGrpSpPr/>
          <p:nvPr/>
        </p:nvGrpSpPr>
        <p:grpSpPr>
          <a:xfrm>
            <a:off x="4830691" y="1639834"/>
            <a:ext cx="3027442" cy="3832498"/>
            <a:chOff x="4830691" y="1639834"/>
            <a:chExt cx="3027442" cy="3832498"/>
          </a:xfrm>
        </p:grpSpPr>
        <p:pic>
          <p:nvPicPr>
            <p:cNvPr id="13" name="Picture 12">
              <a:extLst>
                <a:ext uri="{FF2B5EF4-FFF2-40B4-BE49-F238E27FC236}">
                  <a16:creationId xmlns:a16="http://schemas.microsoft.com/office/drawing/2014/main" xmlns="" id="{C114DD3C-0967-4A32-93D8-2B7206F3177F}"/>
                </a:ext>
              </a:extLst>
            </p:cNvPr>
            <p:cNvPicPr>
              <a:picLocks noChangeAspect="1"/>
            </p:cNvPicPr>
            <p:nvPr/>
          </p:nvPicPr>
          <p:blipFill>
            <a:blip r:embed="rId5"/>
            <a:stretch>
              <a:fillRect/>
            </a:stretch>
          </p:blipFill>
          <p:spPr>
            <a:xfrm>
              <a:off x="4953658" y="1639834"/>
              <a:ext cx="2904475" cy="3832498"/>
            </a:xfrm>
            <a:prstGeom prst="rect">
              <a:avLst/>
            </a:prstGeom>
          </p:spPr>
        </p:pic>
        <p:sp>
          <p:nvSpPr>
            <p:cNvPr id="14" name="Rectangle 13">
              <a:extLst>
                <a:ext uri="{FF2B5EF4-FFF2-40B4-BE49-F238E27FC236}">
                  <a16:creationId xmlns:a16="http://schemas.microsoft.com/office/drawing/2014/main" xmlns="" id="{3E242DB3-7D24-406F-B586-F92A91645B1A}"/>
                </a:ext>
              </a:extLst>
            </p:cNvPr>
            <p:cNvSpPr/>
            <p:nvPr/>
          </p:nvSpPr>
          <p:spPr>
            <a:xfrm>
              <a:off x="4830691" y="1997839"/>
              <a:ext cx="2598350"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حيث تمكن الجودة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الشاملة من التقاء كل موظفي المنظمة، في كل الادارات وأعلى المستويات على هدف مشترك هو التحسين المستمر للأداء</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5" name="Group 14">
            <a:extLst>
              <a:ext uri="{FF2B5EF4-FFF2-40B4-BE49-F238E27FC236}">
                <a16:creationId xmlns:a16="http://schemas.microsoft.com/office/drawing/2014/main" xmlns="" id="{E40DD642-04AE-4AC1-A507-274E86C2AE0C}"/>
              </a:ext>
            </a:extLst>
          </p:cNvPr>
          <p:cNvGrpSpPr/>
          <p:nvPr/>
        </p:nvGrpSpPr>
        <p:grpSpPr>
          <a:xfrm>
            <a:off x="1396201" y="1639834"/>
            <a:ext cx="2904475" cy="3832498"/>
            <a:chOff x="1396201" y="1639834"/>
            <a:chExt cx="2904475" cy="3832498"/>
          </a:xfrm>
        </p:grpSpPr>
        <p:pic>
          <p:nvPicPr>
            <p:cNvPr id="16" name="Picture 15">
              <a:extLst>
                <a:ext uri="{FF2B5EF4-FFF2-40B4-BE49-F238E27FC236}">
                  <a16:creationId xmlns:a16="http://schemas.microsoft.com/office/drawing/2014/main" xmlns="" id="{B9D7ED38-9C32-47CB-A8D8-187058B44C0F}"/>
                </a:ext>
              </a:extLst>
            </p:cNvPr>
            <p:cNvPicPr>
              <a:picLocks noChangeAspect="1"/>
            </p:cNvPicPr>
            <p:nvPr/>
          </p:nvPicPr>
          <p:blipFill>
            <a:blip r:embed="rId6"/>
            <a:stretch>
              <a:fillRect/>
            </a:stretch>
          </p:blipFill>
          <p:spPr>
            <a:xfrm>
              <a:off x="1396201" y="1639834"/>
              <a:ext cx="2904475" cy="3832498"/>
            </a:xfrm>
            <a:prstGeom prst="rect">
              <a:avLst/>
            </a:prstGeom>
          </p:spPr>
        </p:pic>
        <p:sp>
          <p:nvSpPr>
            <p:cNvPr id="17" name="Rectangle 16">
              <a:extLst>
                <a:ext uri="{FF2B5EF4-FFF2-40B4-BE49-F238E27FC236}">
                  <a16:creationId xmlns:a16="http://schemas.microsoft.com/office/drawing/2014/main" xmlns="" id="{9E50D122-FF74-4AA2-A691-4E37C3012440}"/>
                </a:ext>
              </a:extLst>
            </p:cNvPr>
            <p:cNvSpPr/>
            <p:nvPr/>
          </p:nvSpPr>
          <p:spPr>
            <a:xfrm>
              <a:off x="1456453" y="1894179"/>
              <a:ext cx="2290481"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ان مناهج الادارة الحديثة رغم كثرتها وتعددها، الا انها جميعاً تخاطب مثلث التغيير بأضلاعه الثلاثة: الموظفون، العملاء، الجودة الشاملة للأداء</a:t>
              </a:r>
              <a:endParaRPr lang="en-ZA"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72754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لماذا التغيير المؤسسي؟</a:t>
            </a:r>
          </a:p>
        </p:txBody>
      </p:sp>
      <p:sp>
        <p:nvSpPr>
          <p:cNvPr id="4" name="Slide Number Placeholder 3"/>
          <p:cNvSpPr>
            <a:spLocks noGrp="1"/>
          </p:cNvSpPr>
          <p:nvPr>
            <p:ph type="sldNum" sz="quarter" idx="12"/>
          </p:nvPr>
        </p:nvSpPr>
        <p:spPr/>
        <p:txBody>
          <a:bodyPr/>
          <a:lstStyle/>
          <a:p>
            <a:fld id="{802A93DA-8321-490E-B7A0-7881EC602D96}" type="slidenum">
              <a:rPr lang="ar-EG" smtClean="0"/>
              <a:t>21</a:t>
            </a:fld>
            <a:endParaRPr lang="ar-EG"/>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4282962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لماذا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22</a:t>
            </a:fld>
            <a:endParaRPr lang="ar-EG"/>
          </a:p>
        </p:txBody>
      </p:sp>
      <p:grpSp>
        <p:nvGrpSpPr>
          <p:cNvPr id="4" name="Group 3">
            <a:extLst>
              <a:ext uri="{FF2B5EF4-FFF2-40B4-BE49-F238E27FC236}">
                <a16:creationId xmlns:a16="http://schemas.microsoft.com/office/drawing/2014/main" xmlns="" id="{06D8878F-AD8D-400E-A3F9-87C9430A117E}"/>
              </a:ext>
            </a:extLst>
          </p:cNvPr>
          <p:cNvGrpSpPr/>
          <p:nvPr/>
        </p:nvGrpSpPr>
        <p:grpSpPr>
          <a:xfrm>
            <a:off x="3172289" y="587776"/>
            <a:ext cx="5942796" cy="5870714"/>
            <a:chOff x="2871004" y="720587"/>
            <a:chExt cx="5942796" cy="5870714"/>
          </a:xfrm>
        </p:grpSpPr>
        <p:pic>
          <p:nvPicPr>
            <p:cNvPr id="5" name="Picture 4">
              <a:extLst>
                <a:ext uri="{FF2B5EF4-FFF2-40B4-BE49-F238E27FC236}">
                  <a16:creationId xmlns:a16="http://schemas.microsoft.com/office/drawing/2014/main" xmlns="" id="{ECF63787-284A-4BCA-AC88-0694767892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71004" y="720587"/>
              <a:ext cx="5942796" cy="5870714"/>
            </a:xfrm>
            <a:prstGeom prst="rect">
              <a:avLst/>
            </a:prstGeom>
          </p:spPr>
        </p:pic>
        <p:sp>
          <p:nvSpPr>
            <p:cNvPr id="6" name="Rectangle 5">
              <a:extLst>
                <a:ext uri="{FF2B5EF4-FFF2-40B4-BE49-F238E27FC236}">
                  <a16:creationId xmlns:a16="http://schemas.microsoft.com/office/drawing/2014/main" xmlns="" id="{FE2D87E1-9D37-4CBA-8ACE-C70A8D64A607}"/>
                </a:ext>
              </a:extLst>
            </p:cNvPr>
            <p:cNvSpPr/>
            <p:nvPr/>
          </p:nvSpPr>
          <p:spPr>
            <a:xfrm>
              <a:off x="5038536" y="3190490"/>
              <a:ext cx="1905000" cy="1366528"/>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هناك أربعة اسباب تفرض التغيير وتدفع نحوه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7" name="Rectangle 6">
            <a:extLst>
              <a:ext uri="{FF2B5EF4-FFF2-40B4-BE49-F238E27FC236}">
                <a16:creationId xmlns:a16="http://schemas.microsoft.com/office/drawing/2014/main" xmlns="" id="{2CAF9CF1-508F-46F0-9531-AEC3C580B584}"/>
              </a:ext>
            </a:extLst>
          </p:cNvPr>
          <p:cNvSpPr/>
          <p:nvPr/>
        </p:nvSpPr>
        <p:spPr>
          <a:xfrm rot="1949877">
            <a:off x="7363414" y="1918297"/>
            <a:ext cx="760143" cy="587853"/>
          </a:xfrm>
          <a:prstGeom prst="rect">
            <a:avLst/>
          </a:prstGeom>
        </p:spPr>
        <p:txBody>
          <a:bodyPr wrap="none">
            <a:spAutoFit/>
          </a:bodyPr>
          <a:lstStyle/>
          <a:p>
            <a:pPr algn="justLow">
              <a:lnSpc>
                <a:spcPct val="115000"/>
              </a:lnSpc>
              <a:spcAft>
                <a:spcPts val="800"/>
              </a:spcAft>
            </a:pPr>
            <a:r>
              <a:rPr lang="ar-EG" sz="28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الأزمة</a:t>
            </a:r>
            <a:endParaRPr lang="en-US"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a:extLst>
              <a:ext uri="{FF2B5EF4-FFF2-40B4-BE49-F238E27FC236}">
                <a16:creationId xmlns:a16="http://schemas.microsoft.com/office/drawing/2014/main" xmlns="" id="{6B9E9607-4D53-47B6-8F36-93C5A9CD9C38}"/>
              </a:ext>
            </a:extLst>
          </p:cNvPr>
          <p:cNvSpPr/>
          <p:nvPr/>
        </p:nvSpPr>
        <p:spPr>
          <a:xfrm rot="18555946">
            <a:off x="7331353" y="4680098"/>
            <a:ext cx="824264" cy="587853"/>
          </a:xfrm>
          <a:prstGeom prst="rect">
            <a:avLst/>
          </a:prstGeom>
        </p:spPr>
        <p:txBody>
          <a:bodyPr wrap="none">
            <a:spAutoFit/>
          </a:bodyPr>
          <a:lstStyle/>
          <a:p>
            <a:pPr algn="justLow">
              <a:lnSpc>
                <a:spcPct val="115000"/>
              </a:lnSpc>
              <a:spcAft>
                <a:spcPts val="800"/>
              </a:spcAft>
            </a:pPr>
            <a:r>
              <a:rPr lang="ar-EG" sz="2800" b="1" dirty="0">
                <a:solidFill>
                  <a:sysClr val="windowText" lastClr="000000"/>
                </a:solidFill>
                <a:latin typeface="Calibri" panose="020F0502020204030204" pitchFamily="34" charset="0"/>
                <a:ea typeface="Calibri" panose="020F0502020204030204" pitchFamily="34" charset="0"/>
                <a:cs typeface="Sakkal Majalla" panose="02000000000000000000" pitchFamily="2" charset="-78"/>
              </a:rPr>
              <a:t>الرؤية</a:t>
            </a:r>
            <a:endParaRPr lang="en-US" dirty="0">
              <a:solidFill>
                <a:sysClr val="windowText" lastClr="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a:extLst>
              <a:ext uri="{FF2B5EF4-FFF2-40B4-BE49-F238E27FC236}">
                <a16:creationId xmlns:a16="http://schemas.microsoft.com/office/drawing/2014/main" xmlns="" id="{8E3AB67D-D178-4061-81C0-02A7699C87F5}"/>
              </a:ext>
            </a:extLst>
          </p:cNvPr>
          <p:cNvSpPr/>
          <p:nvPr/>
        </p:nvSpPr>
        <p:spPr>
          <a:xfrm rot="2066648">
            <a:off x="4571599" y="4741117"/>
            <a:ext cx="1000594" cy="587853"/>
          </a:xfrm>
          <a:prstGeom prst="rect">
            <a:avLst/>
          </a:prstGeom>
        </p:spPr>
        <p:txBody>
          <a:bodyPr wrap="none">
            <a:spAutoFit/>
          </a:bodyPr>
          <a:lstStyle/>
          <a:p>
            <a:pPr algn="justLow">
              <a:lnSpc>
                <a:spcPct val="115000"/>
              </a:lnSpc>
              <a:spcAft>
                <a:spcPts val="800"/>
              </a:spcAft>
            </a:pPr>
            <a:r>
              <a:rPr lang="ar-EG" sz="28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الفرصة</a:t>
            </a:r>
            <a:endParaRPr lang="en-US"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xmlns="" id="{9F9CB8B4-AB46-4BB9-A5CE-6B58DBFB1A6E}"/>
              </a:ext>
            </a:extLst>
          </p:cNvPr>
          <p:cNvSpPr/>
          <p:nvPr/>
        </p:nvSpPr>
        <p:spPr>
          <a:xfrm rot="18744742">
            <a:off x="4199605" y="1889357"/>
            <a:ext cx="909223" cy="587853"/>
          </a:xfrm>
          <a:prstGeom prst="rect">
            <a:avLst/>
          </a:prstGeom>
        </p:spPr>
        <p:txBody>
          <a:bodyPr wrap="none">
            <a:spAutoFit/>
          </a:bodyPr>
          <a:lstStyle/>
          <a:p>
            <a:pPr algn="justLow">
              <a:lnSpc>
                <a:spcPct val="115000"/>
              </a:lnSpc>
              <a:spcAft>
                <a:spcPts val="800"/>
              </a:spcAft>
            </a:pPr>
            <a:r>
              <a:rPr lang="ar-EG" sz="2800" b="1" dirty="0">
                <a:solidFill>
                  <a:sysClr val="windowText" lastClr="000000"/>
                </a:solidFill>
                <a:latin typeface="Calibri" panose="020F0502020204030204" pitchFamily="34" charset="0"/>
                <a:ea typeface="Calibri" panose="020F0502020204030204" pitchFamily="34" charset="0"/>
                <a:cs typeface="Sakkal Majalla" panose="02000000000000000000" pitchFamily="2" charset="-78"/>
              </a:rPr>
              <a:t>التهديد</a:t>
            </a:r>
            <a:endParaRPr lang="en-US" dirty="0">
              <a:solidFill>
                <a:sysClr val="windowText" lastClr="0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xmlns="" id="{075FA67B-FD22-4ADE-8774-11641635C02B}"/>
              </a:ext>
            </a:extLst>
          </p:cNvPr>
          <p:cNvGrpSpPr/>
          <p:nvPr/>
        </p:nvGrpSpPr>
        <p:grpSpPr>
          <a:xfrm>
            <a:off x="354692" y="752810"/>
            <a:ext cx="3377459" cy="2860946"/>
            <a:chOff x="0" y="0"/>
            <a:chExt cx="4450969" cy="4809377"/>
          </a:xfrm>
          <a:blipFill dpi="0" rotWithShape="1">
            <a:blip r:embed="rId4"/>
            <a:srcRect/>
            <a:stretch>
              <a:fillRect l="-3000" t="-3000" b="-3000"/>
            </a:stretch>
          </a:blipFill>
        </p:grpSpPr>
        <p:sp>
          <p:nvSpPr>
            <p:cNvPr id="13" name="Freeform 1237020">
              <a:extLst>
                <a:ext uri="{FF2B5EF4-FFF2-40B4-BE49-F238E27FC236}">
                  <a16:creationId xmlns:a16="http://schemas.microsoft.com/office/drawing/2014/main" xmlns="" id="{C5D32718-727F-4142-B6D3-0146DEC96904}"/>
                </a:ext>
              </a:extLst>
            </p:cNvPr>
            <p:cNvSpPr/>
            <p:nvPr/>
          </p:nvSpPr>
          <p:spPr>
            <a:xfrm rot="645382">
              <a:off x="534763" y="381596"/>
              <a:ext cx="2822341" cy="4427781"/>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14" name="Freeform 1237021">
              <a:extLst>
                <a:ext uri="{FF2B5EF4-FFF2-40B4-BE49-F238E27FC236}">
                  <a16:creationId xmlns:a16="http://schemas.microsoft.com/office/drawing/2014/main" xmlns="" id="{F8F25D24-DFE2-4B39-A0B5-C1E8F04BE626}"/>
                </a:ext>
              </a:extLst>
            </p:cNvPr>
            <p:cNvSpPr/>
            <p:nvPr/>
          </p:nvSpPr>
          <p:spPr>
            <a:xfrm rot="645382">
              <a:off x="198879" y="63681"/>
              <a:ext cx="2537705" cy="3560638"/>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15" name="Freeform 1237022">
              <a:extLst>
                <a:ext uri="{FF2B5EF4-FFF2-40B4-BE49-F238E27FC236}">
                  <a16:creationId xmlns:a16="http://schemas.microsoft.com/office/drawing/2014/main" xmlns="" id="{FC69F5D4-FA7C-4C9C-BD4A-F1E5C5101158}"/>
                </a:ext>
              </a:extLst>
            </p:cNvPr>
            <p:cNvSpPr/>
            <p:nvPr/>
          </p:nvSpPr>
          <p:spPr>
            <a:xfrm rot="11342303">
              <a:off x="2069578" y="341166"/>
              <a:ext cx="2219667"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16" name="Freeform 1237023">
              <a:extLst>
                <a:ext uri="{FF2B5EF4-FFF2-40B4-BE49-F238E27FC236}">
                  <a16:creationId xmlns:a16="http://schemas.microsoft.com/office/drawing/2014/main" xmlns="" id="{653E14DA-2245-4F87-B237-7AB28A598A1E}"/>
                </a:ext>
              </a:extLst>
            </p:cNvPr>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17" name="Freeform 1237024">
              <a:extLst>
                <a:ext uri="{FF2B5EF4-FFF2-40B4-BE49-F238E27FC236}">
                  <a16:creationId xmlns:a16="http://schemas.microsoft.com/office/drawing/2014/main" xmlns="" id="{D9EA7B25-36FE-4887-BE81-31D821960779}"/>
                </a:ext>
              </a:extLst>
            </p:cNvPr>
            <p:cNvSpPr/>
            <p:nvPr/>
          </p:nvSpPr>
          <p:spPr>
            <a:xfrm rot="349349">
              <a:off x="2497161" y="1734144"/>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92112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80">
                                          <p:stCondLst>
                                            <p:cond delay="0"/>
                                          </p:stCondLst>
                                        </p:cTn>
                                        <p:tgtEl>
                                          <p:spTgt spid="7"/>
                                        </p:tgtEl>
                                      </p:cBhvr>
                                    </p:animEffect>
                                    <p:anim calcmode="lin" valueType="num">
                                      <p:cBhvr>
                                        <p:cTn id="15"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0" dur="26">
                                          <p:stCondLst>
                                            <p:cond delay="650"/>
                                          </p:stCondLst>
                                        </p:cTn>
                                        <p:tgtEl>
                                          <p:spTgt spid="7"/>
                                        </p:tgtEl>
                                      </p:cBhvr>
                                      <p:to x="100000" y="60000"/>
                                    </p:animScale>
                                    <p:animScale>
                                      <p:cBhvr>
                                        <p:cTn id="21" dur="166" decel="50000">
                                          <p:stCondLst>
                                            <p:cond delay="676"/>
                                          </p:stCondLst>
                                        </p:cTn>
                                        <p:tgtEl>
                                          <p:spTgt spid="7"/>
                                        </p:tgtEl>
                                      </p:cBhvr>
                                      <p:to x="100000" y="100000"/>
                                    </p:animScale>
                                    <p:animScale>
                                      <p:cBhvr>
                                        <p:cTn id="22" dur="26">
                                          <p:stCondLst>
                                            <p:cond delay="1312"/>
                                          </p:stCondLst>
                                        </p:cTn>
                                        <p:tgtEl>
                                          <p:spTgt spid="7"/>
                                        </p:tgtEl>
                                      </p:cBhvr>
                                      <p:to x="100000" y="80000"/>
                                    </p:animScale>
                                    <p:animScale>
                                      <p:cBhvr>
                                        <p:cTn id="23" dur="166" decel="50000">
                                          <p:stCondLst>
                                            <p:cond delay="1338"/>
                                          </p:stCondLst>
                                        </p:cTn>
                                        <p:tgtEl>
                                          <p:spTgt spid="7"/>
                                        </p:tgtEl>
                                      </p:cBhvr>
                                      <p:to x="100000" y="100000"/>
                                    </p:animScale>
                                    <p:animScale>
                                      <p:cBhvr>
                                        <p:cTn id="24" dur="26">
                                          <p:stCondLst>
                                            <p:cond delay="1642"/>
                                          </p:stCondLst>
                                        </p:cTn>
                                        <p:tgtEl>
                                          <p:spTgt spid="7"/>
                                        </p:tgtEl>
                                      </p:cBhvr>
                                      <p:to x="100000" y="90000"/>
                                    </p:animScale>
                                    <p:animScale>
                                      <p:cBhvr>
                                        <p:cTn id="25" dur="166" decel="50000">
                                          <p:stCondLst>
                                            <p:cond delay="1668"/>
                                          </p:stCondLst>
                                        </p:cTn>
                                        <p:tgtEl>
                                          <p:spTgt spid="7"/>
                                        </p:tgtEl>
                                      </p:cBhvr>
                                      <p:to x="100000" y="100000"/>
                                    </p:animScale>
                                    <p:animScale>
                                      <p:cBhvr>
                                        <p:cTn id="26" dur="26">
                                          <p:stCondLst>
                                            <p:cond delay="1808"/>
                                          </p:stCondLst>
                                        </p:cTn>
                                        <p:tgtEl>
                                          <p:spTgt spid="7"/>
                                        </p:tgtEl>
                                      </p:cBhvr>
                                      <p:to x="100000" y="95000"/>
                                    </p:animScale>
                                    <p:animScale>
                                      <p:cBhvr>
                                        <p:cTn id="27" dur="166" decel="50000">
                                          <p:stCondLst>
                                            <p:cond delay="1834"/>
                                          </p:stCondLst>
                                        </p:cTn>
                                        <p:tgtEl>
                                          <p:spTgt spid="7"/>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80">
                                          <p:stCondLst>
                                            <p:cond delay="0"/>
                                          </p:stCondLst>
                                        </p:cTn>
                                        <p:tgtEl>
                                          <p:spTgt spid="8"/>
                                        </p:tgtEl>
                                      </p:cBhvr>
                                    </p:animEffect>
                                    <p:anim calcmode="lin" valueType="num">
                                      <p:cBhvr>
                                        <p:cTn id="3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8" dur="26">
                                          <p:stCondLst>
                                            <p:cond delay="650"/>
                                          </p:stCondLst>
                                        </p:cTn>
                                        <p:tgtEl>
                                          <p:spTgt spid="8"/>
                                        </p:tgtEl>
                                      </p:cBhvr>
                                      <p:to x="100000" y="60000"/>
                                    </p:animScale>
                                    <p:animScale>
                                      <p:cBhvr>
                                        <p:cTn id="39" dur="166" decel="50000">
                                          <p:stCondLst>
                                            <p:cond delay="676"/>
                                          </p:stCondLst>
                                        </p:cTn>
                                        <p:tgtEl>
                                          <p:spTgt spid="8"/>
                                        </p:tgtEl>
                                      </p:cBhvr>
                                      <p:to x="100000" y="100000"/>
                                    </p:animScale>
                                    <p:animScale>
                                      <p:cBhvr>
                                        <p:cTn id="40" dur="26">
                                          <p:stCondLst>
                                            <p:cond delay="1312"/>
                                          </p:stCondLst>
                                        </p:cTn>
                                        <p:tgtEl>
                                          <p:spTgt spid="8"/>
                                        </p:tgtEl>
                                      </p:cBhvr>
                                      <p:to x="100000" y="80000"/>
                                    </p:animScale>
                                    <p:animScale>
                                      <p:cBhvr>
                                        <p:cTn id="41" dur="166" decel="50000">
                                          <p:stCondLst>
                                            <p:cond delay="1338"/>
                                          </p:stCondLst>
                                        </p:cTn>
                                        <p:tgtEl>
                                          <p:spTgt spid="8"/>
                                        </p:tgtEl>
                                      </p:cBhvr>
                                      <p:to x="100000" y="100000"/>
                                    </p:animScale>
                                    <p:animScale>
                                      <p:cBhvr>
                                        <p:cTn id="42" dur="26">
                                          <p:stCondLst>
                                            <p:cond delay="1642"/>
                                          </p:stCondLst>
                                        </p:cTn>
                                        <p:tgtEl>
                                          <p:spTgt spid="8"/>
                                        </p:tgtEl>
                                      </p:cBhvr>
                                      <p:to x="100000" y="90000"/>
                                    </p:animScale>
                                    <p:animScale>
                                      <p:cBhvr>
                                        <p:cTn id="43" dur="166" decel="50000">
                                          <p:stCondLst>
                                            <p:cond delay="1668"/>
                                          </p:stCondLst>
                                        </p:cTn>
                                        <p:tgtEl>
                                          <p:spTgt spid="8"/>
                                        </p:tgtEl>
                                      </p:cBhvr>
                                      <p:to x="100000" y="100000"/>
                                    </p:animScale>
                                    <p:animScale>
                                      <p:cBhvr>
                                        <p:cTn id="44" dur="26">
                                          <p:stCondLst>
                                            <p:cond delay="1808"/>
                                          </p:stCondLst>
                                        </p:cTn>
                                        <p:tgtEl>
                                          <p:spTgt spid="8"/>
                                        </p:tgtEl>
                                      </p:cBhvr>
                                      <p:to x="100000" y="95000"/>
                                    </p:animScale>
                                    <p:animScale>
                                      <p:cBhvr>
                                        <p:cTn id="45" dur="166" decel="50000">
                                          <p:stCondLst>
                                            <p:cond delay="1834"/>
                                          </p:stCondLst>
                                        </p:cTn>
                                        <p:tgtEl>
                                          <p:spTgt spid="8"/>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80">
                                          <p:stCondLst>
                                            <p:cond delay="0"/>
                                          </p:stCondLst>
                                        </p:cTn>
                                        <p:tgtEl>
                                          <p:spTgt spid="9"/>
                                        </p:tgtEl>
                                      </p:cBhvr>
                                    </p:animEffect>
                                    <p:anim calcmode="lin" valueType="num">
                                      <p:cBhvr>
                                        <p:cTn id="5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6" dur="26">
                                          <p:stCondLst>
                                            <p:cond delay="650"/>
                                          </p:stCondLst>
                                        </p:cTn>
                                        <p:tgtEl>
                                          <p:spTgt spid="9"/>
                                        </p:tgtEl>
                                      </p:cBhvr>
                                      <p:to x="100000" y="60000"/>
                                    </p:animScale>
                                    <p:animScale>
                                      <p:cBhvr>
                                        <p:cTn id="57" dur="166" decel="50000">
                                          <p:stCondLst>
                                            <p:cond delay="676"/>
                                          </p:stCondLst>
                                        </p:cTn>
                                        <p:tgtEl>
                                          <p:spTgt spid="9"/>
                                        </p:tgtEl>
                                      </p:cBhvr>
                                      <p:to x="100000" y="100000"/>
                                    </p:animScale>
                                    <p:animScale>
                                      <p:cBhvr>
                                        <p:cTn id="58" dur="26">
                                          <p:stCondLst>
                                            <p:cond delay="1312"/>
                                          </p:stCondLst>
                                        </p:cTn>
                                        <p:tgtEl>
                                          <p:spTgt spid="9"/>
                                        </p:tgtEl>
                                      </p:cBhvr>
                                      <p:to x="100000" y="80000"/>
                                    </p:animScale>
                                    <p:animScale>
                                      <p:cBhvr>
                                        <p:cTn id="59" dur="166" decel="50000">
                                          <p:stCondLst>
                                            <p:cond delay="1338"/>
                                          </p:stCondLst>
                                        </p:cTn>
                                        <p:tgtEl>
                                          <p:spTgt spid="9"/>
                                        </p:tgtEl>
                                      </p:cBhvr>
                                      <p:to x="100000" y="100000"/>
                                    </p:animScale>
                                    <p:animScale>
                                      <p:cBhvr>
                                        <p:cTn id="60" dur="26">
                                          <p:stCondLst>
                                            <p:cond delay="1642"/>
                                          </p:stCondLst>
                                        </p:cTn>
                                        <p:tgtEl>
                                          <p:spTgt spid="9"/>
                                        </p:tgtEl>
                                      </p:cBhvr>
                                      <p:to x="100000" y="90000"/>
                                    </p:animScale>
                                    <p:animScale>
                                      <p:cBhvr>
                                        <p:cTn id="61" dur="166" decel="50000">
                                          <p:stCondLst>
                                            <p:cond delay="1668"/>
                                          </p:stCondLst>
                                        </p:cTn>
                                        <p:tgtEl>
                                          <p:spTgt spid="9"/>
                                        </p:tgtEl>
                                      </p:cBhvr>
                                      <p:to x="100000" y="100000"/>
                                    </p:animScale>
                                    <p:animScale>
                                      <p:cBhvr>
                                        <p:cTn id="62" dur="26">
                                          <p:stCondLst>
                                            <p:cond delay="1808"/>
                                          </p:stCondLst>
                                        </p:cTn>
                                        <p:tgtEl>
                                          <p:spTgt spid="9"/>
                                        </p:tgtEl>
                                      </p:cBhvr>
                                      <p:to x="100000" y="95000"/>
                                    </p:animScale>
                                    <p:animScale>
                                      <p:cBhvr>
                                        <p:cTn id="63" dur="166" decel="50000">
                                          <p:stCondLst>
                                            <p:cond delay="1834"/>
                                          </p:stCondLst>
                                        </p:cTn>
                                        <p:tgtEl>
                                          <p:spTgt spid="9"/>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80">
                                          <p:stCondLst>
                                            <p:cond delay="0"/>
                                          </p:stCondLst>
                                        </p:cTn>
                                        <p:tgtEl>
                                          <p:spTgt spid="11"/>
                                        </p:tgtEl>
                                      </p:cBhvr>
                                    </p:animEffect>
                                    <p:anim calcmode="lin" valueType="num">
                                      <p:cBhvr>
                                        <p:cTn id="6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4" dur="26">
                                          <p:stCondLst>
                                            <p:cond delay="650"/>
                                          </p:stCondLst>
                                        </p:cTn>
                                        <p:tgtEl>
                                          <p:spTgt spid="11"/>
                                        </p:tgtEl>
                                      </p:cBhvr>
                                      <p:to x="100000" y="60000"/>
                                    </p:animScale>
                                    <p:animScale>
                                      <p:cBhvr>
                                        <p:cTn id="75" dur="166" decel="50000">
                                          <p:stCondLst>
                                            <p:cond delay="676"/>
                                          </p:stCondLst>
                                        </p:cTn>
                                        <p:tgtEl>
                                          <p:spTgt spid="11"/>
                                        </p:tgtEl>
                                      </p:cBhvr>
                                      <p:to x="100000" y="100000"/>
                                    </p:animScale>
                                    <p:animScale>
                                      <p:cBhvr>
                                        <p:cTn id="76" dur="26">
                                          <p:stCondLst>
                                            <p:cond delay="1312"/>
                                          </p:stCondLst>
                                        </p:cTn>
                                        <p:tgtEl>
                                          <p:spTgt spid="11"/>
                                        </p:tgtEl>
                                      </p:cBhvr>
                                      <p:to x="100000" y="80000"/>
                                    </p:animScale>
                                    <p:animScale>
                                      <p:cBhvr>
                                        <p:cTn id="77" dur="166" decel="50000">
                                          <p:stCondLst>
                                            <p:cond delay="1338"/>
                                          </p:stCondLst>
                                        </p:cTn>
                                        <p:tgtEl>
                                          <p:spTgt spid="11"/>
                                        </p:tgtEl>
                                      </p:cBhvr>
                                      <p:to x="100000" y="100000"/>
                                    </p:animScale>
                                    <p:animScale>
                                      <p:cBhvr>
                                        <p:cTn id="78" dur="26">
                                          <p:stCondLst>
                                            <p:cond delay="1642"/>
                                          </p:stCondLst>
                                        </p:cTn>
                                        <p:tgtEl>
                                          <p:spTgt spid="11"/>
                                        </p:tgtEl>
                                      </p:cBhvr>
                                      <p:to x="100000" y="90000"/>
                                    </p:animScale>
                                    <p:animScale>
                                      <p:cBhvr>
                                        <p:cTn id="79" dur="166" decel="50000">
                                          <p:stCondLst>
                                            <p:cond delay="1668"/>
                                          </p:stCondLst>
                                        </p:cTn>
                                        <p:tgtEl>
                                          <p:spTgt spid="11"/>
                                        </p:tgtEl>
                                      </p:cBhvr>
                                      <p:to x="100000" y="100000"/>
                                    </p:animScale>
                                    <p:animScale>
                                      <p:cBhvr>
                                        <p:cTn id="80" dur="26">
                                          <p:stCondLst>
                                            <p:cond delay="1808"/>
                                          </p:stCondLst>
                                        </p:cTn>
                                        <p:tgtEl>
                                          <p:spTgt spid="11"/>
                                        </p:tgtEl>
                                      </p:cBhvr>
                                      <p:to x="100000" y="95000"/>
                                    </p:animScale>
                                    <p:animScale>
                                      <p:cBhvr>
                                        <p:cTn id="81" dur="166" decel="50000">
                                          <p:stCondLst>
                                            <p:cond delay="1834"/>
                                          </p:stCondLst>
                                        </p:cTn>
                                        <p:tgtEl>
                                          <p:spTgt spid="11"/>
                                        </p:tgtEl>
                                      </p:cBhvr>
                                      <p:to x="100000" y="100000"/>
                                    </p:animScale>
                                  </p:childTnLst>
                                </p:cTn>
                              </p:par>
                              <p:par>
                                <p:cTn id="82" presetID="14" presetClass="entr" presetSubtype="1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randombar(horizontal)">
                                      <p:cBhvr>
                                        <p:cTn id="8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لماذا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23</a:t>
            </a:fld>
            <a:endParaRPr lang="ar-EG"/>
          </a:p>
        </p:txBody>
      </p:sp>
      <p:sp>
        <p:nvSpPr>
          <p:cNvPr id="5" name="TextBox 4">
            <a:extLst>
              <a:ext uri="{FF2B5EF4-FFF2-40B4-BE49-F238E27FC236}">
                <a16:creationId xmlns:a16="http://schemas.microsoft.com/office/drawing/2014/main" xmlns="" id="{46DEDFA5-67B7-40FB-90F9-22FC9BE34B42}"/>
              </a:ext>
            </a:extLst>
          </p:cNvPr>
          <p:cNvSpPr txBox="1"/>
          <p:nvPr/>
        </p:nvSpPr>
        <p:spPr>
          <a:xfrm>
            <a:off x="321733" y="855248"/>
            <a:ext cx="11588966" cy="517065"/>
          </a:xfrm>
          <a:prstGeom prst="rect">
            <a:avLst/>
          </a:prstGeom>
          <a:noFill/>
        </p:spPr>
        <p:txBody>
          <a:bodyPr wrap="square">
            <a:spAutoFit/>
          </a:bodyPr>
          <a:lstStyle/>
          <a:p>
            <a:pPr algn="justLow" rtl="1">
              <a:lnSpc>
                <a:spcPct val="115000"/>
              </a:lnSpc>
              <a:spcAft>
                <a:spcPts val="800"/>
              </a:spcAft>
            </a:pPr>
            <a:r>
              <a:rPr lang="ar-EG" sz="24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وبزاوية أخرى يمكن أن نحدد الأسباب التي تدعو المنظمات والافراد إلى إحداث التغييرات المختلفة في الأسباب التالية: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xmlns="" id="{CD9685AB-FC3C-46E4-9D3E-C79D0483AFE9}"/>
              </a:ext>
            </a:extLst>
          </p:cNvPr>
          <p:cNvGrpSpPr/>
          <p:nvPr/>
        </p:nvGrpSpPr>
        <p:grpSpPr>
          <a:xfrm flipH="1">
            <a:off x="8696853" y="2425105"/>
            <a:ext cx="3213846" cy="3384206"/>
            <a:chOff x="1210583" y="1810074"/>
            <a:chExt cx="3213846" cy="3384206"/>
          </a:xfrm>
        </p:grpSpPr>
        <p:grpSp>
          <p:nvGrpSpPr>
            <p:cNvPr id="7" name="Group 6">
              <a:extLst>
                <a:ext uri="{FF2B5EF4-FFF2-40B4-BE49-F238E27FC236}">
                  <a16:creationId xmlns:a16="http://schemas.microsoft.com/office/drawing/2014/main" xmlns="" id="{047F22FE-2593-4FF7-8453-AAEB34D0BD67}"/>
                </a:ext>
              </a:extLst>
            </p:cNvPr>
            <p:cNvGrpSpPr/>
            <p:nvPr/>
          </p:nvGrpSpPr>
          <p:grpSpPr>
            <a:xfrm>
              <a:off x="1210583" y="1810074"/>
              <a:ext cx="3213846" cy="3384206"/>
              <a:chOff x="1210583" y="1810074"/>
              <a:chExt cx="3213846" cy="3384206"/>
            </a:xfrm>
          </p:grpSpPr>
          <p:grpSp>
            <p:nvGrpSpPr>
              <p:cNvPr id="9" name="Group 8">
                <a:extLst>
                  <a:ext uri="{FF2B5EF4-FFF2-40B4-BE49-F238E27FC236}">
                    <a16:creationId xmlns:a16="http://schemas.microsoft.com/office/drawing/2014/main" xmlns="" id="{221C42CE-11EF-48C3-BEC3-5426E6284E68}"/>
                  </a:ext>
                </a:extLst>
              </p:cNvPr>
              <p:cNvGrpSpPr/>
              <p:nvPr/>
            </p:nvGrpSpPr>
            <p:grpSpPr>
              <a:xfrm>
                <a:off x="1210583" y="1810074"/>
                <a:ext cx="3213846" cy="3384206"/>
                <a:chOff x="2926841" y="2358714"/>
                <a:chExt cx="3213846" cy="3384206"/>
              </a:xfrm>
            </p:grpSpPr>
            <p:sp>
              <p:nvSpPr>
                <p:cNvPr id="12" name="Freeform: Shape 9">
                  <a:extLst>
                    <a:ext uri="{FF2B5EF4-FFF2-40B4-BE49-F238E27FC236}">
                      <a16:creationId xmlns:a16="http://schemas.microsoft.com/office/drawing/2014/main" xmlns="" id="{62F1181D-5D00-4922-90B4-A64D2E05239D}"/>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3" name="Freeform: Shape 11">
                  <a:extLst>
                    <a:ext uri="{FF2B5EF4-FFF2-40B4-BE49-F238E27FC236}">
                      <a16:creationId xmlns:a16="http://schemas.microsoft.com/office/drawing/2014/main" xmlns="" id="{333B5554-B60D-436B-9142-166F9A482E9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4" name="Freeform: Shape 16">
                  <a:extLst>
                    <a:ext uri="{FF2B5EF4-FFF2-40B4-BE49-F238E27FC236}">
                      <a16:creationId xmlns:a16="http://schemas.microsoft.com/office/drawing/2014/main" xmlns="" id="{8B059C35-5404-4F75-902F-DBC90EECF2A4}"/>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5" name="Freeform: Shape 17">
                  <a:extLst>
                    <a:ext uri="{FF2B5EF4-FFF2-40B4-BE49-F238E27FC236}">
                      <a16:creationId xmlns:a16="http://schemas.microsoft.com/office/drawing/2014/main" xmlns="" id="{E2B74DE3-3523-4EE6-AF21-C451C6B36385}"/>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6" name="Group 15">
                  <a:extLst>
                    <a:ext uri="{FF2B5EF4-FFF2-40B4-BE49-F238E27FC236}">
                      <a16:creationId xmlns:a16="http://schemas.microsoft.com/office/drawing/2014/main" xmlns="" id="{432CE9B3-ED46-40B6-B101-CE81AC1CED7A}"/>
                    </a:ext>
                  </a:extLst>
                </p:cNvPr>
                <p:cNvGrpSpPr/>
                <p:nvPr/>
              </p:nvGrpSpPr>
              <p:grpSpPr>
                <a:xfrm>
                  <a:off x="3796875" y="2799461"/>
                  <a:ext cx="1917455" cy="2504846"/>
                  <a:chOff x="3796875" y="2799461"/>
                  <a:chExt cx="1917455" cy="2504846"/>
                </a:xfrm>
              </p:grpSpPr>
              <p:sp>
                <p:nvSpPr>
                  <p:cNvPr id="17" name="Freeform: Shape 14">
                    <a:extLst>
                      <a:ext uri="{FF2B5EF4-FFF2-40B4-BE49-F238E27FC236}">
                        <a16:creationId xmlns:a16="http://schemas.microsoft.com/office/drawing/2014/main" xmlns="" id="{7CC7E7AF-CF03-41E2-870A-1FBDC3886180}"/>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8" name="Freeform: Shape 18">
                    <a:extLst>
                      <a:ext uri="{FF2B5EF4-FFF2-40B4-BE49-F238E27FC236}">
                        <a16:creationId xmlns:a16="http://schemas.microsoft.com/office/drawing/2014/main" xmlns="" id="{0B5557C6-BED8-4FEF-A0B3-B110A0B7463C}"/>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11" name="Freeform: Shape 22">
                <a:extLst>
                  <a:ext uri="{FF2B5EF4-FFF2-40B4-BE49-F238E27FC236}">
                    <a16:creationId xmlns:a16="http://schemas.microsoft.com/office/drawing/2014/main" xmlns="" id="{0978C3C1-3C33-4817-9A19-00E08DC33518}"/>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dirty="0">
                  <a:latin typeface="Sakkal Majalla" panose="02000000000000000000" pitchFamily="2" charset="-78"/>
                  <a:cs typeface="Sakkal Majalla" panose="02000000000000000000" pitchFamily="2" charset="-78"/>
                </a:endParaRPr>
              </a:p>
            </p:txBody>
          </p:sp>
        </p:grpSp>
        <p:sp>
          <p:nvSpPr>
            <p:cNvPr id="8" name="Rectangle 7">
              <a:extLst>
                <a:ext uri="{FF2B5EF4-FFF2-40B4-BE49-F238E27FC236}">
                  <a16:creationId xmlns:a16="http://schemas.microsoft.com/office/drawing/2014/main" xmlns="" id="{A08612CE-7762-4361-B2A1-EC03078D1FAC}"/>
                </a:ext>
              </a:extLst>
            </p:cNvPr>
            <p:cNvSpPr/>
            <p:nvPr/>
          </p:nvSpPr>
          <p:spPr>
            <a:xfrm flipH="1">
              <a:off x="1796118" y="2587826"/>
              <a:ext cx="1952358" cy="1708160"/>
            </a:xfrm>
            <a:prstGeom prst="rect">
              <a:avLst/>
            </a:prstGeom>
          </p:spPr>
          <p:txBody>
            <a:bodyPr wrap="square">
              <a:spAutoFit/>
            </a:bodyPr>
            <a:lstStyle/>
            <a:p>
              <a:pPr algn="ctr" rtl="1">
                <a:lnSpc>
                  <a:spcPct val="125000"/>
                </a:lnSpc>
                <a:spcBef>
                  <a:spcPct val="20000"/>
                </a:spcBef>
                <a:spcAft>
                  <a:spcPts val="800"/>
                </a:spcAft>
                <a:buClr>
                  <a:srgbClr val="C00000"/>
                </a:buClr>
              </a:pPr>
              <a:r>
                <a:rPr lang="ar-EG" sz="2800" b="1" dirty="0">
                  <a:solidFill>
                    <a:srgbClr val="C00000"/>
                  </a:solidFill>
                  <a:latin typeface="Sakkal Majalla" panose="02000000000000000000" pitchFamily="2" charset="-78"/>
                  <a:cs typeface="Sakkal Majalla" panose="02000000000000000000" pitchFamily="2" charset="-78"/>
                </a:rPr>
                <a:t>أسباب </a:t>
              </a:r>
              <a:br>
                <a:rPr lang="ar-EG" sz="2800" b="1" dirty="0">
                  <a:solidFill>
                    <a:srgbClr val="C00000"/>
                  </a:solidFill>
                  <a:latin typeface="Sakkal Majalla" panose="02000000000000000000" pitchFamily="2" charset="-78"/>
                  <a:cs typeface="Sakkal Majalla" panose="02000000000000000000" pitchFamily="2" charset="-78"/>
                </a:rPr>
              </a:br>
              <a:r>
                <a:rPr lang="ar-EG" sz="2800" b="1" dirty="0">
                  <a:solidFill>
                    <a:srgbClr val="C00000"/>
                  </a:solidFill>
                  <a:latin typeface="Sakkal Majalla" panose="02000000000000000000" pitchFamily="2" charset="-78"/>
                  <a:cs typeface="Sakkal Majalla" panose="02000000000000000000" pitchFamily="2" charset="-78"/>
                </a:rPr>
                <a:t>اجتماعيـة وسياسيـة</a:t>
              </a:r>
              <a:endParaRPr lang="en-ZA" sz="28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a:extLst>
              <a:ext uri="{FF2B5EF4-FFF2-40B4-BE49-F238E27FC236}">
                <a16:creationId xmlns:a16="http://schemas.microsoft.com/office/drawing/2014/main" xmlns="" id="{46CE6135-D9A3-4FE1-A2E0-81EFEC54208B}"/>
              </a:ext>
            </a:extLst>
          </p:cNvPr>
          <p:cNvGrpSpPr/>
          <p:nvPr/>
        </p:nvGrpSpPr>
        <p:grpSpPr>
          <a:xfrm flipH="1">
            <a:off x="118533" y="2021491"/>
            <a:ext cx="9517371" cy="1477328"/>
            <a:chOff x="2734194" y="1533069"/>
            <a:chExt cx="9517371" cy="1477328"/>
          </a:xfrm>
        </p:grpSpPr>
        <p:sp>
          <p:nvSpPr>
            <p:cNvPr id="20" name="Freeform: Shape 24">
              <a:extLst>
                <a:ext uri="{FF2B5EF4-FFF2-40B4-BE49-F238E27FC236}">
                  <a16:creationId xmlns:a16="http://schemas.microsoft.com/office/drawing/2014/main" xmlns="" id="{C9068DD6-C3FA-4C10-A26E-86FB68BDBAE4}"/>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1" name="Rectangle 20">
              <a:extLst>
                <a:ext uri="{FF2B5EF4-FFF2-40B4-BE49-F238E27FC236}">
                  <a16:creationId xmlns:a16="http://schemas.microsoft.com/office/drawing/2014/main" xmlns="" id="{FA4089A8-FFB4-4A0F-8B17-7A8BBE7828E6}"/>
                </a:ext>
              </a:extLst>
            </p:cNvPr>
            <p:cNvSpPr/>
            <p:nvPr/>
          </p:nvSpPr>
          <p:spPr>
            <a:xfrm flipH="1">
              <a:off x="3709513" y="1533069"/>
              <a:ext cx="8542052" cy="1477328"/>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ان ما يسود المجتمع من نزاعات أو اتجاهات سياسية واجتماعية والتي تمس كل فرد في المجتمعات الصغيرة والكبيرة، أسهمت بشكل مضطرد وخاصة خلال السنوات الأخيرة في تحول نمط الحياة الاجتماعي المرتكز على النزعة الفردية الى النزعة والنظرة الاجتماعية</a:t>
              </a:r>
              <a:endParaRPr lang="en-ZA" sz="2400" b="1" dirty="0">
                <a:latin typeface="Sakkal Majalla" panose="02000000000000000000" pitchFamily="2" charset="-78"/>
                <a:cs typeface="Sakkal Majalla" panose="02000000000000000000" pitchFamily="2" charset="-78"/>
              </a:endParaRPr>
            </a:p>
          </p:txBody>
        </p:sp>
      </p:grpSp>
      <p:grpSp>
        <p:nvGrpSpPr>
          <p:cNvPr id="22" name="Group 21">
            <a:extLst>
              <a:ext uri="{FF2B5EF4-FFF2-40B4-BE49-F238E27FC236}">
                <a16:creationId xmlns:a16="http://schemas.microsoft.com/office/drawing/2014/main" xmlns="" id="{613F75FA-9807-4889-A5C2-B0E37BC25D2B}"/>
              </a:ext>
            </a:extLst>
          </p:cNvPr>
          <p:cNvGrpSpPr/>
          <p:nvPr/>
        </p:nvGrpSpPr>
        <p:grpSpPr>
          <a:xfrm flipH="1">
            <a:off x="364940" y="3730922"/>
            <a:ext cx="8661408" cy="1015663"/>
            <a:chOff x="3282062" y="2766430"/>
            <a:chExt cx="8661408" cy="1015663"/>
          </a:xfrm>
        </p:grpSpPr>
        <p:sp>
          <p:nvSpPr>
            <p:cNvPr id="23" name="Freeform: Shape 27">
              <a:extLst>
                <a:ext uri="{FF2B5EF4-FFF2-40B4-BE49-F238E27FC236}">
                  <a16:creationId xmlns:a16="http://schemas.microsoft.com/office/drawing/2014/main" xmlns="" id="{A531E991-5AE2-4D48-B858-B131D6C53AB9}"/>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4" name="Rectangle 23">
              <a:extLst>
                <a:ext uri="{FF2B5EF4-FFF2-40B4-BE49-F238E27FC236}">
                  <a16:creationId xmlns:a16="http://schemas.microsoft.com/office/drawing/2014/main" xmlns="" id="{94BC80D0-BD6A-4182-AE85-6B73198ADD04}"/>
                </a:ext>
              </a:extLst>
            </p:cNvPr>
            <p:cNvSpPr/>
            <p:nvPr/>
          </p:nvSpPr>
          <p:spPr>
            <a:xfrm flipH="1">
              <a:off x="4318641" y="2766430"/>
              <a:ext cx="7624829" cy="1015663"/>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ولا شك أن العمل يتأثر بهذه النزاعات والتي تؤثر بدورها في احتياجات وسلوكيات الأفراد المختلفة</a:t>
              </a:r>
              <a:endParaRPr lang="en-ZA" sz="2400" b="1" dirty="0">
                <a:latin typeface="Sakkal Majalla" panose="02000000000000000000" pitchFamily="2" charset="-78"/>
                <a:cs typeface="Sakkal Majalla" panose="02000000000000000000" pitchFamily="2" charset="-78"/>
              </a:endParaRPr>
            </a:p>
          </p:txBody>
        </p:sp>
      </p:grpSp>
      <p:grpSp>
        <p:nvGrpSpPr>
          <p:cNvPr id="25" name="Group 24">
            <a:extLst>
              <a:ext uri="{FF2B5EF4-FFF2-40B4-BE49-F238E27FC236}">
                <a16:creationId xmlns:a16="http://schemas.microsoft.com/office/drawing/2014/main" xmlns="" id="{D2436D4C-E3C1-4242-B144-4FE143CA0D35}"/>
              </a:ext>
            </a:extLst>
          </p:cNvPr>
          <p:cNvGrpSpPr/>
          <p:nvPr/>
        </p:nvGrpSpPr>
        <p:grpSpPr>
          <a:xfrm flipH="1">
            <a:off x="354932" y="4997797"/>
            <a:ext cx="8904181" cy="1477328"/>
            <a:chOff x="3465929" y="3999791"/>
            <a:chExt cx="8811034" cy="1477328"/>
          </a:xfrm>
        </p:grpSpPr>
        <p:sp>
          <p:nvSpPr>
            <p:cNvPr id="26" name="Freeform: Shape 29">
              <a:extLst>
                <a:ext uri="{FF2B5EF4-FFF2-40B4-BE49-F238E27FC236}">
                  <a16:creationId xmlns:a16="http://schemas.microsoft.com/office/drawing/2014/main" xmlns="" id="{E2B398D8-8252-48FC-A96E-2472EE3DE3E2}"/>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7" name="Rectangle 26">
              <a:extLst>
                <a:ext uri="{FF2B5EF4-FFF2-40B4-BE49-F238E27FC236}">
                  <a16:creationId xmlns:a16="http://schemas.microsoft.com/office/drawing/2014/main" xmlns="" id="{E95E45C5-A319-42EC-BA98-7065198EB6C8}"/>
                </a:ext>
              </a:extLst>
            </p:cNvPr>
            <p:cNvSpPr/>
            <p:nvPr/>
          </p:nvSpPr>
          <p:spPr>
            <a:xfrm flipH="1">
              <a:off x="4355521" y="3999791"/>
              <a:ext cx="7921442" cy="1477328"/>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وتعد القراءة والاطلاع المستمر على الموضوعات الاجتماعية والسياسية والاستفادة منها عاملاً مساعداً في إحداث التغييرات المختلفة بإيجابية، كما أنها تمكن من التنبؤ بما قد ينتج عنها من آثار بدرجة كبيرة</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52637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لماذا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24</a:t>
            </a:fld>
            <a:endParaRPr lang="ar-EG"/>
          </a:p>
        </p:txBody>
      </p:sp>
      <p:grpSp>
        <p:nvGrpSpPr>
          <p:cNvPr id="6" name="Group 5">
            <a:extLst>
              <a:ext uri="{FF2B5EF4-FFF2-40B4-BE49-F238E27FC236}">
                <a16:creationId xmlns:a16="http://schemas.microsoft.com/office/drawing/2014/main" xmlns="" id="{CD9685AB-FC3C-46E4-9D3E-C79D0483AFE9}"/>
              </a:ext>
            </a:extLst>
          </p:cNvPr>
          <p:cNvGrpSpPr/>
          <p:nvPr/>
        </p:nvGrpSpPr>
        <p:grpSpPr>
          <a:xfrm flipH="1">
            <a:off x="8578320" y="1950971"/>
            <a:ext cx="3213846" cy="3384206"/>
            <a:chOff x="1210583" y="1810074"/>
            <a:chExt cx="3213846" cy="3384206"/>
          </a:xfrm>
        </p:grpSpPr>
        <p:grpSp>
          <p:nvGrpSpPr>
            <p:cNvPr id="7" name="Group 6">
              <a:extLst>
                <a:ext uri="{FF2B5EF4-FFF2-40B4-BE49-F238E27FC236}">
                  <a16:creationId xmlns:a16="http://schemas.microsoft.com/office/drawing/2014/main" xmlns="" id="{047F22FE-2593-4FF7-8453-AAEB34D0BD67}"/>
                </a:ext>
              </a:extLst>
            </p:cNvPr>
            <p:cNvGrpSpPr/>
            <p:nvPr/>
          </p:nvGrpSpPr>
          <p:grpSpPr>
            <a:xfrm>
              <a:off x="1210583" y="1810074"/>
              <a:ext cx="3213846" cy="3384206"/>
              <a:chOff x="1210583" y="1810074"/>
              <a:chExt cx="3213846" cy="3384206"/>
            </a:xfrm>
          </p:grpSpPr>
          <p:grpSp>
            <p:nvGrpSpPr>
              <p:cNvPr id="9" name="Group 8">
                <a:extLst>
                  <a:ext uri="{FF2B5EF4-FFF2-40B4-BE49-F238E27FC236}">
                    <a16:creationId xmlns:a16="http://schemas.microsoft.com/office/drawing/2014/main" xmlns="" id="{221C42CE-11EF-48C3-BEC3-5426E6284E68}"/>
                  </a:ext>
                </a:extLst>
              </p:cNvPr>
              <p:cNvGrpSpPr/>
              <p:nvPr/>
            </p:nvGrpSpPr>
            <p:grpSpPr>
              <a:xfrm>
                <a:off x="1210583" y="1810074"/>
                <a:ext cx="3213846" cy="3384206"/>
                <a:chOff x="2926841" y="2358714"/>
                <a:chExt cx="3213846" cy="3384206"/>
              </a:xfrm>
            </p:grpSpPr>
            <p:sp>
              <p:nvSpPr>
                <p:cNvPr id="12" name="Freeform: Shape 9">
                  <a:extLst>
                    <a:ext uri="{FF2B5EF4-FFF2-40B4-BE49-F238E27FC236}">
                      <a16:creationId xmlns:a16="http://schemas.microsoft.com/office/drawing/2014/main" xmlns="" id="{62F1181D-5D00-4922-90B4-A64D2E05239D}"/>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3" name="Freeform: Shape 11">
                  <a:extLst>
                    <a:ext uri="{FF2B5EF4-FFF2-40B4-BE49-F238E27FC236}">
                      <a16:creationId xmlns:a16="http://schemas.microsoft.com/office/drawing/2014/main" xmlns="" id="{333B5554-B60D-436B-9142-166F9A482E9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4" name="Freeform: Shape 16">
                  <a:extLst>
                    <a:ext uri="{FF2B5EF4-FFF2-40B4-BE49-F238E27FC236}">
                      <a16:creationId xmlns:a16="http://schemas.microsoft.com/office/drawing/2014/main" xmlns="" id="{8B059C35-5404-4F75-902F-DBC90EECF2A4}"/>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5" name="Freeform: Shape 17">
                  <a:extLst>
                    <a:ext uri="{FF2B5EF4-FFF2-40B4-BE49-F238E27FC236}">
                      <a16:creationId xmlns:a16="http://schemas.microsoft.com/office/drawing/2014/main" xmlns="" id="{E2B74DE3-3523-4EE6-AF21-C451C6B36385}"/>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6" name="Group 15">
                  <a:extLst>
                    <a:ext uri="{FF2B5EF4-FFF2-40B4-BE49-F238E27FC236}">
                      <a16:creationId xmlns:a16="http://schemas.microsoft.com/office/drawing/2014/main" xmlns="" id="{432CE9B3-ED46-40B6-B101-CE81AC1CED7A}"/>
                    </a:ext>
                  </a:extLst>
                </p:cNvPr>
                <p:cNvGrpSpPr/>
                <p:nvPr/>
              </p:nvGrpSpPr>
              <p:grpSpPr>
                <a:xfrm>
                  <a:off x="3796875" y="2799461"/>
                  <a:ext cx="1917455" cy="2504846"/>
                  <a:chOff x="3796875" y="2799461"/>
                  <a:chExt cx="1917455" cy="2504846"/>
                </a:xfrm>
              </p:grpSpPr>
              <p:sp>
                <p:nvSpPr>
                  <p:cNvPr id="17" name="Freeform: Shape 14">
                    <a:extLst>
                      <a:ext uri="{FF2B5EF4-FFF2-40B4-BE49-F238E27FC236}">
                        <a16:creationId xmlns:a16="http://schemas.microsoft.com/office/drawing/2014/main" xmlns="" id="{7CC7E7AF-CF03-41E2-870A-1FBDC3886180}"/>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8" name="Freeform: Shape 18">
                    <a:extLst>
                      <a:ext uri="{FF2B5EF4-FFF2-40B4-BE49-F238E27FC236}">
                        <a16:creationId xmlns:a16="http://schemas.microsoft.com/office/drawing/2014/main" xmlns="" id="{0B5557C6-BED8-4FEF-A0B3-B110A0B7463C}"/>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11" name="Freeform: Shape 22">
                <a:extLst>
                  <a:ext uri="{FF2B5EF4-FFF2-40B4-BE49-F238E27FC236}">
                    <a16:creationId xmlns:a16="http://schemas.microsoft.com/office/drawing/2014/main" xmlns="" id="{0978C3C1-3C33-4817-9A19-00E08DC33518}"/>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dirty="0">
                  <a:latin typeface="Sakkal Majalla" panose="02000000000000000000" pitchFamily="2" charset="-78"/>
                  <a:cs typeface="Sakkal Majalla" panose="02000000000000000000" pitchFamily="2" charset="-78"/>
                </a:endParaRPr>
              </a:p>
            </p:txBody>
          </p:sp>
        </p:grpSp>
        <p:sp>
          <p:nvSpPr>
            <p:cNvPr id="8" name="Rectangle 7">
              <a:extLst>
                <a:ext uri="{FF2B5EF4-FFF2-40B4-BE49-F238E27FC236}">
                  <a16:creationId xmlns:a16="http://schemas.microsoft.com/office/drawing/2014/main" xmlns="" id="{A08612CE-7762-4361-B2A1-EC03078D1FAC}"/>
                </a:ext>
              </a:extLst>
            </p:cNvPr>
            <p:cNvSpPr/>
            <p:nvPr/>
          </p:nvSpPr>
          <p:spPr>
            <a:xfrm flipH="1">
              <a:off x="2172463" y="2920349"/>
              <a:ext cx="1312915" cy="1169551"/>
            </a:xfrm>
            <a:prstGeom prst="rect">
              <a:avLst/>
            </a:prstGeom>
          </p:spPr>
          <p:txBody>
            <a:bodyPr wrap="square">
              <a:spAutoFit/>
            </a:bodyPr>
            <a:lstStyle/>
            <a:p>
              <a:pPr algn="ctr" rtl="1">
                <a:lnSpc>
                  <a:spcPct val="125000"/>
                </a:lnSpc>
                <a:spcBef>
                  <a:spcPct val="20000"/>
                </a:spcBef>
                <a:spcAft>
                  <a:spcPts val="800"/>
                </a:spcAft>
                <a:buClr>
                  <a:srgbClr val="C00000"/>
                </a:buClr>
              </a:pPr>
              <a:r>
                <a:rPr lang="ar-EG" sz="2800" b="1" dirty="0">
                  <a:solidFill>
                    <a:srgbClr val="C00000"/>
                  </a:solidFill>
                  <a:latin typeface="Sakkal Majalla" panose="02000000000000000000" pitchFamily="2" charset="-78"/>
                  <a:cs typeface="Sakkal Majalla" panose="02000000000000000000" pitchFamily="2" charset="-78"/>
                </a:rPr>
                <a:t>اسباب تقنيـة</a:t>
              </a:r>
              <a:endParaRPr lang="en-ZA" sz="28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a:extLst>
              <a:ext uri="{FF2B5EF4-FFF2-40B4-BE49-F238E27FC236}">
                <a16:creationId xmlns:a16="http://schemas.microsoft.com/office/drawing/2014/main" xmlns="" id="{46CE6135-D9A3-4FE1-A2E0-81EFEC54208B}"/>
              </a:ext>
            </a:extLst>
          </p:cNvPr>
          <p:cNvGrpSpPr/>
          <p:nvPr/>
        </p:nvGrpSpPr>
        <p:grpSpPr>
          <a:xfrm flipH="1">
            <a:off x="0" y="1547357"/>
            <a:ext cx="9517371" cy="1190242"/>
            <a:chOff x="2734194" y="1533069"/>
            <a:chExt cx="9517371" cy="1190242"/>
          </a:xfrm>
        </p:grpSpPr>
        <p:sp>
          <p:nvSpPr>
            <p:cNvPr id="20" name="Freeform: Shape 24">
              <a:extLst>
                <a:ext uri="{FF2B5EF4-FFF2-40B4-BE49-F238E27FC236}">
                  <a16:creationId xmlns:a16="http://schemas.microsoft.com/office/drawing/2014/main" xmlns="" id="{C9068DD6-C3FA-4C10-A26E-86FB68BDBAE4}"/>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1" name="Rectangle 20">
              <a:extLst>
                <a:ext uri="{FF2B5EF4-FFF2-40B4-BE49-F238E27FC236}">
                  <a16:creationId xmlns:a16="http://schemas.microsoft.com/office/drawing/2014/main" xmlns="" id="{FA4089A8-FFB4-4A0F-8B17-7A8BBE7828E6}"/>
                </a:ext>
              </a:extLst>
            </p:cNvPr>
            <p:cNvSpPr/>
            <p:nvPr/>
          </p:nvSpPr>
          <p:spPr>
            <a:xfrm flipH="1">
              <a:off x="3709513" y="1533069"/>
              <a:ext cx="8542052" cy="1015663"/>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تؤثر ثورة المعلومات التكنولوجية بشكل كبير على أساليب الادارة وتقديم الخدمات اضافة الى عمليات البيع والشراء وغيرها</a:t>
              </a:r>
              <a:endParaRPr lang="en-ZA" sz="2400" b="1" dirty="0">
                <a:latin typeface="Sakkal Majalla" panose="02000000000000000000" pitchFamily="2" charset="-78"/>
                <a:cs typeface="Sakkal Majalla" panose="02000000000000000000" pitchFamily="2" charset="-78"/>
              </a:endParaRPr>
            </a:p>
          </p:txBody>
        </p:sp>
      </p:grpSp>
      <p:grpSp>
        <p:nvGrpSpPr>
          <p:cNvPr id="22" name="Group 21">
            <a:extLst>
              <a:ext uri="{FF2B5EF4-FFF2-40B4-BE49-F238E27FC236}">
                <a16:creationId xmlns:a16="http://schemas.microsoft.com/office/drawing/2014/main" xmlns="" id="{613F75FA-9807-4889-A5C2-B0E37BC25D2B}"/>
              </a:ext>
            </a:extLst>
          </p:cNvPr>
          <p:cNvGrpSpPr/>
          <p:nvPr/>
        </p:nvGrpSpPr>
        <p:grpSpPr>
          <a:xfrm flipH="1">
            <a:off x="247903" y="2904410"/>
            <a:ext cx="8659912" cy="1477328"/>
            <a:chOff x="3282062" y="2414052"/>
            <a:chExt cx="8659912" cy="1477328"/>
          </a:xfrm>
        </p:grpSpPr>
        <p:sp>
          <p:nvSpPr>
            <p:cNvPr id="23" name="Freeform: Shape 27">
              <a:extLst>
                <a:ext uri="{FF2B5EF4-FFF2-40B4-BE49-F238E27FC236}">
                  <a16:creationId xmlns:a16="http://schemas.microsoft.com/office/drawing/2014/main" xmlns="" id="{A531E991-5AE2-4D48-B858-B131D6C53AB9}"/>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4" name="Rectangle 23">
              <a:extLst>
                <a:ext uri="{FF2B5EF4-FFF2-40B4-BE49-F238E27FC236}">
                  <a16:creationId xmlns:a16="http://schemas.microsoft.com/office/drawing/2014/main" xmlns="" id="{94BC80D0-BD6A-4182-AE85-6B73198ADD04}"/>
                </a:ext>
              </a:extLst>
            </p:cNvPr>
            <p:cNvSpPr/>
            <p:nvPr/>
          </p:nvSpPr>
          <p:spPr>
            <a:xfrm flipH="1">
              <a:off x="4317145" y="2414052"/>
              <a:ext cx="7624829" cy="1477328"/>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وتتصاعد هذه التأثيرات يوماً بعد يوم وبشكل سريع جداً لأن التقنية المعلومات أصبحت جزءاً من الاتجاه الهادف الى انجاز المهام واتقان تقنية المعلومات للتنافس </a:t>
              </a:r>
              <a:br>
                <a:rPr lang="ar-EG"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من أجل القاء، واتباع سياسة الانفتاح حيال كل تطور تقني</a:t>
              </a:r>
              <a:endParaRPr lang="en-ZA" sz="2400" b="1" dirty="0">
                <a:latin typeface="Sakkal Majalla" panose="02000000000000000000" pitchFamily="2" charset="-78"/>
                <a:cs typeface="Sakkal Majalla" panose="02000000000000000000" pitchFamily="2" charset="-78"/>
              </a:endParaRPr>
            </a:p>
          </p:txBody>
        </p:sp>
      </p:grpSp>
      <p:grpSp>
        <p:nvGrpSpPr>
          <p:cNvPr id="25" name="Group 24">
            <a:extLst>
              <a:ext uri="{FF2B5EF4-FFF2-40B4-BE49-F238E27FC236}">
                <a16:creationId xmlns:a16="http://schemas.microsoft.com/office/drawing/2014/main" xmlns="" id="{D2436D4C-E3C1-4242-B144-4FE143CA0D35}"/>
              </a:ext>
            </a:extLst>
          </p:cNvPr>
          <p:cNvGrpSpPr/>
          <p:nvPr/>
        </p:nvGrpSpPr>
        <p:grpSpPr>
          <a:xfrm flipH="1">
            <a:off x="236399" y="4523663"/>
            <a:ext cx="8904181" cy="1015663"/>
            <a:chOff x="3465929" y="3999791"/>
            <a:chExt cx="8811034" cy="1015663"/>
          </a:xfrm>
        </p:grpSpPr>
        <p:sp>
          <p:nvSpPr>
            <p:cNvPr id="26" name="Freeform: Shape 29">
              <a:extLst>
                <a:ext uri="{FF2B5EF4-FFF2-40B4-BE49-F238E27FC236}">
                  <a16:creationId xmlns:a16="http://schemas.microsoft.com/office/drawing/2014/main" xmlns="" id="{E2B398D8-8252-48FC-A96E-2472EE3DE3E2}"/>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7" name="Rectangle 26">
              <a:extLst>
                <a:ext uri="{FF2B5EF4-FFF2-40B4-BE49-F238E27FC236}">
                  <a16:creationId xmlns:a16="http://schemas.microsoft.com/office/drawing/2014/main" xmlns="" id="{E95E45C5-A319-42EC-BA98-7065198EB6C8}"/>
                </a:ext>
              </a:extLst>
            </p:cNvPr>
            <p:cNvSpPr/>
            <p:nvPr/>
          </p:nvSpPr>
          <p:spPr>
            <a:xfrm flipH="1">
              <a:off x="4355521" y="3999791"/>
              <a:ext cx="7921442" cy="1015663"/>
            </a:xfrm>
            <a:prstGeom prst="rect">
              <a:avLst/>
            </a:prstGeom>
          </p:spPr>
          <p:txBody>
            <a:bodyPr wrap="square">
              <a:spAutoFit/>
            </a:bodyPr>
            <a:lstStyle/>
            <a:p>
              <a:pPr algn="justLow" rtl="1">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حيث ان التقنيات الحديثة التي تظهر في بداية أي عمل قد تكون غير ملائمة وغير ذات جدوى وقد تكون فرص الرهان فيما بعد لإنجاز اي مهمة بكفاءة وفعالية</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48669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أهداف التغيير المؤسسي</a:t>
            </a:r>
          </a:p>
        </p:txBody>
      </p:sp>
      <p:sp>
        <p:nvSpPr>
          <p:cNvPr id="4" name="Slide Number Placeholder 3"/>
          <p:cNvSpPr>
            <a:spLocks noGrp="1"/>
          </p:cNvSpPr>
          <p:nvPr>
            <p:ph type="sldNum" sz="quarter" idx="12"/>
          </p:nvPr>
        </p:nvSpPr>
        <p:spPr/>
        <p:txBody>
          <a:bodyPr/>
          <a:lstStyle/>
          <a:p>
            <a:fld id="{802A93DA-8321-490E-B7A0-7881EC602D96}" type="slidenum">
              <a:rPr lang="ar-EG" smtClean="0"/>
              <a:t>25</a:t>
            </a:fld>
            <a:endParaRPr lang="ar-EG"/>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5479009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أهداف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26</a:t>
            </a:fld>
            <a:endParaRPr lang="ar-EG"/>
          </a:p>
        </p:txBody>
      </p:sp>
      <p:pic>
        <p:nvPicPr>
          <p:cNvPr id="4" name="Picture 3" descr="H:\الابداع الاداري\download (5).jpg">
            <a:extLst>
              <a:ext uri="{FF2B5EF4-FFF2-40B4-BE49-F238E27FC236}">
                <a16:creationId xmlns:a16="http://schemas.microsoft.com/office/drawing/2014/main" xmlns="" id="{B86857BF-7C50-40D4-BE69-2F0935283087}"/>
              </a:ext>
            </a:extLst>
          </p:cNvPr>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60267" y="1759754"/>
            <a:ext cx="4131733" cy="4031445"/>
          </a:xfrm>
          <a:prstGeom prst="rect">
            <a:avLst/>
          </a:prstGeom>
          <a:noFill/>
          <a:ln>
            <a:noFill/>
          </a:ln>
        </p:spPr>
      </p:pic>
      <p:sp>
        <p:nvSpPr>
          <p:cNvPr id="6" name="TextBox 5">
            <a:extLst>
              <a:ext uri="{FF2B5EF4-FFF2-40B4-BE49-F238E27FC236}">
                <a16:creationId xmlns:a16="http://schemas.microsoft.com/office/drawing/2014/main" xmlns="" id="{7FE866C1-FB5B-4579-AB8E-F3EA1C894168}"/>
              </a:ext>
            </a:extLst>
          </p:cNvPr>
          <p:cNvSpPr txBox="1"/>
          <p:nvPr/>
        </p:nvSpPr>
        <p:spPr>
          <a:xfrm>
            <a:off x="846667" y="2552468"/>
            <a:ext cx="7095065" cy="2246769"/>
          </a:xfrm>
          <a:prstGeom prst="rect">
            <a:avLst/>
          </a:prstGeom>
          <a:noFill/>
        </p:spPr>
        <p:txBody>
          <a:bodyPr wrap="square">
            <a:spAutoFit/>
          </a:bodyPr>
          <a:lstStyle/>
          <a:p>
            <a:pPr algn="justLow">
              <a:lnSpc>
                <a:spcPct val="125000"/>
              </a:lnSpc>
            </a:pPr>
            <a:r>
              <a:rPr lang="ar-EG" sz="2800" b="1" dirty="0">
                <a:solidFill>
                  <a:srgbClr val="002060"/>
                </a:solidFill>
                <a:latin typeface="Sakkal Majalla" panose="02000000000000000000" pitchFamily="2" charset="-78"/>
                <a:cs typeface="Sakkal Majalla" panose="02000000000000000000" pitchFamily="2" charset="-78"/>
              </a:rPr>
              <a:t>يهدف التغيير بصفة عامة والتغيير المؤسسي بصفة خاصة إلى تحقيق مجموعة من الأهداف، تكون بمثابة مخطط مدروس، لأنه لا يمكن تصور نجاح عملية التغيير المؤسسي بالاعتماد على الارتجالية وعدم وضوح الرؤيا، </a:t>
            </a:r>
            <a:r>
              <a:rPr lang="ar-EG" sz="2800" b="1" dirty="0">
                <a:solidFill>
                  <a:srgbClr val="C00000"/>
                </a:solidFill>
                <a:latin typeface="Sakkal Majalla" panose="02000000000000000000" pitchFamily="2" charset="-78"/>
                <a:cs typeface="Sakkal Majalla" panose="02000000000000000000" pitchFamily="2" charset="-78"/>
              </a:rPr>
              <a:t>ومن أهم الأهداف: </a:t>
            </a:r>
          </a:p>
        </p:txBody>
      </p:sp>
    </p:spTree>
    <p:extLst>
      <p:ext uri="{BB962C8B-B14F-4D97-AF65-F5344CB8AC3E}">
        <p14:creationId xmlns:p14="http://schemas.microsoft.com/office/powerpoint/2010/main" val="426844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أهداف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27</a:t>
            </a:fld>
            <a:endParaRPr lang="ar-EG"/>
          </a:p>
        </p:txBody>
      </p:sp>
      <p:grpSp>
        <p:nvGrpSpPr>
          <p:cNvPr id="4" name="Group 3">
            <a:extLst>
              <a:ext uri="{FF2B5EF4-FFF2-40B4-BE49-F238E27FC236}">
                <a16:creationId xmlns:a16="http://schemas.microsoft.com/office/drawing/2014/main" xmlns="" id="{0DE9289C-CECC-4AEC-9A12-18DED18D6FEC}"/>
              </a:ext>
            </a:extLst>
          </p:cNvPr>
          <p:cNvGrpSpPr/>
          <p:nvPr/>
        </p:nvGrpSpPr>
        <p:grpSpPr>
          <a:xfrm>
            <a:off x="582917" y="879934"/>
            <a:ext cx="11356935" cy="793313"/>
            <a:chOff x="239868" y="3299721"/>
            <a:chExt cx="11356935" cy="793313"/>
          </a:xfrm>
        </p:grpSpPr>
        <p:pic>
          <p:nvPicPr>
            <p:cNvPr id="5" name="Picture 4" descr="Goal achievement path chart to target successful Vector Image">
              <a:extLst>
                <a:ext uri="{FF2B5EF4-FFF2-40B4-BE49-F238E27FC236}">
                  <a16:creationId xmlns:a16="http://schemas.microsoft.com/office/drawing/2014/main" xmlns="" id="{40DA4862-E454-4C40-A683-E58B65D42BEA}"/>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6" name="Rectangle 5">
              <a:extLst>
                <a:ext uri="{FF2B5EF4-FFF2-40B4-BE49-F238E27FC236}">
                  <a16:creationId xmlns:a16="http://schemas.microsoft.com/office/drawing/2014/main" xmlns="" id="{426509D9-5409-4C3E-9397-942A62D9C009}"/>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زيادة مقدرة المؤسسة على التعامل والتكيف مع البيئة المحيطة بها وتحسين قدرتها على البقاء والنمو</a:t>
              </a:r>
            </a:p>
          </p:txBody>
        </p:sp>
      </p:grpSp>
      <p:grpSp>
        <p:nvGrpSpPr>
          <p:cNvPr id="7" name="Group 6">
            <a:extLst>
              <a:ext uri="{FF2B5EF4-FFF2-40B4-BE49-F238E27FC236}">
                <a16:creationId xmlns:a16="http://schemas.microsoft.com/office/drawing/2014/main" xmlns="" id="{4E9AA3D2-8C8D-40B8-B80E-6CCEEDB84D28}"/>
              </a:ext>
            </a:extLst>
          </p:cNvPr>
          <p:cNvGrpSpPr/>
          <p:nvPr/>
        </p:nvGrpSpPr>
        <p:grpSpPr>
          <a:xfrm>
            <a:off x="582917" y="1778577"/>
            <a:ext cx="11356935" cy="793313"/>
            <a:chOff x="239868" y="3299721"/>
            <a:chExt cx="11356935" cy="793313"/>
          </a:xfrm>
        </p:grpSpPr>
        <p:pic>
          <p:nvPicPr>
            <p:cNvPr id="8" name="Picture 7" descr="Goal achievement path chart to target successful Vector Image">
              <a:extLst>
                <a:ext uri="{FF2B5EF4-FFF2-40B4-BE49-F238E27FC236}">
                  <a16:creationId xmlns:a16="http://schemas.microsoft.com/office/drawing/2014/main" xmlns="" id="{B4401B20-C545-47A4-808D-924BFA6C01C4}"/>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xmlns="" id="{5FA80426-15D1-4648-8AB3-89494A648B09}"/>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زيادة مقدرة المؤسسة على التعاون بين مختلف المجموعات المتخصصة من أجل إنجاز الأهداف العامة للمؤسسة</a:t>
              </a:r>
            </a:p>
          </p:txBody>
        </p:sp>
      </p:grpSp>
      <p:grpSp>
        <p:nvGrpSpPr>
          <p:cNvPr id="11" name="Group 10">
            <a:extLst>
              <a:ext uri="{FF2B5EF4-FFF2-40B4-BE49-F238E27FC236}">
                <a16:creationId xmlns:a16="http://schemas.microsoft.com/office/drawing/2014/main" xmlns="" id="{8D897137-5110-43F1-90B8-85FD0537E0A0}"/>
              </a:ext>
            </a:extLst>
          </p:cNvPr>
          <p:cNvGrpSpPr/>
          <p:nvPr/>
        </p:nvGrpSpPr>
        <p:grpSpPr>
          <a:xfrm>
            <a:off x="553764" y="2652560"/>
            <a:ext cx="11356935" cy="793313"/>
            <a:chOff x="239868" y="3299721"/>
            <a:chExt cx="11356935" cy="793313"/>
          </a:xfrm>
        </p:grpSpPr>
        <p:pic>
          <p:nvPicPr>
            <p:cNvPr id="12" name="Picture 11" descr="Goal achievement path chart to target successful Vector Image">
              <a:extLst>
                <a:ext uri="{FF2B5EF4-FFF2-40B4-BE49-F238E27FC236}">
                  <a16:creationId xmlns:a16="http://schemas.microsoft.com/office/drawing/2014/main" xmlns="" id="{5EF72C13-5914-4EBB-9114-03141990E9EC}"/>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3" name="Rectangle 12">
              <a:extLst>
                <a:ext uri="{FF2B5EF4-FFF2-40B4-BE49-F238E27FC236}">
                  <a16:creationId xmlns:a16="http://schemas.microsoft.com/office/drawing/2014/main" xmlns="" id="{12262AB7-4A40-4CC9-8B92-2AD895C75E92}"/>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مساعدة الأفراد على تشخيص مشكلاتهم وحفزهم لإحداث التغيير والتطوير المطلوب</a:t>
              </a:r>
            </a:p>
          </p:txBody>
        </p:sp>
      </p:grpSp>
      <p:grpSp>
        <p:nvGrpSpPr>
          <p:cNvPr id="14" name="Group 13">
            <a:extLst>
              <a:ext uri="{FF2B5EF4-FFF2-40B4-BE49-F238E27FC236}">
                <a16:creationId xmlns:a16="http://schemas.microsoft.com/office/drawing/2014/main" xmlns="" id="{75A641C2-B372-42C1-BF92-781DF99D2BA2}"/>
              </a:ext>
            </a:extLst>
          </p:cNvPr>
          <p:cNvGrpSpPr/>
          <p:nvPr/>
        </p:nvGrpSpPr>
        <p:grpSpPr>
          <a:xfrm>
            <a:off x="553764" y="3581449"/>
            <a:ext cx="11356935" cy="793313"/>
            <a:chOff x="239868" y="3299721"/>
            <a:chExt cx="11356935" cy="793313"/>
          </a:xfrm>
        </p:grpSpPr>
        <p:pic>
          <p:nvPicPr>
            <p:cNvPr id="15" name="Picture 14" descr="Goal achievement path chart to target successful Vector Image">
              <a:extLst>
                <a:ext uri="{FF2B5EF4-FFF2-40B4-BE49-F238E27FC236}">
                  <a16:creationId xmlns:a16="http://schemas.microsoft.com/office/drawing/2014/main" xmlns="" id="{9F5666C2-B6F0-46E5-8648-EAAEC13A9CBD}"/>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xmlns="" id="{E104A63C-5C84-4380-B779-F0CCA36BFAC4}"/>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تشجيع الأفراد العاملين على تحقيق الأهداف المؤسسية وتحقيق الرضى الوظيفي لهم</a:t>
              </a:r>
            </a:p>
          </p:txBody>
        </p:sp>
      </p:grpSp>
      <p:grpSp>
        <p:nvGrpSpPr>
          <p:cNvPr id="17" name="Group 16">
            <a:extLst>
              <a:ext uri="{FF2B5EF4-FFF2-40B4-BE49-F238E27FC236}">
                <a16:creationId xmlns:a16="http://schemas.microsoft.com/office/drawing/2014/main" xmlns="" id="{63B8C2F2-EB90-49BD-9687-B72348ABDA10}"/>
              </a:ext>
            </a:extLst>
          </p:cNvPr>
          <p:cNvGrpSpPr/>
          <p:nvPr/>
        </p:nvGrpSpPr>
        <p:grpSpPr>
          <a:xfrm>
            <a:off x="582917" y="4510338"/>
            <a:ext cx="11356935" cy="793313"/>
            <a:chOff x="239868" y="3299721"/>
            <a:chExt cx="11356935" cy="793313"/>
          </a:xfrm>
        </p:grpSpPr>
        <p:pic>
          <p:nvPicPr>
            <p:cNvPr id="18" name="Picture 17" descr="Goal achievement path chart to target successful Vector Image">
              <a:extLst>
                <a:ext uri="{FF2B5EF4-FFF2-40B4-BE49-F238E27FC236}">
                  <a16:creationId xmlns:a16="http://schemas.microsoft.com/office/drawing/2014/main" xmlns="" id="{A45FFB56-DDD8-42E4-9C46-7311294AB139}"/>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9" name="Rectangle 18">
              <a:extLst>
                <a:ext uri="{FF2B5EF4-FFF2-40B4-BE49-F238E27FC236}">
                  <a16:creationId xmlns:a16="http://schemas.microsoft.com/office/drawing/2014/main" xmlns="" id="{588C5BDC-9431-4693-9339-9BA4FFCC98E8}"/>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الكشف عن الصراع بهدف إدارته وتوجيهه بشكل يخدم المؤسسة</a:t>
              </a:r>
            </a:p>
          </p:txBody>
        </p:sp>
      </p:grpSp>
      <p:grpSp>
        <p:nvGrpSpPr>
          <p:cNvPr id="20" name="Group 19">
            <a:extLst>
              <a:ext uri="{FF2B5EF4-FFF2-40B4-BE49-F238E27FC236}">
                <a16:creationId xmlns:a16="http://schemas.microsoft.com/office/drawing/2014/main" xmlns="" id="{BE50A811-F61C-4253-B07E-5B142C1333C2}"/>
              </a:ext>
            </a:extLst>
          </p:cNvPr>
          <p:cNvGrpSpPr/>
          <p:nvPr/>
        </p:nvGrpSpPr>
        <p:grpSpPr>
          <a:xfrm>
            <a:off x="582917" y="5487879"/>
            <a:ext cx="11356935" cy="793313"/>
            <a:chOff x="239868" y="3299721"/>
            <a:chExt cx="11356935" cy="793313"/>
          </a:xfrm>
        </p:grpSpPr>
        <p:pic>
          <p:nvPicPr>
            <p:cNvPr id="21" name="Picture 20" descr="Goal achievement path chart to target successful Vector Image">
              <a:extLst>
                <a:ext uri="{FF2B5EF4-FFF2-40B4-BE49-F238E27FC236}">
                  <a16:creationId xmlns:a16="http://schemas.microsoft.com/office/drawing/2014/main" xmlns="" id="{B1DDE1A5-6923-454A-B439-56690E2CBD08}"/>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22" name="Rectangle 21">
              <a:extLst>
                <a:ext uri="{FF2B5EF4-FFF2-40B4-BE49-F238E27FC236}">
                  <a16:creationId xmlns:a16="http://schemas.microsoft.com/office/drawing/2014/main" xmlns="" id="{0B84EBDE-E186-4BBA-A11B-C77226E28EB2}"/>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بناء جو من الثقة والانفتاح بين الأفراد العاملين والمجموعات في المؤسسة</a:t>
              </a:r>
            </a:p>
          </p:txBody>
        </p:sp>
      </p:grpSp>
    </p:spTree>
    <p:extLst>
      <p:ext uri="{BB962C8B-B14F-4D97-AF65-F5344CB8AC3E}">
        <p14:creationId xmlns:p14="http://schemas.microsoft.com/office/powerpoint/2010/main" val="113908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أهداف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28</a:t>
            </a:fld>
            <a:endParaRPr lang="ar-EG"/>
          </a:p>
        </p:txBody>
      </p:sp>
      <p:grpSp>
        <p:nvGrpSpPr>
          <p:cNvPr id="4" name="Group 3">
            <a:extLst>
              <a:ext uri="{FF2B5EF4-FFF2-40B4-BE49-F238E27FC236}">
                <a16:creationId xmlns:a16="http://schemas.microsoft.com/office/drawing/2014/main" xmlns="" id="{0DE9289C-CECC-4AEC-9A12-18DED18D6FEC}"/>
              </a:ext>
            </a:extLst>
          </p:cNvPr>
          <p:cNvGrpSpPr/>
          <p:nvPr/>
        </p:nvGrpSpPr>
        <p:grpSpPr>
          <a:xfrm>
            <a:off x="582917" y="879934"/>
            <a:ext cx="11356935" cy="793313"/>
            <a:chOff x="239868" y="3299721"/>
            <a:chExt cx="11356935" cy="793313"/>
          </a:xfrm>
        </p:grpSpPr>
        <p:pic>
          <p:nvPicPr>
            <p:cNvPr id="5" name="Picture 4" descr="Goal achievement path chart to target successful Vector Image">
              <a:extLst>
                <a:ext uri="{FF2B5EF4-FFF2-40B4-BE49-F238E27FC236}">
                  <a16:creationId xmlns:a16="http://schemas.microsoft.com/office/drawing/2014/main" xmlns="" id="{40DA4862-E454-4C40-A683-E58B65D42BEA}"/>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6" name="Rectangle 5">
              <a:extLst>
                <a:ext uri="{FF2B5EF4-FFF2-40B4-BE49-F238E27FC236}">
                  <a16:creationId xmlns:a16="http://schemas.microsoft.com/office/drawing/2014/main" xmlns="" id="{426509D9-5409-4C3E-9397-942A62D9C009}"/>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تمكين المديرين من اتباع أسلوب الإدارة بالأهداف بدلا من أساليب الإدارة التقليدية</a:t>
              </a:r>
            </a:p>
          </p:txBody>
        </p:sp>
      </p:grpSp>
      <p:grpSp>
        <p:nvGrpSpPr>
          <p:cNvPr id="7" name="Group 6">
            <a:extLst>
              <a:ext uri="{FF2B5EF4-FFF2-40B4-BE49-F238E27FC236}">
                <a16:creationId xmlns:a16="http://schemas.microsoft.com/office/drawing/2014/main" xmlns="" id="{4E9AA3D2-8C8D-40B8-B80E-6CCEEDB84D28}"/>
              </a:ext>
            </a:extLst>
          </p:cNvPr>
          <p:cNvGrpSpPr/>
          <p:nvPr/>
        </p:nvGrpSpPr>
        <p:grpSpPr>
          <a:xfrm>
            <a:off x="582917" y="1778577"/>
            <a:ext cx="11356935" cy="793313"/>
            <a:chOff x="239868" y="3299721"/>
            <a:chExt cx="11356935" cy="793313"/>
          </a:xfrm>
        </p:grpSpPr>
        <p:pic>
          <p:nvPicPr>
            <p:cNvPr id="8" name="Picture 7" descr="Goal achievement path chart to target successful Vector Image">
              <a:extLst>
                <a:ext uri="{FF2B5EF4-FFF2-40B4-BE49-F238E27FC236}">
                  <a16:creationId xmlns:a16="http://schemas.microsoft.com/office/drawing/2014/main" xmlns="" id="{B4401B20-C545-47A4-808D-924BFA6C01C4}"/>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xmlns="" id="{5FA80426-15D1-4648-8AB3-89494A648B09}"/>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مساعدة المؤسسة على حل المشاكل التي تواجهها من خلال تزويدها بالمعلومات عن عمليات المؤسسة المختلفة ونتائجها</a:t>
              </a:r>
            </a:p>
          </p:txBody>
        </p:sp>
      </p:grpSp>
      <p:grpSp>
        <p:nvGrpSpPr>
          <p:cNvPr id="11" name="Group 10">
            <a:extLst>
              <a:ext uri="{FF2B5EF4-FFF2-40B4-BE49-F238E27FC236}">
                <a16:creationId xmlns:a16="http://schemas.microsoft.com/office/drawing/2014/main" xmlns="" id="{8D897137-5110-43F1-90B8-85FD0537E0A0}"/>
              </a:ext>
            </a:extLst>
          </p:cNvPr>
          <p:cNvGrpSpPr/>
          <p:nvPr/>
        </p:nvGrpSpPr>
        <p:grpSpPr>
          <a:xfrm>
            <a:off x="434557" y="2612720"/>
            <a:ext cx="11476142" cy="1015663"/>
            <a:chOff x="120661" y="3259881"/>
            <a:chExt cx="11476142" cy="1015663"/>
          </a:xfrm>
        </p:grpSpPr>
        <p:pic>
          <p:nvPicPr>
            <p:cNvPr id="12" name="Picture 11" descr="Goal achievement path chart to target successful Vector Image">
              <a:extLst>
                <a:ext uri="{FF2B5EF4-FFF2-40B4-BE49-F238E27FC236}">
                  <a16:creationId xmlns:a16="http://schemas.microsoft.com/office/drawing/2014/main" xmlns="" id="{5EF72C13-5914-4EBB-9114-03141990E9EC}"/>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3" name="Rectangle 12">
              <a:extLst>
                <a:ext uri="{FF2B5EF4-FFF2-40B4-BE49-F238E27FC236}">
                  <a16:creationId xmlns:a16="http://schemas.microsoft.com/office/drawing/2014/main" xmlns="" id="{12262AB7-4A40-4CC9-8B92-2AD895C75E92}"/>
                </a:ext>
              </a:extLst>
            </p:cNvPr>
            <p:cNvSpPr/>
            <p:nvPr/>
          </p:nvSpPr>
          <p:spPr>
            <a:xfrm>
              <a:off x="120661" y="3259881"/>
              <a:ext cx="10680699"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العمل على إيجاد نظام حيوي في المؤسسة أو نقل المؤسسة من النظام الميكانيكي القائم على تركيز السلطة وعدم المشاركة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اتخاذ القرارات، إلى نظام حيوي قائم على اللامركزية في السلطة والمشاركة في اتخاذ القرارات وانسياب الاتصالات</a:t>
              </a:r>
            </a:p>
          </p:txBody>
        </p:sp>
      </p:grpSp>
      <p:grpSp>
        <p:nvGrpSpPr>
          <p:cNvPr id="14" name="Group 13">
            <a:extLst>
              <a:ext uri="{FF2B5EF4-FFF2-40B4-BE49-F238E27FC236}">
                <a16:creationId xmlns:a16="http://schemas.microsoft.com/office/drawing/2014/main" xmlns="" id="{75A641C2-B372-42C1-BF92-781DF99D2BA2}"/>
              </a:ext>
            </a:extLst>
          </p:cNvPr>
          <p:cNvGrpSpPr/>
          <p:nvPr/>
        </p:nvGrpSpPr>
        <p:grpSpPr>
          <a:xfrm>
            <a:off x="553764" y="3598382"/>
            <a:ext cx="11356935" cy="793313"/>
            <a:chOff x="239868" y="3299721"/>
            <a:chExt cx="11356935" cy="793313"/>
          </a:xfrm>
        </p:grpSpPr>
        <p:pic>
          <p:nvPicPr>
            <p:cNvPr id="15" name="Picture 14" descr="Goal achievement path chart to target successful Vector Image">
              <a:extLst>
                <a:ext uri="{FF2B5EF4-FFF2-40B4-BE49-F238E27FC236}">
                  <a16:creationId xmlns:a16="http://schemas.microsoft.com/office/drawing/2014/main" xmlns="" id="{9F5666C2-B6F0-46E5-8648-EAAEC13A9CBD}"/>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xmlns="" id="{E104A63C-5C84-4380-B779-F0CCA36BFAC4}"/>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تغيير سلوكيات الأفراد العاملين بالمؤسسة لتنسجم مع التغييرات التي حدثت في الظروف المحيطة بها</a:t>
              </a:r>
            </a:p>
          </p:txBody>
        </p:sp>
      </p:grpSp>
      <p:grpSp>
        <p:nvGrpSpPr>
          <p:cNvPr id="17" name="Group 16">
            <a:extLst>
              <a:ext uri="{FF2B5EF4-FFF2-40B4-BE49-F238E27FC236}">
                <a16:creationId xmlns:a16="http://schemas.microsoft.com/office/drawing/2014/main" xmlns="" id="{63B8C2F2-EB90-49BD-9687-B72348ABDA10}"/>
              </a:ext>
            </a:extLst>
          </p:cNvPr>
          <p:cNvGrpSpPr/>
          <p:nvPr/>
        </p:nvGrpSpPr>
        <p:grpSpPr>
          <a:xfrm>
            <a:off x="582917" y="4510338"/>
            <a:ext cx="11356935" cy="793313"/>
            <a:chOff x="239868" y="3299721"/>
            <a:chExt cx="11356935" cy="793313"/>
          </a:xfrm>
        </p:grpSpPr>
        <p:pic>
          <p:nvPicPr>
            <p:cNvPr id="18" name="Picture 17" descr="Goal achievement path chart to target successful Vector Image">
              <a:extLst>
                <a:ext uri="{FF2B5EF4-FFF2-40B4-BE49-F238E27FC236}">
                  <a16:creationId xmlns:a16="http://schemas.microsoft.com/office/drawing/2014/main" xmlns="" id="{A45FFB56-DDD8-42E4-9C46-7311294AB139}"/>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19" name="Rectangle 18">
              <a:extLst>
                <a:ext uri="{FF2B5EF4-FFF2-40B4-BE49-F238E27FC236}">
                  <a16:creationId xmlns:a16="http://schemas.microsoft.com/office/drawing/2014/main" xmlns="" id="{588C5BDC-9431-4693-9339-9BA4FFCC98E8}"/>
                </a:ext>
              </a:extLst>
            </p:cNvPr>
            <p:cNvSpPr/>
            <p:nvPr/>
          </p:nvSpPr>
          <p:spPr>
            <a:xfrm>
              <a:off x="239868" y="3329967"/>
              <a:ext cx="106806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تقوية العلاقات والترابط والتعاون بين أفراد المؤسسة</a:t>
              </a:r>
            </a:p>
          </p:txBody>
        </p:sp>
      </p:grpSp>
      <p:grpSp>
        <p:nvGrpSpPr>
          <p:cNvPr id="20" name="Group 19">
            <a:extLst>
              <a:ext uri="{FF2B5EF4-FFF2-40B4-BE49-F238E27FC236}">
                <a16:creationId xmlns:a16="http://schemas.microsoft.com/office/drawing/2014/main" xmlns="" id="{BE50A811-F61C-4253-B07E-5B142C1333C2}"/>
              </a:ext>
            </a:extLst>
          </p:cNvPr>
          <p:cNvGrpSpPr/>
          <p:nvPr/>
        </p:nvGrpSpPr>
        <p:grpSpPr>
          <a:xfrm>
            <a:off x="582917" y="5422294"/>
            <a:ext cx="11356935" cy="1015663"/>
            <a:chOff x="239868" y="3234136"/>
            <a:chExt cx="11356935" cy="1015663"/>
          </a:xfrm>
        </p:grpSpPr>
        <p:pic>
          <p:nvPicPr>
            <p:cNvPr id="21" name="Picture 20" descr="Goal achievement path chart to target successful Vector Image">
              <a:extLst>
                <a:ext uri="{FF2B5EF4-FFF2-40B4-BE49-F238E27FC236}">
                  <a16:creationId xmlns:a16="http://schemas.microsoft.com/office/drawing/2014/main" xmlns="" id="{B1DDE1A5-6923-454A-B439-56690E2CBD08}"/>
                </a:ext>
              </a:extLst>
            </p:cNvPr>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3504"/>
            <a:stretch/>
          </p:blipFill>
          <p:spPr bwMode="auto">
            <a:xfrm>
              <a:off x="10682153" y="3299721"/>
              <a:ext cx="914650" cy="793313"/>
            </a:xfrm>
            <a:prstGeom prst="rect">
              <a:avLst/>
            </a:prstGeom>
            <a:noFill/>
            <a:ln>
              <a:noFill/>
            </a:ln>
            <a:extLst>
              <a:ext uri="{53640926-AAD7-44D8-BBD7-CCE9431645EC}">
                <a14:shadowObscured xmlns:a14="http://schemas.microsoft.com/office/drawing/2010/main"/>
              </a:ext>
            </a:extLst>
          </p:spPr>
        </p:pic>
        <p:sp>
          <p:nvSpPr>
            <p:cNvPr id="22" name="Rectangle 21">
              <a:extLst>
                <a:ext uri="{FF2B5EF4-FFF2-40B4-BE49-F238E27FC236}">
                  <a16:creationId xmlns:a16="http://schemas.microsoft.com/office/drawing/2014/main" xmlns="" id="{0B84EBDE-E186-4BBA-A11B-C77226E28EB2}"/>
                </a:ext>
              </a:extLst>
            </p:cNvPr>
            <p:cNvSpPr/>
            <p:nvPr/>
          </p:nvSpPr>
          <p:spPr>
            <a:xfrm>
              <a:off x="239868" y="3234136"/>
              <a:ext cx="10680699"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إدخال التقنية الحديثة في النظام التكنولوجي للمؤسسة بطريقة سليمة يقبلها الأفراد وإجراء التعديلات اللازمة في نظم المؤسسة الداخلية والمطلوبة لإنجاح التغيير التكنولوجي</a:t>
              </a:r>
            </a:p>
          </p:txBody>
        </p:sp>
      </p:grpSp>
    </p:spTree>
    <p:extLst>
      <p:ext uri="{BB962C8B-B14F-4D97-AF65-F5344CB8AC3E}">
        <p14:creationId xmlns:p14="http://schemas.microsoft.com/office/powerpoint/2010/main" val="3024002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أهداف التغيير المؤسسي</a:t>
            </a:r>
          </a:p>
        </p:txBody>
      </p:sp>
      <p:sp>
        <p:nvSpPr>
          <p:cNvPr id="3" name="Slide Number Placeholder 2"/>
          <p:cNvSpPr>
            <a:spLocks noGrp="1"/>
          </p:cNvSpPr>
          <p:nvPr>
            <p:ph type="sldNum" sz="quarter" idx="12"/>
          </p:nvPr>
        </p:nvSpPr>
        <p:spPr/>
        <p:txBody>
          <a:bodyPr/>
          <a:lstStyle/>
          <a:p>
            <a:fld id="{802A93DA-8321-490E-B7A0-7881EC602D96}" type="slidenum">
              <a:rPr lang="ar-EG" smtClean="0"/>
              <a:t>29</a:t>
            </a:fld>
            <a:endParaRPr lang="ar-EG"/>
          </a:p>
        </p:txBody>
      </p:sp>
      <p:pic>
        <p:nvPicPr>
          <p:cNvPr id="4" name="Picture 3" descr="إدارة التغيير والتطوير التنظيمي">
            <a:extLst>
              <a:ext uri="{FF2B5EF4-FFF2-40B4-BE49-F238E27FC236}">
                <a16:creationId xmlns:a16="http://schemas.microsoft.com/office/drawing/2014/main" xmlns="" id="{475E217C-0C43-421D-979E-C42214EDCF01}"/>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9014"/>
          <a:stretch/>
        </p:blipFill>
        <p:spPr bwMode="auto">
          <a:xfrm>
            <a:off x="5195688" y="1638946"/>
            <a:ext cx="6715011" cy="4819544"/>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xmlns="" id="{FC674851-2D1B-40D2-AF74-042BA09EAD0A}"/>
              </a:ext>
            </a:extLst>
          </p:cNvPr>
          <p:cNvSpPr txBox="1"/>
          <p:nvPr/>
        </p:nvSpPr>
        <p:spPr>
          <a:xfrm>
            <a:off x="558800" y="2207490"/>
            <a:ext cx="7299654" cy="1477328"/>
          </a:xfrm>
          <a:prstGeom prst="rect">
            <a:avLst/>
          </a:prstGeom>
          <a:noFill/>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إذا فالمؤسسة من خلال التغيير تهدف الانتقال من الواقع أو الوضع الحالي إلى واقع مستقـبـلي، لعلــه يكون مسارا واتجاها مفيدا وناجحا ونافذة المستقبل الواعد الذي يقودها نحو النمو التوسع أكثر في الأسواق المحلية والأجنبية</a:t>
            </a:r>
          </a:p>
        </p:txBody>
      </p:sp>
    </p:spTree>
    <p:extLst>
      <p:ext uri="{BB962C8B-B14F-4D97-AF65-F5344CB8AC3E}">
        <p14:creationId xmlns:p14="http://schemas.microsoft.com/office/powerpoint/2010/main" val="1847672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الفلسفة المؤسسية في المنظمات</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391879" y="1753939"/>
            <a:ext cx="4912792"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التغيير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التغيير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لماذا التغيير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أهداف التغيير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التغيير في المنظمات.</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أنماط التغييـر المؤسسي.</a:t>
            </a: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741775" y="1179508"/>
            <a:ext cx="488195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اساسيات التغيير في المنظمات</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823028" y="1793131"/>
            <a:ext cx="4851040" cy="2308324"/>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خصائص التغيير في المنظمات.</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مجالات التغييـر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مؤشرات التغيير.</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مستلزمات التغيير المؤسسي.</a:t>
            </a: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الأول</a:t>
              </a:r>
            </a:p>
          </p:txBody>
        </p:sp>
      </p:grpSp>
    </p:spTree>
    <p:extLst>
      <p:ext uri="{BB962C8B-B14F-4D97-AF65-F5344CB8AC3E}">
        <p14:creationId xmlns:p14="http://schemas.microsoft.com/office/powerpoint/2010/main" val="2041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2" end="2"/>
                                            </p:txEl>
                                          </p:spTgt>
                                        </p:tgtEl>
                                        <p:attrNameLst>
                                          <p:attrName>style.visibility</p:attrName>
                                        </p:attrNameLst>
                                      </p:cBhvr>
                                      <p:to>
                                        <p:strVal val="visible"/>
                                      </p:to>
                                    </p:set>
                                    <p:animEffect transition="in" filter="barn(inVertical)">
                                      <p:cBhvr>
                                        <p:cTn id="69" dur="500"/>
                                        <p:tgtEl>
                                          <p:spTgt spid="106">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3" end="3"/>
                                            </p:txEl>
                                          </p:spTgt>
                                        </p:tgtEl>
                                        <p:attrNameLst>
                                          <p:attrName>style.visibility</p:attrName>
                                        </p:attrNameLst>
                                      </p:cBhvr>
                                      <p:to>
                                        <p:strVal val="visible"/>
                                      </p:to>
                                    </p:set>
                                    <p:animEffect transition="in" filter="barn(inVertical)">
                                      <p:cBhvr>
                                        <p:cTn id="74" dur="500"/>
                                        <p:tgtEl>
                                          <p:spTgt spid="1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أنواع التغيير في المنظمات</a:t>
            </a:r>
          </a:p>
        </p:txBody>
      </p:sp>
      <p:sp>
        <p:nvSpPr>
          <p:cNvPr id="4" name="Slide Number Placeholder 3"/>
          <p:cNvSpPr>
            <a:spLocks noGrp="1"/>
          </p:cNvSpPr>
          <p:nvPr>
            <p:ph type="sldNum" sz="quarter" idx="12"/>
          </p:nvPr>
        </p:nvSpPr>
        <p:spPr/>
        <p:txBody>
          <a:bodyPr/>
          <a:lstStyle/>
          <a:p>
            <a:fld id="{802A93DA-8321-490E-B7A0-7881EC602D96}" type="slidenum">
              <a:rPr lang="ar-EG" smtClean="0"/>
              <a:t>30</a:t>
            </a:fld>
            <a:endParaRPr lang="ar-EG"/>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807678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31</a:t>
            </a:fld>
            <a:endParaRPr lang="ar-EG"/>
          </a:p>
        </p:txBody>
      </p:sp>
      <p:sp>
        <p:nvSpPr>
          <p:cNvPr id="6" name="TextBox 5">
            <a:extLst>
              <a:ext uri="{FF2B5EF4-FFF2-40B4-BE49-F238E27FC236}">
                <a16:creationId xmlns:a16="http://schemas.microsoft.com/office/drawing/2014/main" xmlns="" id="{77EE9C6D-874F-4D5B-A984-71033F470A98}"/>
              </a:ext>
            </a:extLst>
          </p:cNvPr>
          <p:cNvSpPr txBox="1"/>
          <p:nvPr/>
        </p:nvSpPr>
        <p:spPr>
          <a:xfrm>
            <a:off x="1168400" y="141706"/>
            <a:ext cx="4690533" cy="941796"/>
          </a:xfrm>
          <a:prstGeom prst="rect">
            <a:avLst/>
          </a:prstGeom>
          <a:noFill/>
        </p:spPr>
        <p:txBody>
          <a:bodyPr wrap="square">
            <a:spAutoFit/>
          </a:bodyPr>
          <a:lstStyle/>
          <a:p>
            <a:pPr algn="ctr" rtl="1">
              <a:lnSpc>
                <a:spcPct val="115000"/>
              </a:lnSpc>
              <a:spcAft>
                <a:spcPts val="800"/>
              </a:spcAft>
            </a:pP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يتطلب نجاح عملية التغيير فهماً لطبيعة التغيير وأنواعه، وهناك عدة تقسيمات للتغيير نذكر منها: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xmlns="" id="{B0E85EEE-1A16-4749-BBAA-88B9CB92EACD}"/>
              </a:ext>
            </a:extLst>
          </p:cNvPr>
          <p:cNvGrpSpPr/>
          <p:nvPr/>
        </p:nvGrpSpPr>
        <p:grpSpPr>
          <a:xfrm>
            <a:off x="6374022" y="1083502"/>
            <a:ext cx="5767187" cy="930694"/>
            <a:chOff x="6374022" y="1083502"/>
            <a:chExt cx="5767187" cy="930694"/>
          </a:xfrm>
        </p:grpSpPr>
        <p:pic>
          <p:nvPicPr>
            <p:cNvPr id="4" name="Picture 3" descr="التطوير التنظيمي الإداري - مهارة">
              <a:extLst>
                <a:ext uri="{FF2B5EF4-FFF2-40B4-BE49-F238E27FC236}">
                  <a16:creationId xmlns:a16="http://schemas.microsoft.com/office/drawing/2014/main" xmlns="" id="{F9492F0C-6D44-44C1-B65C-77B03393A7E2}"/>
                </a:ext>
              </a:extLst>
            </p:cNvPr>
            <p:cNvPicPr>
              <a:picLocks noChangeAspect="1"/>
            </p:cNvPicPr>
            <p:nvPr/>
          </p:nvPicPr>
          <p:blipFill>
            <a:blip r:embed="rId3"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7" name="Group 6">
              <a:extLst>
                <a:ext uri="{FF2B5EF4-FFF2-40B4-BE49-F238E27FC236}">
                  <a16:creationId xmlns:a16="http://schemas.microsoft.com/office/drawing/2014/main" xmlns="" id="{2B52C423-7A01-4745-BD7A-FF88D7C7A777}"/>
                </a:ext>
              </a:extLst>
            </p:cNvPr>
            <p:cNvGrpSpPr/>
            <p:nvPr/>
          </p:nvGrpSpPr>
          <p:grpSpPr>
            <a:xfrm>
              <a:off x="6374022" y="1083502"/>
              <a:ext cx="5767187" cy="930694"/>
              <a:chOff x="-3000003" y="5928"/>
              <a:chExt cx="5767478" cy="931445"/>
            </a:xfrm>
          </p:grpSpPr>
          <p:sp>
            <p:nvSpPr>
              <p:cNvPr id="9" name="Rectangle 8">
                <a:extLst>
                  <a:ext uri="{FF2B5EF4-FFF2-40B4-BE49-F238E27FC236}">
                    <a16:creationId xmlns:a16="http://schemas.microsoft.com/office/drawing/2014/main" xmlns="" id="{F1912795-CE3C-4837-93AF-60771864E10A}"/>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وفق مصدر القوة الدافعة لحدوثه</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a:extLst>
                  <a:ext uri="{FF2B5EF4-FFF2-40B4-BE49-F238E27FC236}">
                    <a16:creationId xmlns:a16="http://schemas.microsoft.com/office/drawing/2014/main" xmlns="" id="{026C49C7-7CB9-4ADA-BD1E-2D7428206FF1}"/>
                  </a:ext>
                </a:extLst>
              </p:cNvPr>
              <p:cNvSpPr/>
              <p:nvPr/>
            </p:nvSpPr>
            <p:spPr>
              <a:xfrm>
                <a:off x="2137093" y="5928"/>
                <a:ext cx="630382"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2" name="Group 11">
            <a:extLst>
              <a:ext uri="{FF2B5EF4-FFF2-40B4-BE49-F238E27FC236}">
                <a16:creationId xmlns:a16="http://schemas.microsoft.com/office/drawing/2014/main" xmlns="" id="{2F0C65E5-8948-47AC-AAE8-9FA4841FDD8C}"/>
              </a:ext>
            </a:extLst>
          </p:cNvPr>
          <p:cNvGrpSpPr/>
          <p:nvPr/>
        </p:nvGrpSpPr>
        <p:grpSpPr>
          <a:xfrm>
            <a:off x="7642548" y="2195488"/>
            <a:ext cx="4183486" cy="457518"/>
            <a:chOff x="0" y="32509"/>
            <a:chExt cx="2745677" cy="356616"/>
          </a:xfrm>
        </p:grpSpPr>
        <p:pic>
          <p:nvPicPr>
            <p:cNvPr id="13" name="Picture 12">
              <a:extLst>
                <a:ext uri="{FF2B5EF4-FFF2-40B4-BE49-F238E27FC236}">
                  <a16:creationId xmlns:a16="http://schemas.microsoft.com/office/drawing/2014/main" xmlns="" id="{204EDA43-51FE-4266-94B7-1E8335815FF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2416148" y="47851"/>
              <a:ext cx="344805" cy="314253"/>
            </a:xfrm>
            <a:prstGeom prst="rect">
              <a:avLst/>
            </a:prstGeom>
            <a:noFill/>
            <a:ln>
              <a:noFill/>
            </a:ln>
          </p:spPr>
        </p:pic>
        <p:sp>
          <p:nvSpPr>
            <p:cNvPr id="14" name="Rectangle 13">
              <a:extLst>
                <a:ext uri="{FF2B5EF4-FFF2-40B4-BE49-F238E27FC236}">
                  <a16:creationId xmlns:a16="http://schemas.microsoft.com/office/drawing/2014/main" xmlns="" id="{5DF25154-71A8-4C4F-AA31-0F3BEF7F8D73}"/>
                </a:ext>
              </a:extLst>
            </p:cNvPr>
            <p:cNvSpPr/>
            <p:nvPr/>
          </p:nvSpPr>
          <p:spPr>
            <a:xfrm>
              <a:off x="0" y="32509"/>
              <a:ext cx="2393521" cy="356616"/>
            </a:xfrm>
            <a:prstGeom prst="rect">
              <a:avLst/>
            </a:prstGeom>
          </p:spPr>
          <p:txBody>
            <a:bodyPr wrap="square">
              <a:noAutofit/>
            </a:bodyPr>
            <a:lstStyle/>
            <a:p>
              <a:pPr algn="r" rtl="1">
                <a:lnSpc>
                  <a:spcPct val="107000"/>
                </a:lnSpc>
                <a:spcAft>
                  <a:spcPts val="800"/>
                </a:spcAft>
              </a:pPr>
              <a:r>
                <a:rPr lang="ar-SA"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الداخلي </a:t>
              </a:r>
              <a:r>
                <a:rPr lang="en-US"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Intrinsic Change</a:t>
              </a:r>
              <a:r>
                <a:rPr lang="ar-SA"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7043F0E7-E384-4616-BCDF-9737D6D1C237}"/>
                </a:ext>
              </a:extLst>
            </p:cNvPr>
            <p:cNvSpPr/>
            <p:nvPr/>
          </p:nvSpPr>
          <p:spPr>
            <a:xfrm>
              <a:off x="2414016" y="78853"/>
              <a:ext cx="314254" cy="286626"/>
            </a:xfrm>
            <a:prstGeom prst="rect">
              <a:avLst/>
            </a:prstGeom>
          </p:spPr>
          <p:txBody>
            <a:bodyPr wrap="square">
              <a:noAutofit/>
            </a:bodyPr>
            <a:lstStyle/>
            <a:p>
              <a:pPr algn="r" rtl="1">
                <a:lnSpc>
                  <a:spcPct val="107000"/>
                </a:lnSpc>
                <a:spcAft>
                  <a:spcPts val="800"/>
                </a:spcAft>
              </a:pPr>
              <a:r>
                <a:rPr lang="ar-EG"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7" name="TextBox 16">
            <a:extLst>
              <a:ext uri="{FF2B5EF4-FFF2-40B4-BE49-F238E27FC236}">
                <a16:creationId xmlns:a16="http://schemas.microsoft.com/office/drawing/2014/main" xmlns="" id="{A426EA7B-1909-4EEA-8DAA-10BBFFF6890A}"/>
              </a:ext>
            </a:extLst>
          </p:cNvPr>
          <p:cNvSpPr txBox="1"/>
          <p:nvPr/>
        </p:nvSpPr>
        <p:spPr>
          <a:xfrm>
            <a:off x="491067" y="2696855"/>
            <a:ext cx="10933749" cy="1366528"/>
          </a:xfrm>
          <a:prstGeom prst="rect">
            <a:avLst/>
          </a:prstGeom>
          <a:noFill/>
        </p:spPr>
        <p:txBody>
          <a:bodyPr wrap="square">
            <a:spAutoFit/>
          </a:bodyPr>
          <a:lstStyle/>
          <a:p>
            <a:pPr algn="justLow" rtl="1">
              <a:lnSpc>
                <a:spcPct val="115000"/>
              </a:lnSpc>
              <a:spcAft>
                <a:spcPts val="80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هو الذي يحدث داخل المنظمة نتيجة لشعورها بتدني مستوى انتاجها أو تقصيرها عن التفاعل مع البيئة الخارجية أو تحقيق البعد التنافسي مع المنظمات المماثلة مما يؤدي إلى احداث تغييرات جذرية على مستوى الأهداف أو العمليات أو التقنية، </a:t>
            </a: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ويظهر في الصورة الآتية: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xmlns="" id="{6E5202FE-0572-4844-B3C8-54285A13F072}"/>
              </a:ext>
            </a:extLst>
          </p:cNvPr>
          <p:cNvGrpSpPr/>
          <p:nvPr/>
        </p:nvGrpSpPr>
        <p:grpSpPr>
          <a:xfrm>
            <a:off x="8280398" y="3822512"/>
            <a:ext cx="2864671" cy="2796053"/>
            <a:chOff x="7507848" y="3154636"/>
            <a:chExt cx="3146156" cy="3404492"/>
          </a:xfrm>
        </p:grpSpPr>
        <p:pic>
          <p:nvPicPr>
            <p:cNvPr id="19" name="Picture 18">
              <a:extLst>
                <a:ext uri="{FF2B5EF4-FFF2-40B4-BE49-F238E27FC236}">
                  <a16:creationId xmlns:a16="http://schemas.microsoft.com/office/drawing/2014/main" xmlns="" id="{BC9FBF23-9E77-4705-9150-1E78CA49B2C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20" name="Rectangle 19">
              <a:extLst>
                <a:ext uri="{FF2B5EF4-FFF2-40B4-BE49-F238E27FC236}">
                  <a16:creationId xmlns:a16="http://schemas.microsoft.com/office/drawing/2014/main" xmlns="" id="{C3801A26-391A-4829-B51D-703BDA381789}"/>
                </a:ext>
              </a:extLst>
            </p:cNvPr>
            <p:cNvSpPr/>
            <p:nvPr/>
          </p:nvSpPr>
          <p:spPr>
            <a:xfrm>
              <a:off x="8177349" y="4243905"/>
              <a:ext cx="2008499" cy="1208571"/>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التحول إلى أهداف نوعية جديدة</a:t>
              </a:r>
              <a:endParaRPr lang="ar-EG" sz="2800" dirty="0"/>
            </a:p>
          </p:txBody>
        </p:sp>
      </p:grpSp>
      <p:grpSp>
        <p:nvGrpSpPr>
          <p:cNvPr id="21" name="Group 20">
            <a:extLst>
              <a:ext uri="{FF2B5EF4-FFF2-40B4-BE49-F238E27FC236}">
                <a16:creationId xmlns:a16="http://schemas.microsoft.com/office/drawing/2014/main" xmlns="" id="{0EEB6F7D-3D3A-4DC4-9128-4474E2A898FF}"/>
              </a:ext>
            </a:extLst>
          </p:cNvPr>
          <p:cNvGrpSpPr/>
          <p:nvPr/>
        </p:nvGrpSpPr>
        <p:grpSpPr>
          <a:xfrm>
            <a:off x="5599058" y="3802486"/>
            <a:ext cx="2864671" cy="2796053"/>
            <a:chOff x="7507848" y="3154636"/>
            <a:chExt cx="3146156" cy="3404492"/>
          </a:xfrm>
        </p:grpSpPr>
        <p:pic>
          <p:nvPicPr>
            <p:cNvPr id="22" name="Picture 21">
              <a:extLst>
                <a:ext uri="{FF2B5EF4-FFF2-40B4-BE49-F238E27FC236}">
                  <a16:creationId xmlns:a16="http://schemas.microsoft.com/office/drawing/2014/main" xmlns="" id="{7A568C31-AD1C-430F-8C33-48B2D0941DA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23" name="Rectangle 22">
              <a:extLst>
                <a:ext uri="{FF2B5EF4-FFF2-40B4-BE49-F238E27FC236}">
                  <a16:creationId xmlns:a16="http://schemas.microsoft.com/office/drawing/2014/main" xmlns="" id="{7E683102-BB25-4510-AF6E-EDA608659160}"/>
                </a:ext>
              </a:extLst>
            </p:cNvPr>
            <p:cNvSpPr/>
            <p:nvPr/>
          </p:nvSpPr>
          <p:spPr>
            <a:xfrm>
              <a:off x="8177349" y="4243905"/>
              <a:ext cx="2008499" cy="1208571"/>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التغيير في القيادات وتوجهاتها</a:t>
              </a:r>
              <a:endParaRPr lang="ar-EG" sz="2800" dirty="0"/>
            </a:p>
          </p:txBody>
        </p:sp>
      </p:grpSp>
      <p:grpSp>
        <p:nvGrpSpPr>
          <p:cNvPr id="24" name="Group 23">
            <a:extLst>
              <a:ext uri="{FF2B5EF4-FFF2-40B4-BE49-F238E27FC236}">
                <a16:creationId xmlns:a16="http://schemas.microsoft.com/office/drawing/2014/main" xmlns="" id="{4CEB59F1-601A-431C-B492-FC224F60E2CD}"/>
              </a:ext>
            </a:extLst>
          </p:cNvPr>
          <p:cNvGrpSpPr/>
          <p:nvPr/>
        </p:nvGrpSpPr>
        <p:grpSpPr>
          <a:xfrm>
            <a:off x="2917718" y="3782460"/>
            <a:ext cx="2864671" cy="2796053"/>
            <a:chOff x="7507848" y="3154636"/>
            <a:chExt cx="3146156" cy="3404492"/>
          </a:xfrm>
        </p:grpSpPr>
        <p:pic>
          <p:nvPicPr>
            <p:cNvPr id="25" name="Picture 24">
              <a:extLst>
                <a:ext uri="{FF2B5EF4-FFF2-40B4-BE49-F238E27FC236}">
                  <a16:creationId xmlns:a16="http://schemas.microsoft.com/office/drawing/2014/main" xmlns="" id="{354154BE-4E5D-449B-BA80-2605C2034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26" name="Rectangle 25">
              <a:extLst>
                <a:ext uri="{FF2B5EF4-FFF2-40B4-BE49-F238E27FC236}">
                  <a16:creationId xmlns:a16="http://schemas.microsoft.com/office/drawing/2014/main" xmlns="" id="{6297B4D8-691A-4306-B307-F79C1102F034}"/>
                </a:ext>
              </a:extLst>
            </p:cNvPr>
            <p:cNvSpPr/>
            <p:nvPr/>
          </p:nvSpPr>
          <p:spPr>
            <a:xfrm>
              <a:off x="8177349" y="4243905"/>
              <a:ext cx="2008499" cy="1208571"/>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السعي لزيادة الإنتاجية</a:t>
              </a:r>
              <a:endParaRPr lang="ar-EG" sz="2800" dirty="0"/>
            </a:p>
          </p:txBody>
        </p:sp>
      </p:grpSp>
      <p:grpSp>
        <p:nvGrpSpPr>
          <p:cNvPr id="27" name="Group 26">
            <a:extLst>
              <a:ext uri="{FF2B5EF4-FFF2-40B4-BE49-F238E27FC236}">
                <a16:creationId xmlns:a16="http://schemas.microsoft.com/office/drawing/2014/main" xmlns="" id="{CE83B244-CB4D-4445-9EC9-1B28125C8F29}"/>
              </a:ext>
            </a:extLst>
          </p:cNvPr>
          <p:cNvGrpSpPr/>
          <p:nvPr/>
        </p:nvGrpSpPr>
        <p:grpSpPr>
          <a:xfrm>
            <a:off x="236378" y="3762434"/>
            <a:ext cx="2864671" cy="2796053"/>
            <a:chOff x="7507848" y="3154636"/>
            <a:chExt cx="3146156" cy="3404492"/>
          </a:xfrm>
        </p:grpSpPr>
        <p:pic>
          <p:nvPicPr>
            <p:cNvPr id="28" name="Picture 27">
              <a:extLst>
                <a:ext uri="{FF2B5EF4-FFF2-40B4-BE49-F238E27FC236}">
                  <a16:creationId xmlns:a16="http://schemas.microsoft.com/office/drawing/2014/main" xmlns="" id="{2188C87A-34D5-40A7-B97E-7FAD13ADEFD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29" name="Rectangle 28">
              <a:extLst>
                <a:ext uri="{FF2B5EF4-FFF2-40B4-BE49-F238E27FC236}">
                  <a16:creationId xmlns:a16="http://schemas.microsoft.com/office/drawing/2014/main" xmlns="" id="{52686BA9-D682-4D8C-A71C-9A048020875F}"/>
                </a:ext>
              </a:extLst>
            </p:cNvPr>
            <p:cNvSpPr/>
            <p:nvPr/>
          </p:nvSpPr>
          <p:spPr>
            <a:xfrm>
              <a:off x="8157996" y="3971533"/>
              <a:ext cx="2008499" cy="1770697"/>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عدم رضا الموظفين وارتباط ذلك بالمناخ المؤسسي</a:t>
              </a:r>
              <a:endParaRPr lang="ar-EG" sz="2800" dirty="0"/>
            </a:p>
          </p:txBody>
        </p:sp>
      </p:grpSp>
    </p:spTree>
    <p:extLst>
      <p:ext uri="{BB962C8B-B14F-4D97-AF65-F5344CB8AC3E}">
        <p14:creationId xmlns:p14="http://schemas.microsoft.com/office/powerpoint/2010/main" val="164899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80">
                                          <p:stCondLst>
                                            <p:cond delay="0"/>
                                          </p:stCondLst>
                                        </p:cTn>
                                        <p:tgtEl>
                                          <p:spTgt spid="12"/>
                                        </p:tgtEl>
                                      </p:cBhvr>
                                    </p:animEffect>
                                    <p:anim calcmode="lin" valueType="num">
                                      <p:cBhvr>
                                        <p:cTn id="2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6" dur="26">
                                          <p:stCondLst>
                                            <p:cond delay="650"/>
                                          </p:stCondLst>
                                        </p:cTn>
                                        <p:tgtEl>
                                          <p:spTgt spid="12"/>
                                        </p:tgtEl>
                                      </p:cBhvr>
                                      <p:to x="100000" y="60000"/>
                                    </p:animScale>
                                    <p:animScale>
                                      <p:cBhvr>
                                        <p:cTn id="27" dur="166" decel="50000">
                                          <p:stCondLst>
                                            <p:cond delay="676"/>
                                          </p:stCondLst>
                                        </p:cTn>
                                        <p:tgtEl>
                                          <p:spTgt spid="12"/>
                                        </p:tgtEl>
                                      </p:cBhvr>
                                      <p:to x="100000" y="100000"/>
                                    </p:animScale>
                                    <p:animScale>
                                      <p:cBhvr>
                                        <p:cTn id="28" dur="26">
                                          <p:stCondLst>
                                            <p:cond delay="1312"/>
                                          </p:stCondLst>
                                        </p:cTn>
                                        <p:tgtEl>
                                          <p:spTgt spid="12"/>
                                        </p:tgtEl>
                                      </p:cBhvr>
                                      <p:to x="100000" y="80000"/>
                                    </p:animScale>
                                    <p:animScale>
                                      <p:cBhvr>
                                        <p:cTn id="29" dur="166" decel="50000">
                                          <p:stCondLst>
                                            <p:cond delay="1338"/>
                                          </p:stCondLst>
                                        </p:cTn>
                                        <p:tgtEl>
                                          <p:spTgt spid="12"/>
                                        </p:tgtEl>
                                      </p:cBhvr>
                                      <p:to x="100000" y="100000"/>
                                    </p:animScale>
                                    <p:animScale>
                                      <p:cBhvr>
                                        <p:cTn id="30" dur="26">
                                          <p:stCondLst>
                                            <p:cond delay="1642"/>
                                          </p:stCondLst>
                                        </p:cTn>
                                        <p:tgtEl>
                                          <p:spTgt spid="12"/>
                                        </p:tgtEl>
                                      </p:cBhvr>
                                      <p:to x="100000" y="90000"/>
                                    </p:animScale>
                                    <p:animScale>
                                      <p:cBhvr>
                                        <p:cTn id="31" dur="166" decel="50000">
                                          <p:stCondLst>
                                            <p:cond delay="1668"/>
                                          </p:stCondLst>
                                        </p:cTn>
                                        <p:tgtEl>
                                          <p:spTgt spid="12"/>
                                        </p:tgtEl>
                                      </p:cBhvr>
                                      <p:to x="100000" y="100000"/>
                                    </p:animScale>
                                    <p:animScale>
                                      <p:cBhvr>
                                        <p:cTn id="32" dur="26">
                                          <p:stCondLst>
                                            <p:cond delay="1808"/>
                                          </p:stCondLst>
                                        </p:cTn>
                                        <p:tgtEl>
                                          <p:spTgt spid="12"/>
                                        </p:tgtEl>
                                      </p:cBhvr>
                                      <p:to x="100000" y="95000"/>
                                    </p:animScale>
                                    <p:animScale>
                                      <p:cBhvr>
                                        <p:cTn id="33" dur="166" decel="50000">
                                          <p:stCondLst>
                                            <p:cond delay="1834"/>
                                          </p:stCondLst>
                                        </p:cTn>
                                        <p:tgtEl>
                                          <p:spTgt spid="1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down)">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32</a:t>
            </a:fld>
            <a:endParaRPr lang="ar-EG"/>
          </a:p>
        </p:txBody>
      </p:sp>
      <p:grpSp>
        <p:nvGrpSpPr>
          <p:cNvPr id="4" name="Group 3">
            <a:extLst>
              <a:ext uri="{FF2B5EF4-FFF2-40B4-BE49-F238E27FC236}">
                <a16:creationId xmlns:a16="http://schemas.microsoft.com/office/drawing/2014/main" xmlns="" id="{978C67FE-2714-4A73-A497-DF3F736BA682}"/>
              </a:ext>
            </a:extLst>
          </p:cNvPr>
          <p:cNvGrpSpPr/>
          <p:nvPr/>
        </p:nvGrpSpPr>
        <p:grpSpPr>
          <a:xfrm>
            <a:off x="7625615" y="1052680"/>
            <a:ext cx="4183486" cy="482726"/>
            <a:chOff x="0" y="12861"/>
            <a:chExt cx="2745677" cy="376264"/>
          </a:xfrm>
        </p:grpSpPr>
        <p:pic>
          <p:nvPicPr>
            <p:cNvPr id="5" name="Picture 4">
              <a:extLst>
                <a:ext uri="{FF2B5EF4-FFF2-40B4-BE49-F238E27FC236}">
                  <a16:creationId xmlns:a16="http://schemas.microsoft.com/office/drawing/2014/main" xmlns="" id="{BDF79160-2E44-4A52-A316-8B60B4B282B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2416148" y="47851"/>
              <a:ext cx="344805" cy="314253"/>
            </a:xfrm>
            <a:prstGeom prst="rect">
              <a:avLst/>
            </a:prstGeom>
            <a:noFill/>
            <a:ln>
              <a:noFill/>
            </a:ln>
          </p:spPr>
        </p:pic>
        <p:sp>
          <p:nvSpPr>
            <p:cNvPr id="6" name="Rectangle 5">
              <a:extLst>
                <a:ext uri="{FF2B5EF4-FFF2-40B4-BE49-F238E27FC236}">
                  <a16:creationId xmlns:a16="http://schemas.microsoft.com/office/drawing/2014/main" xmlns="" id="{083A57C3-E778-4333-9791-D9AA57E221B9}"/>
                </a:ext>
              </a:extLst>
            </p:cNvPr>
            <p:cNvSpPr/>
            <p:nvPr/>
          </p:nvSpPr>
          <p:spPr>
            <a:xfrm>
              <a:off x="0" y="32509"/>
              <a:ext cx="2393521" cy="356616"/>
            </a:xfrm>
            <a:prstGeom prst="rect">
              <a:avLst/>
            </a:prstGeom>
          </p:spPr>
          <p:txBody>
            <a:bodyPr wrap="square">
              <a:noAutofit/>
            </a:bodyPr>
            <a:lstStyle/>
            <a:p>
              <a:pPr algn="r" rtl="1">
                <a:lnSpc>
                  <a:spcPct val="107000"/>
                </a:lnSpc>
                <a:spcAft>
                  <a:spcPts val="800"/>
                </a:spcAft>
              </a:pPr>
              <a:r>
                <a:rPr lang="ar-SA"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الخارجي </a:t>
              </a:r>
              <a:r>
                <a:rPr lang="en-US"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Extrinsic Change</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E48542E3-ABA0-4817-ADF7-F2FCF843935A}"/>
                </a:ext>
              </a:extLst>
            </p:cNvPr>
            <p:cNvSpPr/>
            <p:nvPr/>
          </p:nvSpPr>
          <p:spPr>
            <a:xfrm>
              <a:off x="2414016" y="12861"/>
              <a:ext cx="314254" cy="286626"/>
            </a:xfrm>
            <a:prstGeom prst="rect">
              <a:avLst/>
            </a:prstGeom>
          </p:spPr>
          <p:txBody>
            <a:bodyPr wrap="square">
              <a:noAutofit/>
            </a:bodyPr>
            <a:lstStyle/>
            <a:p>
              <a:pPr algn="r" rtl="1">
                <a:lnSpc>
                  <a:spcPct val="107000"/>
                </a:lnSpc>
                <a:spcAft>
                  <a:spcPts val="800"/>
                </a:spcAf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ب</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Box 7">
            <a:extLst>
              <a:ext uri="{FF2B5EF4-FFF2-40B4-BE49-F238E27FC236}">
                <a16:creationId xmlns:a16="http://schemas.microsoft.com/office/drawing/2014/main" xmlns="" id="{ECBEEA74-56A2-4859-8109-18E30E57AFFD}"/>
              </a:ext>
            </a:extLst>
          </p:cNvPr>
          <p:cNvSpPr txBox="1"/>
          <p:nvPr/>
        </p:nvSpPr>
        <p:spPr>
          <a:xfrm>
            <a:off x="474134" y="1579255"/>
            <a:ext cx="10933749"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هو ما يحدث في بيئة خارج المنظمة وينطلق أساساً من قوى اجتماعية أو بيئية ثم ينتقل الى داخل المنظمة لأنها جزء من البيئة الخارجية، حيث تبدو الحاجة ملحة الى الاستجابة لهذا اللون من التغيير والتعامل معه، </a:t>
            </a:r>
            <a:r>
              <a:rPr lang="ar-EG"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ويظهر ذلك في مجالين من المؤثرات:</a:t>
            </a:r>
            <a:endParaRPr lang="en-US" sz="1400" dirty="0">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xmlns="" id="{62A26D85-6232-4793-8950-2775FCBEB2FA}"/>
              </a:ext>
            </a:extLst>
          </p:cNvPr>
          <p:cNvGrpSpPr/>
          <p:nvPr/>
        </p:nvGrpSpPr>
        <p:grpSpPr>
          <a:xfrm>
            <a:off x="6756398" y="2984060"/>
            <a:ext cx="2864671" cy="2796053"/>
            <a:chOff x="7507848" y="3154636"/>
            <a:chExt cx="3146156" cy="3404492"/>
          </a:xfrm>
        </p:grpSpPr>
        <p:pic>
          <p:nvPicPr>
            <p:cNvPr id="11" name="Picture 10">
              <a:extLst>
                <a:ext uri="{FF2B5EF4-FFF2-40B4-BE49-F238E27FC236}">
                  <a16:creationId xmlns:a16="http://schemas.microsoft.com/office/drawing/2014/main" xmlns="" id="{1219BA1B-E4F1-4789-B68E-693F38BC139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12" name="Rectangle 11">
              <a:extLst>
                <a:ext uri="{FF2B5EF4-FFF2-40B4-BE49-F238E27FC236}">
                  <a16:creationId xmlns:a16="http://schemas.microsoft.com/office/drawing/2014/main" xmlns="" id="{C5294F4F-44C3-42B3-A107-1440D46247D5}"/>
                </a:ext>
              </a:extLst>
            </p:cNvPr>
            <p:cNvSpPr/>
            <p:nvPr/>
          </p:nvSpPr>
          <p:spPr>
            <a:xfrm>
              <a:off x="8177349" y="4450088"/>
              <a:ext cx="2008499" cy="646445"/>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القيادة </a:t>
              </a:r>
              <a:endParaRPr lang="ar-EG" sz="2800" dirty="0"/>
            </a:p>
          </p:txBody>
        </p:sp>
      </p:grpSp>
      <p:grpSp>
        <p:nvGrpSpPr>
          <p:cNvPr id="13" name="Group 12">
            <a:extLst>
              <a:ext uri="{FF2B5EF4-FFF2-40B4-BE49-F238E27FC236}">
                <a16:creationId xmlns:a16="http://schemas.microsoft.com/office/drawing/2014/main" xmlns="" id="{9E020242-50BF-498C-92FC-B6146E020432}"/>
              </a:ext>
            </a:extLst>
          </p:cNvPr>
          <p:cNvGrpSpPr/>
          <p:nvPr/>
        </p:nvGrpSpPr>
        <p:grpSpPr>
          <a:xfrm>
            <a:off x="4075058" y="2964034"/>
            <a:ext cx="2864671" cy="2796053"/>
            <a:chOff x="7507848" y="3154636"/>
            <a:chExt cx="3146156" cy="3404492"/>
          </a:xfrm>
        </p:grpSpPr>
        <p:pic>
          <p:nvPicPr>
            <p:cNvPr id="14" name="Picture 13">
              <a:extLst>
                <a:ext uri="{FF2B5EF4-FFF2-40B4-BE49-F238E27FC236}">
                  <a16:creationId xmlns:a16="http://schemas.microsoft.com/office/drawing/2014/main" xmlns="" id="{96E03582-28E2-42AD-AB35-FF53D20BAD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15" name="Rectangle 14">
              <a:extLst>
                <a:ext uri="{FF2B5EF4-FFF2-40B4-BE49-F238E27FC236}">
                  <a16:creationId xmlns:a16="http://schemas.microsoft.com/office/drawing/2014/main" xmlns="" id="{0FBCE44B-EA56-458E-86A0-936B0C92EC59}"/>
                </a:ext>
              </a:extLst>
            </p:cNvPr>
            <p:cNvSpPr/>
            <p:nvPr/>
          </p:nvSpPr>
          <p:spPr>
            <a:xfrm>
              <a:off x="8471677" y="4285141"/>
              <a:ext cx="1550021" cy="1208571"/>
            </a:xfrm>
            <a:prstGeom prst="rect">
              <a:avLst/>
            </a:prstGeom>
          </p:spPr>
          <p:txBody>
            <a:bodyPr wrap="square">
              <a:spAutoFit/>
            </a:bodyPr>
            <a:lstStyle/>
            <a:p>
              <a:pPr algn="ctr">
                <a:lnSpc>
                  <a:spcPct val="125000"/>
                </a:lnSpc>
              </a:pPr>
              <a:r>
                <a:rPr lang="ar-EG" sz="2400" b="1" dirty="0">
                  <a:ea typeface="Calibri" panose="020F0502020204030204" pitchFamily="34" charset="0"/>
                  <a:cs typeface="Sakkal Majalla" panose="02000000000000000000" pitchFamily="2" charset="-78"/>
                </a:rPr>
                <a:t>التغيير الخارجي</a:t>
              </a:r>
              <a:endParaRPr lang="ar-EG" sz="2800" dirty="0"/>
            </a:p>
          </p:txBody>
        </p:sp>
      </p:grpSp>
      <p:pic>
        <p:nvPicPr>
          <p:cNvPr id="16" name="Picture 15">
            <a:extLst>
              <a:ext uri="{FF2B5EF4-FFF2-40B4-BE49-F238E27FC236}">
                <a16:creationId xmlns:a16="http://schemas.microsoft.com/office/drawing/2014/main" xmlns="" id="{D16E7AC0-A127-49FB-A504-B43459D5ED4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629981" flipH="1" flipV="1">
            <a:off x="551558" y="3488590"/>
            <a:ext cx="3079078" cy="21806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9474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33</a:t>
            </a:fld>
            <a:endParaRPr lang="ar-EG"/>
          </a:p>
        </p:txBody>
      </p:sp>
      <p:grpSp>
        <p:nvGrpSpPr>
          <p:cNvPr id="4" name="Group 3">
            <a:extLst>
              <a:ext uri="{FF2B5EF4-FFF2-40B4-BE49-F238E27FC236}">
                <a16:creationId xmlns:a16="http://schemas.microsoft.com/office/drawing/2014/main" xmlns="" id="{338F8638-5267-41DC-9148-9487EE2DBDB5}"/>
              </a:ext>
            </a:extLst>
          </p:cNvPr>
          <p:cNvGrpSpPr/>
          <p:nvPr/>
        </p:nvGrpSpPr>
        <p:grpSpPr>
          <a:xfrm>
            <a:off x="616689" y="261134"/>
            <a:ext cx="5767187" cy="930694"/>
            <a:chOff x="6374022" y="1083502"/>
            <a:chExt cx="5767187" cy="930694"/>
          </a:xfrm>
        </p:grpSpPr>
        <p:pic>
          <p:nvPicPr>
            <p:cNvPr id="5" name="Picture 4" descr="التطوير التنظيمي الإداري - مهارة">
              <a:extLst>
                <a:ext uri="{FF2B5EF4-FFF2-40B4-BE49-F238E27FC236}">
                  <a16:creationId xmlns:a16="http://schemas.microsoft.com/office/drawing/2014/main" xmlns="" id="{BBB63C4D-75B0-4424-9F8C-439356E40EC8}"/>
                </a:ext>
              </a:extLst>
            </p:cNvPr>
            <p:cNvPicPr>
              <a:picLocks noChangeAspect="1"/>
            </p:cNvPicPr>
            <p:nvPr/>
          </p:nvPicPr>
          <p:blipFill>
            <a:blip r:embed="rId4"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6" name="Group 5">
              <a:extLst>
                <a:ext uri="{FF2B5EF4-FFF2-40B4-BE49-F238E27FC236}">
                  <a16:creationId xmlns:a16="http://schemas.microsoft.com/office/drawing/2014/main" xmlns="" id="{72DA5FB9-1BB2-4EAA-B1A6-5FD23AA229C2}"/>
                </a:ext>
              </a:extLst>
            </p:cNvPr>
            <p:cNvGrpSpPr/>
            <p:nvPr/>
          </p:nvGrpSpPr>
          <p:grpSpPr>
            <a:xfrm>
              <a:off x="6374022" y="1083502"/>
              <a:ext cx="5767187" cy="930694"/>
              <a:chOff x="-3000003" y="5928"/>
              <a:chExt cx="5767478" cy="931445"/>
            </a:xfrm>
          </p:grpSpPr>
          <p:sp>
            <p:nvSpPr>
              <p:cNvPr id="7" name="Rectangle 6">
                <a:extLst>
                  <a:ext uri="{FF2B5EF4-FFF2-40B4-BE49-F238E27FC236}">
                    <a16:creationId xmlns:a16="http://schemas.microsoft.com/office/drawing/2014/main" xmlns="" id="{BDF480D4-4510-432F-B2F8-BC7044226E6A}"/>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الشامل والتغيير الجزئي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D15A3D6F-9538-4EF6-A5B4-6DA374D14C2B}"/>
                  </a:ext>
                </a:extLst>
              </p:cNvPr>
              <p:cNvSpPr/>
              <p:nvPr/>
            </p:nvSpPr>
            <p:spPr>
              <a:xfrm>
                <a:off x="2137093" y="5928"/>
                <a:ext cx="630382"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a:extLst>
              <a:ext uri="{FF2B5EF4-FFF2-40B4-BE49-F238E27FC236}">
                <a16:creationId xmlns:a16="http://schemas.microsoft.com/office/drawing/2014/main" xmlns="" id="{B1A1399D-FF08-416D-9212-09ACC2165C96}"/>
              </a:ext>
            </a:extLst>
          </p:cNvPr>
          <p:cNvGrpSpPr/>
          <p:nvPr/>
        </p:nvGrpSpPr>
        <p:grpSpPr>
          <a:xfrm>
            <a:off x="8319663" y="1639834"/>
            <a:ext cx="2921595" cy="3832498"/>
            <a:chOff x="8319663" y="1639834"/>
            <a:chExt cx="2921595" cy="3832498"/>
          </a:xfrm>
        </p:grpSpPr>
        <p:pic>
          <p:nvPicPr>
            <p:cNvPr id="11" name="Picture 10">
              <a:extLst>
                <a:ext uri="{FF2B5EF4-FFF2-40B4-BE49-F238E27FC236}">
                  <a16:creationId xmlns:a16="http://schemas.microsoft.com/office/drawing/2014/main" xmlns="" id="{FA2D5670-809B-4155-9916-BA315F869C2D}"/>
                </a:ext>
              </a:extLst>
            </p:cNvPr>
            <p:cNvPicPr>
              <a:picLocks noChangeAspect="1"/>
            </p:cNvPicPr>
            <p:nvPr/>
          </p:nvPicPr>
          <p:blipFill>
            <a:blip r:embed="rId5"/>
            <a:stretch>
              <a:fillRect/>
            </a:stretch>
          </p:blipFill>
          <p:spPr>
            <a:xfrm>
              <a:off x="8336783" y="1639834"/>
              <a:ext cx="2904475" cy="3832498"/>
            </a:xfrm>
            <a:prstGeom prst="rect">
              <a:avLst/>
            </a:prstGeom>
          </p:spPr>
        </p:pic>
        <p:sp>
          <p:nvSpPr>
            <p:cNvPr id="12" name="Rectangle 11">
              <a:extLst>
                <a:ext uri="{FF2B5EF4-FFF2-40B4-BE49-F238E27FC236}">
                  <a16:creationId xmlns:a16="http://schemas.microsoft.com/office/drawing/2014/main" xmlns="" id="{45D43593-EA7F-4E61-B7AC-CE8487D7CF4E}"/>
                </a:ext>
              </a:extLst>
            </p:cNvPr>
            <p:cNvSpPr/>
            <p:nvPr/>
          </p:nvSpPr>
          <p:spPr>
            <a:xfrm>
              <a:off x="8319663" y="1894089"/>
              <a:ext cx="2374824"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وفيه يمكن أن نميز بين التغيير الجزئي والذي يقتصر على جانب واحد أو قطاع واحد كتغيير الآلات والأجهزة أو تغيير الإجراءات في إحدى عمليات المنظمة</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3" name="Group 12">
            <a:extLst>
              <a:ext uri="{FF2B5EF4-FFF2-40B4-BE49-F238E27FC236}">
                <a16:creationId xmlns:a16="http://schemas.microsoft.com/office/drawing/2014/main" xmlns="" id="{7F4DF43E-4B43-4FDC-8F19-C14AAA91D1F8}"/>
              </a:ext>
            </a:extLst>
          </p:cNvPr>
          <p:cNvGrpSpPr/>
          <p:nvPr/>
        </p:nvGrpSpPr>
        <p:grpSpPr>
          <a:xfrm>
            <a:off x="4854191" y="1639834"/>
            <a:ext cx="3003942" cy="3832498"/>
            <a:chOff x="4854191" y="1639834"/>
            <a:chExt cx="3003942" cy="3832498"/>
          </a:xfrm>
        </p:grpSpPr>
        <p:pic>
          <p:nvPicPr>
            <p:cNvPr id="14" name="Picture 13">
              <a:extLst>
                <a:ext uri="{FF2B5EF4-FFF2-40B4-BE49-F238E27FC236}">
                  <a16:creationId xmlns:a16="http://schemas.microsoft.com/office/drawing/2014/main" xmlns="" id="{5215BB41-D6FC-47B5-9379-F0FE6880B7DF}"/>
                </a:ext>
              </a:extLst>
            </p:cNvPr>
            <p:cNvPicPr>
              <a:picLocks noChangeAspect="1"/>
            </p:cNvPicPr>
            <p:nvPr/>
          </p:nvPicPr>
          <p:blipFill>
            <a:blip r:embed="rId6"/>
            <a:stretch>
              <a:fillRect/>
            </a:stretch>
          </p:blipFill>
          <p:spPr>
            <a:xfrm>
              <a:off x="4953658" y="1639834"/>
              <a:ext cx="2904475" cy="3832498"/>
            </a:xfrm>
            <a:prstGeom prst="rect">
              <a:avLst/>
            </a:prstGeom>
          </p:spPr>
        </p:pic>
        <p:sp>
          <p:nvSpPr>
            <p:cNvPr id="15" name="Rectangle 14">
              <a:extLst>
                <a:ext uri="{FF2B5EF4-FFF2-40B4-BE49-F238E27FC236}">
                  <a16:creationId xmlns:a16="http://schemas.microsoft.com/office/drawing/2014/main" xmlns="" id="{699F4D68-BC9F-473A-AF16-B51E22835269}"/>
                </a:ext>
              </a:extLst>
            </p:cNvPr>
            <p:cNvSpPr/>
            <p:nvPr/>
          </p:nvSpPr>
          <p:spPr>
            <a:xfrm>
              <a:off x="4854191" y="1894089"/>
              <a:ext cx="2598350"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أما التغيير الشامل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فهو الذي يشمل على كافة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أو معظم الجوانب والمجالات في المنظمة، والخطورة</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التغيير الجزئي أنه قد ينشأ عنه نوع من عدم التوازن في المنظمة</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6" name="Group 15">
            <a:extLst>
              <a:ext uri="{FF2B5EF4-FFF2-40B4-BE49-F238E27FC236}">
                <a16:creationId xmlns:a16="http://schemas.microsoft.com/office/drawing/2014/main" xmlns="" id="{2EE79FD6-04A2-4BA3-BA9C-3AE2B7043A90}"/>
              </a:ext>
            </a:extLst>
          </p:cNvPr>
          <p:cNvGrpSpPr/>
          <p:nvPr/>
        </p:nvGrpSpPr>
        <p:grpSpPr>
          <a:xfrm>
            <a:off x="1396201" y="1639834"/>
            <a:ext cx="2904475" cy="3832498"/>
            <a:chOff x="1396201" y="1639834"/>
            <a:chExt cx="2904475" cy="3832498"/>
          </a:xfrm>
        </p:grpSpPr>
        <p:pic>
          <p:nvPicPr>
            <p:cNvPr id="17" name="Picture 16">
              <a:extLst>
                <a:ext uri="{FF2B5EF4-FFF2-40B4-BE49-F238E27FC236}">
                  <a16:creationId xmlns:a16="http://schemas.microsoft.com/office/drawing/2014/main" xmlns="" id="{FE48707A-AFF0-45B7-B15B-6501CA893FF4}"/>
                </a:ext>
              </a:extLst>
            </p:cNvPr>
            <p:cNvPicPr>
              <a:picLocks noChangeAspect="1"/>
            </p:cNvPicPr>
            <p:nvPr/>
          </p:nvPicPr>
          <p:blipFill>
            <a:blip r:embed="rId7"/>
            <a:stretch>
              <a:fillRect/>
            </a:stretch>
          </p:blipFill>
          <p:spPr>
            <a:xfrm>
              <a:off x="1396201" y="1639834"/>
              <a:ext cx="2904475" cy="3832498"/>
            </a:xfrm>
            <a:prstGeom prst="rect">
              <a:avLst/>
            </a:prstGeom>
          </p:spPr>
        </p:pic>
        <p:sp>
          <p:nvSpPr>
            <p:cNvPr id="18" name="Rectangle 17">
              <a:extLst>
                <a:ext uri="{FF2B5EF4-FFF2-40B4-BE49-F238E27FC236}">
                  <a16:creationId xmlns:a16="http://schemas.microsoft.com/office/drawing/2014/main" xmlns="" id="{0DCE5E9F-9358-4671-811E-ECD5B692DE09}"/>
                </a:ext>
              </a:extLst>
            </p:cNvPr>
            <p:cNvSpPr/>
            <p:nvPr/>
          </p:nvSpPr>
          <p:spPr>
            <a:xfrm>
              <a:off x="1543025" y="2163393"/>
              <a:ext cx="2053601" cy="278537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بحيث تكون بعض الجوانب متطورة والأخرى متخلفة مما يقلل من فاعلية التغيير</a:t>
              </a:r>
              <a:endParaRPr lang="en-ZA" sz="28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66860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trips(down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34</a:t>
            </a:fld>
            <a:endParaRPr lang="ar-EG"/>
          </a:p>
        </p:txBody>
      </p:sp>
      <p:grpSp>
        <p:nvGrpSpPr>
          <p:cNvPr id="4" name="Group 3">
            <a:extLst>
              <a:ext uri="{FF2B5EF4-FFF2-40B4-BE49-F238E27FC236}">
                <a16:creationId xmlns:a16="http://schemas.microsoft.com/office/drawing/2014/main" xmlns="" id="{DD5CED22-CA8E-4231-93E6-4B53AD6F1785}"/>
              </a:ext>
            </a:extLst>
          </p:cNvPr>
          <p:cNvGrpSpPr/>
          <p:nvPr/>
        </p:nvGrpSpPr>
        <p:grpSpPr>
          <a:xfrm>
            <a:off x="616689" y="261134"/>
            <a:ext cx="5767187" cy="930694"/>
            <a:chOff x="6374022" y="1083502"/>
            <a:chExt cx="5767187" cy="930694"/>
          </a:xfrm>
        </p:grpSpPr>
        <p:pic>
          <p:nvPicPr>
            <p:cNvPr id="5" name="Picture 4" descr="التطوير التنظيمي الإداري - مهارة">
              <a:extLst>
                <a:ext uri="{FF2B5EF4-FFF2-40B4-BE49-F238E27FC236}">
                  <a16:creationId xmlns:a16="http://schemas.microsoft.com/office/drawing/2014/main" xmlns="" id="{D03A984B-D38B-44DE-B5D7-7DC28D7A5900}"/>
                </a:ext>
              </a:extLst>
            </p:cNvPr>
            <p:cNvPicPr>
              <a:picLocks noChangeAspect="1"/>
            </p:cNvPicPr>
            <p:nvPr/>
          </p:nvPicPr>
          <p:blipFill>
            <a:blip r:embed="rId3"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6" name="Group 5">
              <a:extLst>
                <a:ext uri="{FF2B5EF4-FFF2-40B4-BE49-F238E27FC236}">
                  <a16:creationId xmlns:a16="http://schemas.microsoft.com/office/drawing/2014/main" xmlns="" id="{231A5069-EDCA-47AA-81AA-4F9A2019A240}"/>
                </a:ext>
              </a:extLst>
            </p:cNvPr>
            <p:cNvGrpSpPr/>
            <p:nvPr/>
          </p:nvGrpSpPr>
          <p:grpSpPr>
            <a:xfrm>
              <a:off x="6374022" y="1083502"/>
              <a:ext cx="5767187" cy="930694"/>
              <a:chOff x="-3000003" y="5928"/>
              <a:chExt cx="5767478" cy="931445"/>
            </a:xfrm>
          </p:grpSpPr>
          <p:sp>
            <p:nvSpPr>
              <p:cNvPr id="7" name="Rectangle 6">
                <a:extLst>
                  <a:ext uri="{FF2B5EF4-FFF2-40B4-BE49-F238E27FC236}">
                    <a16:creationId xmlns:a16="http://schemas.microsoft.com/office/drawing/2014/main" xmlns="" id="{92089A3A-1EF3-491D-82A4-891728B9F686}"/>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وفق مستويات التغيير</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10AA7AA4-2773-4E6C-8056-A2FDC4780824}"/>
                  </a:ext>
                </a:extLst>
              </p:cNvPr>
              <p:cNvSpPr/>
              <p:nvPr/>
            </p:nvSpPr>
            <p:spPr>
              <a:xfrm>
                <a:off x="2137093" y="5928"/>
                <a:ext cx="630382"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ثالثاً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a:extLst>
              <a:ext uri="{FF2B5EF4-FFF2-40B4-BE49-F238E27FC236}">
                <a16:creationId xmlns:a16="http://schemas.microsoft.com/office/drawing/2014/main" xmlns="" id="{5A47937A-036E-4DCD-915C-C377706709D5}"/>
              </a:ext>
            </a:extLst>
          </p:cNvPr>
          <p:cNvGrpSpPr/>
          <p:nvPr/>
        </p:nvGrpSpPr>
        <p:grpSpPr>
          <a:xfrm>
            <a:off x="3174810" y="1109428"/>
            <a:ext cx="5957112" cy="5748572"/>
            <a:chOff x="2913757" y="984737"/>
            <a:chExt cx="5957112" cy="5748572"/>
          </a:xfrm>
        </p:grpSpPr>
        <p:pic>
          <p:nvPicPr>
            <p:cNvPr id="11" name="Picture 10">
              <a:extLst>
                <a:ext uri="{FF2B5EF4-FFF2-40B4-BE49-F238E27FC236}">
                  <a16:creationId xmlns:a16="http://schemas.microsoft.com/office/drawing/2014/main" xmlns="" id="{B0BA3A9A-4DEA-4324-B2BB-5F067858386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913757" y="984737"/>
              <a:ext cx="5957112" cy="5748572"/>
            </a:xfrm>
            <a:prstGeom prst="rect">
              <a:avLst/>
            </a:prstGeom>
          </p:spPr>
        </p:pic>
        <p:sp>
          <p:nvSpPr>
            <p:cNvPr id="12" name="Rectangle 11">
              <a:extLst>
                <a:ext uri="{FF2B5EF4-FFF2-40B4-BE49-F238E27FC236}">
                  <a16:creationId xmlns:a16="http://schemas.microsoft.com/office/drawing/2014/main" xmlns="" id="{4C582678-BAAA-4B8E-8CD5-6CA057F261B6}"/>
                </a:ext>
              </a:extLst>
            </p:cNvPr>
            <p:cNvSpPr/>
            <p:nvPr/>
          </p:nvSpPr>
          <p:spPr>
            <a:xfrm>
              <a:off x="5096666" y="3249150"/>
              <a:ext cx="1591293" cy="1384995"/>
            </a:xfrm>
            <a:prstGeom prst="rect">
              <a:avLst/>
            </a:prstGeom>
          </p:spPr>
          <p:txBody>
            <a:bodyPr wrap="square">
              <a:spAutoFit/>
            </a:bodyPr>
            <a:lstStyle/>
            <a:p>
              <a:pPr algn="ctr"/>
              <a:r>
                <a:rPr lang="ar-EG" sz="2800" b="1" dirty="0">
                  <a:solidFill>
                    <a:srgbClr val="C00000"/>
                  </a:solidFill>
                  <a:ea typeface="Calibri" panose="020F0502020204030204" pitchFamily="34" charset="0"/>
                  <a:cs typeface="Sakkal Majalla" panose="02000000000000000000" pitchFamily="2" charset="-78"/>
                </a:rPr>
                <a:t>ويمكن أن نميزه الى أربعة أنواع</a:t>
              </a:r>
            </a:p>
          </p:txBody>
        </p:sp>
      </p:grpSp>
      <p:grpSp>
        <p:nvGrpSpPr>
          <p:cNvPr id="13" name="Group 12">
            <a:extLst>
              <a:ext uri="{FF2B5EF4-FFF2-40B4-BE49-F238E27FC236}">
                <a16:creationId xmlns:a16="http://schemas.microsoft.com/office/drawing/2014/main" xmlns="" id="{4FE4D691-3FD3-42A0-866C-1F5AFD6CDC2F}"/>
              </a:ext>
            </a:extLst>
          </p:cNvPr>
          <p:cNvGrpSpPr/>
          <p:nvPr/>
        </p:nvGrpSpPr>
        <p:grpSpPr>
          <a:xfrm>
            <a:off x="5174316" y="1648383"/>
            <a:ext cx="2473659" cy="1014738"/>
            <a:chOff x="2529402" y="2151845"/>
            <a:chExt cx="2931395" cy="1625692"/>
          </a:xfrm>
        </p:grpSpPr>
        <p:sp>
          <p:nvSpPr>
            <p:cNvPr id="14" name="Rectangle 13">
              <a:extLst>
                <a:ext uri="{FF2B5EF4-FFF2-40B4-BE49-F238E27FC236}">
                  <a16:creationId xmlns:a16="http://schemas.microsoft.com/office/drawing/2014/main" xmlns="" id="{401D378A-DFFA-49A2-AF14-86FD1C288C19}"/>
                </a:ext>
              </a:extLst>
            </p:cNvPr>
            <p:cNvSpPr/>
            <p:nvPr/>
          </p:nvSpPr>
          <p:spPr>
            <a:xfrm>
              <a:off x="2529402" y="2151845"/>
              <a:ext cx="2376683" cy="1333465"/>
            </a:xfrm>
            <a:prstGeom prst="rect">
              <a:avLst/>
            </a:prstGeom>
          </p:spPr>
          <p:txBody>
            <a:bodyPr wrap="square">
              <a:noAutofit/>
            </a:bodyPr>
            <a:lstStyle/>
            <a:p>
              <a:pPr algn="ctr">
                <a:lnSpc>
                  <a:spcPct val="107000"/>
                </a:lnSpc>
              </a:pPr>
              <a:r>
                <a:rPr lang="ar-EG" sz="2400" b="1" dirty="0">
                  <a:solidFill>
                    <a:srgbClr val="038FD3"/>
                  </a:solidFill>
                  <a:latin typeface="Sakkal Majalla" panose="02000000000000000000" pitchFamily="2" charset="-78"/>
                  <a:ea typeface="Calibri" panose="020F0502020204030204" pitchFamily="34" charset="0"/>
                  <a:cs typeface="Sakkal Majalla" panose="02000000000000000000" pitchFamily="2" charset="-78"/>
                </a:rPr>
                <a:t>تغيير على مستوى المنظمة</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1DCF462A-6EC4-405E-B7A1-07EFAE74AEB9}"/>
                </a:ext>
              </a:extLst>
            </p:cNvPr>
            <p:cNvSpPr/>
            <p:nvPr/>
          </p:nvSpPr>
          <p:spPr>
            <a:xfrm>
              <a:off x="4906085" y="3193082"/>
              <a:ext cx="554712" cy="584455"/>
            </a:xfrm>
            <a:prstGeom prst="rect">
              <a:avLst/>
            </a:prstGeom>
          </p:spPr>
          <p:txBody>
            <a:bodyPr wrap="square">
              <a:noAutofit/>
            </a:bodyPr>
            <a:lstStyle/>
            <a:p>
              <a:pPr algn="ctr" rtl="1">
                <a:lnSpc>
                  <a:spcPct val="107000"/>
                </a:lnSpc>
                <a:spcAft>
                  <a:spcPts val="0"/>
                </a:spcAft>
              </a:pPr>
              <a:r>
                <a:rPr lang="ar-EG" sz="2400" b="1" kern="12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xmlns="" id="{F56A8321-2F8B-4B62-83FA-47A01A13BB25}"/>
              </a:ext>
            </a:extLst>
          </p:cNvPr>
          <p:cNvGrpSpPr/>
          <p:nvPr/>
        </p:nvGrpSpPr>
        <p:grpSpPr>
          <a:xfrm>
            <a:off x="7498602" y="2660514"/>
            <a:ext cx="951669" cy="2881864"/>
            <a:chOff x="2629747" y="1199367"/>
            <a:chExt cx="1127770" cy="4616981"/>
          </a:xfrm>
        </p:grpSpPr>
        <p:sp>
          <p:nvSpPr>
            <p:cNvPr id="17" name="Rectangle 16">
              <a:extLst>
                <a:ext uri="{FF2B5EF4-FFF2-40B4-BE49-F238E27FC236}">
                  <a16:creationId xmlns:a16="http://schemas.microsoft.com/office/drawing/2014/main" xmlns="" id="{E76D9E86-A64C-4FB7-92D8-0E9DEA95269F}"/>
                </a:ext>
              </a:extLst>
            </p:cNvPr>
            <p:cNvSpPr/>
            <p:nvPr/>
          </p:nvSpPr>
          <p:spPr>
            <a:xfrm rot="5654641">
              <a:off x="1311828" y="2658705"/>
              <a:ext cx="3905027" cy="986351"/>
            </a:xfrm>
            <a:prstGeom prst="rect">
              <a:avLst/>
            </a:prstGeom>
          </p:spPr>
          <p:txBody>
            <a:bodyPr wrap="square">
              <a:noAutofit/>
            </a:bodyPr>
            <a:lstStyle/>
            <a:p>
              <a:pPr algn="ctr">
                <a:lnSpc>
                  <a:spcPct val="107000"/>
                </a:lnSpc>
              </a:pPr>
              <a:r>
                <a:rPr lang="ar-EG" sz="2400" b="1" dirty="0">
                  <a:solidFill>
                    <a:srgbClr val="B62CD9"/>
                  </a:solidFill>
                  <a:latin typeface="Sakkal Majalla" panose="02000000000000000000" pitchFamily="2" charset="-78"/>
                  <a:ea typeface="Calibri" panose="020F0502020204030204" pitchFamily="34" charset="0"/>
                  <a:cs typeface="Sakkal Majalla" panose="02000000000000000000" pitchFamily="2" charset="-78"/>
                </a:rPr>
                <a:t>التغيير على مستوى أسلوب عمل الموظف</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a:extLst>
                <a:ext uri="{FF2B5EF4-FFF2-40B4-BE49-F238E27FC236}">
                  <a16:creationId xmlns:a16="http://schemas.microsoft.com/office/drawing/2014/main" xmlns="" id="{CC2E21F3-45B7-4236-9762-BEF1C79AC634}"/>
                </a:ext>
              </a:extLst>
            </p:cNvPr>
            <p:cNvSpPr/>
            <p:nvPr/>
          </p:nvSpPr>
          <p:spPr>
            <a:xfrm rot="6242218">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a:extLst>
              <a:ext uri="{FF2B5EF4-FFF2-40B4-BE49-F238E27FC236}">
                <a16:creationId xmlns:a16="http://schemas.microsoft.com/office/drawing/2014/main" xmlns="" id="{5DBF83A6-5582-4822-A42C-A2579629F597}"/>
              </a:ext>
            </a:extLst>
          </p:cNvPr>
          <p:cNvGrpSpPr/>
          <p:nvPr/>
        </p:nvGrpSpPr>
        <p:grpSpPr>
          <a:xfrm rot="5872162">
            <a:off x="5426243" y="4423735"/>
            <a:ext cx="832332" cy="2681021"/>
            <a:chOff x="2569587" y="1521135"/>
            <a:chExt cx="986351" cy="4295213"/>
          </a:xfrm>
        </p:grpSpPr>
        <p:sp>
          <p:nvSpPr>
            <p:cNvPr id="20" name="Rectangle 19">
              <a:extLst>
                <a:ext uri="{FF2B5EF4-FFF2-40B4-BE49-F238E27FC236}">
                  <a16:creationId xmlns:a16="http://schemas.microsoft.com/office/drawing/2014/main" xmlns="" id="{B671B6E4-211F-491F-AE9A-1DE81F1DD109}"/>
                </a:ext>
              </a:extLst>
            </p:cNvPr>
            <p:cNvSpPr/>
            <p:nvPr/>
          </p:nvSpPr>
          <p:spPr>
            <a:xfrm rot="15727838">
              <a:off x="1432030" y="2658692"/>
              <a:ext cx="3261465" cy="986351"/>
            </a:xfrm>
            <a:prstGeom prst="rect">
              <a:avLst/>
            </a:prstGeom>
          </p:spPr>
          <p:txBody>
            <a:bodyPr wrap="square">
              <a:noAutofit/>
            </a:bodyPr>
            <a:lstStyle/>
            <a:p>
              <a:pPr algn="ctr">
                <a:lnSpc>
                  <a:spcPct val="107000"/>
                </a:lnSpc>
              </a:pPr>
              <a:r>
                <a:rPr lang="ar-EG" sz="2400" b="1" dirty="0">
                  <a:solidFill>
                    <a:srgbClr val="EE5A00"/>
                  </a:solidFill>
                  <a:latin typeface="Sakkal Majalla" panose="02000000000000000000" pitchFamily="2" charset="-78"/>
                  <a:ea typeface="Calibri" panose="020F0502020204030204" pitchFamily="34" charset="0"/>
                  <a:cs typeface="Sakkal Majalla" panose="02000000000000000000" pitchFamily="2" charset="-78"/>
                </a:rPr>
                <a:t>التغيير على مستوى العلاقات الشخصية</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a16="http://schemas.microsoft.com/office/drawing/2014/main" xmlns="" id="{C8283640-B11A-49A5-AB26-75950E181F41}"/>
                </a:ext>
              </a:extLst>
            </p:cNvPr>
            <p:cNvSpPr/>
            <p:nvPr/>
          </p:nvSpPr>
          <p:spPr>
            <a:xfrm rot="17519689">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xmlns="" id="{B72616DB-5FBC-4781-BBC1-5BE61A0D1C3B}"/>
              </a:ext>
            </a:extLst>
          </p:cNvPr>
          <p:cNvGrpSpPr/>
          <p:nvPr/>
        </p:nvGrpSpPr>
        <p:grpSpPr>
          <a:xfrm rot="5872162">
            <a:off x="2756649" y="3530247"/>
            <a:ext cx="3044942" cy="759775"/>
            <a:chOff x="1209460" y="3335537"/>
            <a:chExt cx="3608393" cy="1217220"/>
          </a:xfrm>
        </p:grpSpPr>
        <p:sp>
          <p:nvSpPr>
            <p:cNvPr id="23" name="Rectangle 22">
              <a:extLst>
                <a:ext uri="{FF2B5EF4-FFF2-40B4-BE49-F238E27FC236}">
                  <a16:creationId xmlns:a16="http://schemas.microsoft.com/office/drawing/2014/main" xmlns="" id="{701483C3-BF02-48FC-BB34-8FC0DB839EF3}"/>
                </a:ext>
              </a:extLst>
            </p:cNvPr>
            <p:cNvSpPr/>
            <p:nvPr/>
          </p:nvSpPr>
          <p:spPr>
            <a:xfrm rot="10327838">
              <a:off x="1585527" y="3705566"/>
              <a:ext cx="3232326" cy="847191"/>
            </a:xfrm>
            <a:prstGeom prst="rect">
              <a:avLst/>
            </a:prstGeom>
          </p:spPr>
          <p:txBody>
            <a:bodyPr wrap="square">
              <a:noAutofit/>
            </a:bodyPr>
            <a:lstStyle/>
            <a:p>
              <a:pPr algn="ctr">
                <a:lnSpc>
                  <a:spcPct val="107000"/>
                </a:lnSpc>
              </a:pPr>
              <a:r>
                <a:rPr lang="ar-EG" sz="2400" b="1" dirty="0">
                  <a:solidFill>
                    <a:srgbClr val="FF238B"/>
                  </a:solidFill>
                  <a:latin typeface="Sakkal Majalla" panose="02000000000000000000" pitchFamily="2" charset="-78"/>
                  <a:ea typeface="Calibri" panose="020F0502020204030204" pitchFamily="34" charset="0"/>
                  <a:cs typeface="Sakkal Majalla" panose="02000000000000000000" pitchFamily="2" charset="-78"/>
                </a:rPr>
                <a:t>التغيير على مستوى التفاعل بين الموظف والمنظمة</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4" name="Rectangle 23">
              <a:extLst>
                <a:ext uri="{FF2B5EF4-FFF2-40B4-BE49-F238E27FC236}">
                  <a16:creationId xmlns:a16="http://schemas.microsoft.com/office/drawing/2014/main" xmlns="" id="{CA508AB4-1FCE-41AA-B54D-7B0DABB5B00E}"/>
                </a:ext>
              </a:extLst>
            </p:cNvPr>
            <p:cNvSpPr/>
            <p:nvPr/>
          </p:nvSpPr>
          <p:spPr>
            <a:xfrm rot="11569160">
              <a:off x="1209460" y="3335537"/>
              <a:ext cx="767024" cy="611091"/>
            </a:xfrm>
            <a:prstGeom prst="rect">
              <a:avLst/>
            </a:prstGeom>
          </p:spPr>
          <p:txBody>
            <a:bodyPr wrap="square">
              <a:noAutofit/>
            </a:bodyPr>
            <a:lstStyle/>
            <a:p>
              <a:pPr algn="ctr" rtl="1">
                <a:lnSpc>
                  <a:spcPct val="107000"/>
                </a:lnSpc>
                <a:spcAft>
                  <a:spcPts val="0"/>
                </a:spcAft>
              </a:pPr>
              <a:r>
                <a:rPr lang="ar-EG" sz="2400" b="1" kern="12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1691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fltVal val="0"/>
                                          </p:val>
                                        </p:tav>
                                        <p:tav tm="100000">
                                          <p:val>
                                            <p:strVal val="#ppt_w"/>
                                          </p:val>
                                        </p:tav>
                                      </p:tavLst>
                                    </p:anim>
                                    <p:anim calcmode="lin" valueType="num">
                                      <p:cBhvr>
                                        <p:cTn id="31" dur="1000" fill="hold"/>
                                        <p:tgtEl>
                                          <p:spTgt spid="16"/>
                                        </p:tgtEl>
                                        <p:attrNameLst>
                                          <p:attrName>ppt_h</p:attrName>
                                        </p:attrNameLst>
                                      </p:cBhvr>
                                      <p:tavLst>
                                        <p:tav tm="0">
                                          <p:val>
                                            <p:fltVal val="0"/>
                                          </p:val>
                                        </p:tav>
                                        <p:tav tm="100000">
                                          <p:val>
                                            <p:strVal val="#ppt_h"/>
                                          </p:val>
                                        </p:tav>
                                      </p:tavLst>
                                    </p:anim>
                                    <p:anim calcmode="lin" valueType="num">
                                      <p:cBhvr>
                                        <p:cTn id="32" dur="1000" fill="hold"/>
                                        <p:tgtEl>
                                          <p:spTgt spid="16"/>
                                        </p:tgtEl>
                                        <p:attrNameLst>
                                          <p:attrName>style.rotation</p:attrName>
                                        </p:attrNameLst>
                                      </p:cBhvr>
                                      <p:tavLst>
                                        <p:tav tm="0">
                                          <p:val>
                                            <p:fltVal val="90"/>
                                          </p:val>
                                        </p:tav>
                                        <p:tav tm="100000">
                                          <p:val>
                                            <p:fltVal val="0"/>
                                          </p:val>
                                        </p:tav>
                                      </p:tavLst>
                                    </p:anim>
                                    <p:animEffect transition="in" filter="fade">
                                      <p:cBhvr>
                                        <p:cTn id="33" dur="1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000" fill="hold"/>
                                        <p:tgtEl>
                                          <p:spTgt spid="19"/>
                                        </p:tgtEl>
                                        <p:attrNameLst>
                                          <p:attrName>ppt_w</p:attrName>
                                        </p:attrNameLst>
                                      </p:cBhvr>
                                      <p:tavLst>
                                        <p:tav tm="0">
                                          <p:val>
                                            <p:fltVal val="0"/>
                                          </p:val>
                                        </p:tav>
                                        <p:tav tm="100000">
                                          <p:val>
                                            <p:strVal val="#ppt_w"/>
                                          </p:val>
                                        </p:tav>
                                      </p:tavLst>
                                    </p:anim>
                                    <p:anim calcmode="lin" valueType="num">
                                      <p:cBhvr>
                                        <p:cTn id="39" dur="1000" fill="hold"/>
                                        <p:tgtEl>
                                          <p:spTgt spid="19"/>
                                        </p:tgtEl>
                                        <p:attrNameLst>
                                          <p:attrName>ppt_h</p:attrName>
                                        </p:attrNameLst>
                                      </p:cBhvr>
                                      <p:tavLst>
                                        <p:tav tm="0">
                                          <p:val>
                                            <p:fltVal val="0"/>
                                          </p:val>
                                        </p:tav>
                                        <p:tav tm="100000">
                                          <p:val>
                                            <p:strVal val="#ppt_h"/>
                                          </p:val>
                                        </p:tav>
                                      </p:tavLst>
                                    </p:anim>
                                    <p:anim calcmode="lin" valueType="num">
                                      <p:cBhvr>
                                        <p:cTn id="40" dur="1000" fill="hold"/>
                                        <p:tgtEl>
                                          <p:spTgt spid="19"/>
                                        </p:tgtEl>
                                        <p:attrNameLst>
                                          <p:attrName>style.rotation</p:attrName>
                                        </p:attrNameLst>
                                      </p:cBhvr>
                                      <p:tavLst>
                                        <p:tav tm="0">
                                          <p:val>
                                            <p:fltVal val="90"/>
                                          </p:val>
                                        </p:tav>
                                        <p:tav tm="100000">
                                          <p:val>
                                            <p:fltVal val="0"/>
                                          </p:val>
                                        </p:tav>
                                      </p:tavLst>
                                    </p:anim>
                                    <p:animEffect transition="in" filter="fade">
                                      <p:cBhvr>
                                        <p:cTn id="41" dur="10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1000" fill="hold"/>
                                        <p:tgtEl>
                                          <p:spTgt spid="22"/>
                                        </p:tgtEl>
                                        <p:attrNameLst>
                                          <p:attrName>ppt_w</p:attrName>
                                        </p:attrNameLst>
                                      </p:cBhvr>
                                      <p:tavLst>
                                        <p:tav tm="0">
                                          <p:val>
                                            <p:fltVal val="0"/>
                                          </p:val>
                                        </p:tav>
                                        <p:tav tm="100000">
                                          <p:val>
                                            <p:strVal val="#ppt_w"/>
                                          </p:val>
                                        </p:tav>
                                      </p:tavLst>
                                    </p:anim>
                                    <p:anim calcmode="lin" valueType="num">
                                      <p:cBhvr>
                                        <p:cTn id="47" dur="1000" fill="hold"/>
                                        <p:tgtEl>
                                          <p:spTgt spid="22"/>
                                        </p:tgtEl>
                                        <p:attrNameLst>
                                          <p:attrName>ppt_h</p:attrName>
                                        </p:attrNameLst>
                                      </p:cBhvr>
                                      <p:tavLst>
                                        <p:tav tm="0">
                                          <p:val>
                                            <p:fltVal val="0"/>
                                          </p:val>
                                        </p:tav>
                                        <p:tav tm="100000">
                                          <p:val>
                                            <p:strVal val="#ppt_h"/>
                                          </p:val>
                                        </p:tav>
                                      </p:tavLst>
                                    </p:anim>
                                    <p:anim calcmode="lin" valueType="num">
                                      <p:cBhvr>
                                        <p:cTn id="48" dur="1000" fill="hold"/>
                                        <p:tgtEl>
                                          <p:spTgt spid="22"/>
                                        </p:tgtEl>
                                        <p:attrNameLst>
                                          <p:attrName>style.rotation</p:attrName>
                                        </p:attrNameLst>
                                      </p:cBhvr>
                                      <p:tavLst>
                                        <p:tav tm="0">
                                          <p:val>
                                            <p:fltVal val="90"/>
                                          </p:val>
                                        </p:tav>
                                        <p:tav tm="100000">
                                          <p:val>
                                            <p:fltVal val="0"/>
                                          </p:val>
                                        </p:tav>
                                      </p:tavLst>
                                    </p:anim>
                                    <p:animEffect transition="in" filter="fade">
                                      <p:cBhvr>
                                        <p:cTn id="4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35</a:t>
            </a:fld>
            <a:endParaRPr lang="ar-EG"/>
          </a:p>
        </p:txBody>
      </p:sp>
      <p:grpSp>
        <p:nvGrpSpPr>
          <p:cNvPr id="4" name="Group 3">
            <a:extLst>
              <a:ext uri="{FF2B5EF4-FFF2-40B4-BE49-F238E27FC236}">
                <a16:creationId xmlns:a16="http://schemas.microsoft.com/office/drawing/2014/main" xmlns="" id="{4DB3A022-E2DA-4EE9-9262-1F87DBF3BA2C}"/>
              </a:ext>
            </a:extLst>
          </p:cNvPr>
          <p:cNvGrpSpPr/>
          <p:nvPr/>
        </p:nvGrpSpPr>
        <p:grpSpPr>
          <a:xfrm>
            <a:off x="616689" y="261134"/>
            <a:ext cx="5767187" cy="930694"/>
            <a:chOff x="6374022" y="1083502"/>
            <a:chExt cx="5767187" cy="930694"/>
          </a:xfrm>
        </p:grpSpPr>
        <p:pic>
          <p:nvPicPr>
            <p:cNvPr id="5" name="Picture 4" descr="التطوير التنظيمي الإداري - مهارة">
              <a:extLst>
                <a:ext uri="{FF2B5EF4-FFF2-40B4-BE49-F238E27FC236}">
                  <a16:creationId xmlns:a16="http://schemas.microsoft.com/office/drawing/2014/main" xmlns="" id="{8B0D2038-60A4-4239-8DAC-6C66FE6C040F}"/>
                </a:ext>
              </a:extLst>
            </p:cNvPr>
            <p:cNvPicPr>
              <a:picLocks noChangeAspect="1"/>
            </p:cNvPicPr>
            <p:nvPr/>
          </p:nvPicPr>
          <p:blipFill>
            <a:blip r:embed="rId3"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6" name="Group 5">
              <a:extLst>
                <a:ext uri="{FF2B5EF4-FFF2-40B4-BE49-F238E27FC236}">
                  <a16:creationId xmlns:a16="http://schemas.microsoft.com/office/drawing/2014/main" xmlns="" id="{5463BFBB-BD77-411C-B974-A0DC69C4C947}"/>
                </a:ext>
              </a:extLst>
            </p:cNvPr>
            <p:cNvGrpSpPr/>
            <p:nvPr/>
          </p:nvGrpSpPr>
          <p:grpSpPr>
            <a:xfrm>
              <a:off x="6374022" y="1083502"/>
              <a:ext cx="5767187" cy="930694"/>
              <a:chOff x="-3000003" y="5928"/>
              <a:chExt cx="5767478" cy="931445"/>
            </a:xfrm>
          </p:grpSpPr>
          <p:sp>
            <p:nvSpPr>
              <p:cNvPr id="7" name="Rectangle 6">
                <a:extLst>
                  <a:ext uri="{FF2B5EF4-FFF2-40B4-BE49-F238E27FC236}">
                    <a16:creationId xmlns:a16="http://schemas.microsoft.com/office/drawing/2014/main" xmlns="" id="{68905780-C130-4B8D-9B38-14B912F6C403}"/>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حسب التخطيط والتلقائية</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B575371E-D77A-40C2-83E2-1CB38CAA3CF6}"/>
                  </a:ext>
                </a:extLst>
              </p:cNvPr>
              <p:cNvSpPr/>
              <p:nvPr/>
            </p:nvSpPr>
            <p:spPr>
              <a:xfrm>
                <a:off x="2137093" y="5928"/>
                <a:ext cx="630382"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رابعاً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 name="Group 1">
            <a:extLst>
              <a:ext uri="{FF2B5EF4-FFF2-40B4-BE49-F238E27FC236}">
                <a16:creationId xmlns:a16="http://schemas.microsoft.com/office/drawing/2014/main" xmlns="" id="{EA6FD4A6-DFFC-445A-BA92-D46D753BF543}"/>
              </a:ext>
            </a:extLst>
          </p:cNvPr>
          <p:cNvGrpSpPr/>
          <p:nvPr/>
        </p:nvGrpSpPr>
        <p:grpSpPr>
          <a:xfrm>
            <a:off x="7899735" y="1191828"/>
            <a:ext cx="3800147" cy="982562"/>
            <a:chOff x="7899735" y="1191828"/>
            <a:chExt cx="3800147" cy="982562"/>
          </a:xfrm>
        </p:grpSpPr>
        <p:pic>
          <p:nvPicPr>
            <p:cNvPr id="1026" name="Picture 2" descr="Growing “small change” into “institutional change” | TILT">
              <a:extLst>
                <a:ext uri="{FF2B5EF4-FFF2-40B4-BE49-F238E27FC236}">
                  <a16:creationId xmlns:a16="http://schemas.microsoft.com/office/drawing/2014/main" xmlns="" id="{F914EC1E-439D-4DCA-A014-9AD78651A85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953" t="2488" r="15730" b="15079"/>
            <a:stretch/>
          </p:blipFill>
          <p:spPr bwMode="auto">
            <a:xfrm>
              <a:off x="10936425" y="1191828"/>
              <a:ext cx="763457" cy="90790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xmlns="" id="{D352F1D3-1AD5-4F91-9FDC-2EAFA732DC4D}"/>
                </a:ext>
              </a:extLst>
            </p:cNvPr>
            <p:cNvGrpSpPr/>
            <p:nvPr/>
          </p:nvGrpSpPr>
          <p:grpSpPr>
            <a:xfrm>
              <a:off x="7899735" y="1611914"/>
              <a:ext cx="3485898" cy="562476"/>
              <a:chOff x="0" y="32509"/>
              <a:chExt cx="2716695" cy="356616"/>
            </a:xfrm>
          </p:grpSpPr>
          <p:sp>
            <p:nvSpPr>
              <p:cNvPr id="13" name="Rectangle 12">
                <a:extLst>
                  <a:ext uri="{FF2B5EF4-FFF2-40B4-BE49-F238E27FC236}">
                    <a16:creationId xmlns:a16="http://schemas.microsoft.com/office/drawing/2014/main" xmlns="" id="{29491699-5726-48AC-BFA1-7DCCED463B27}"/>
                  </a:ext>
                </a:extLst>
              </p:cNvPr>
              <p:cNvSpPr/>
              <p:nvPr/>
            </p:nvSpPr>
            <p:spPr>
              <a:xfrm>
                <a:off x="0" y="32509"/>
                <a:ext cx="2393521" cy="356616"/>
              </a:xfrm>
              <a:prstGeom prst="rect">
                <a:avLst/>
              </a:prstGeom>
            </p:spPr>
            <p:txBody>
              <a:bodyPr wrap="square">
                <a:noAutofit/>
              </a:bodyPr>
              <a:lstStyle/>
              <a:p>
                <a:pPr algn="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غير المخطط له (التلقائي):</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a:extLst>
                  <a:ext uri="{FF2B5EF4-FFF2-40B4-BE49-F238E27FC236}">
                    <a16:creationId xmlns:a16="http://schemas.microsoft.com/office/drawing/2014/main" xmlns="" id="{772E8137-175A-4B65-B16A-3C960BBFC6C3}"/>
                  </a:ext>
                </a:extLst>
              </p:cNvPr>
              <p:cNvSpPr/>
              <p:nvPr/>
            </p:nvSpPr>
            <p:spPr>
              <a:xfrm>
                <a:off x="2402441" y="67278"/>
                <a:ext cx="314254" cy="286626"/>
              </a:xfrm>
              <a:prstGeom prst="rect">
                <a:avLst/>
              </a:prstGeom>
            </p:spPr>
            <p:txBody>
              <a:bodyPr wrap="square">
                <a:noAutofit/>
              </a:bodyPr>
              <a:lstStyle/>
              <a:p>
                <a:pPr algn="r" rtl="1">
                  <a:lnSpc>
                    <a:spcPct val="107000"/>
                  </a:lnSpc>
                  <a:spcAft>
                    <a:spcPts val="800"/>
                  </a:spcAft>
                </a:pPr>
                <a:r>
                  <a:rPr lang="ar-EG"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5" name="TextBox 14">
            <a:extLst>
              <a:ext uri="{FF2B5EF4-FFF2-40B4-BE49-F238E27FC236}">
                <a16:creationId xmlns:a16="http://schemas.microsoft.com/office/drawing/2014/main" xmlns="" id="{02C77E33-3DE5-4638-A187-2B3AA4B180BF}"/>
              </a:ext>
            </a:extLst>
          </p:cNvPr>
          <p:cNvSpPr txBox="1"/>
          <p:nvPr/>
        </p:nvSpPr>
        <p:spPr>
          <a:xfrm>
            <a:off x="861092" y="2077261"/>
            <a:ext cx="10075333" cy="517065"/>
          </a:xfrm>
          <a:prstGeom prst="rect">
            <a:avLst/>
          </a:prstGeom>
          <a:noFill/>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يحدث بفعل مرور الوقت وتراكم التغييرات الصغيرة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xmlns="" id="{4D419825-F128-4F49-B90A-4116C8BCA7A6}"/>
              </a:ext>
            </a:extLst>
          </p:cNvPr>
          <p:cNvGrpSpPr/>
          <p:nvPr/>
        </p:nvGrpSpPr>
        <p:grpSpPr>
          <a:xfrm>
            <a:off x="7899735" y="3312043"/>
            <a:ext cx="3800147" cy="982562"/>
            <a:chOff x="7899735" y="1191828"/>
            <a:chExt cx="3800147" cy="982562"/>
          </a:xfrm>
        </p:grpSpPr>
        <p:pic>
          <p:nvPicPr>
            <p:cNvPr id="17" name="Picture 2" descr="Growing “small change” into “institutional change” | TILT">
              <a:extLst>
                <a:ext uri="{FF2B5EF4-FFF2-40B4-BE49-F238E27FC236}">
                  <a16:creationId xmlns:a16="http://schemas.microsoft.com/office/drawing/2014/main" xmlns="" id="{2D8EFD55-764C-41A4-8102-04204E8B773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953" t="2488" r="15730" b="15079"/>
            <a:stretch/>
          </p:blipFill>
          <p:spPr bwMode="auto">
            <a:xfrm>
              <a:off x="10936425" y="1191828"/>
              <a:ext cx="763457" cy="907905"/>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xmlns="" id="{FA2DBADA-AEC1-400F-828C-AA9619D1355B}"/>
                </a:ext>
              </a:extLst>
            </p:cNvPr>
            <p:cNvGrpSpPr/>
            <p:nvPr/>
          </p:nvGrpSpPr>
          <p:grpSpPr>
            <a:xfrm>
              <a:off x="7899735" y="1611914"/>
              <a:ext cx="3485898" cy="562476"/>
              <a:chOff x="0" y="32509"/>
              <a:chExt cx="2716695" cy="356616"/>
            </a:xfrm>
          </p:grpSpPr>
          <p:sp>
            <p:nvSpPr>
              <p:cNvPr id="19" name="Rectangle 18">
                <a:extLst>
                  <a:ext uri="{FF2B5EF4-FFF2-40B4-BE49-F238E27FC236}">
                    <a16:creationId xmlns:a16="http://schemas.microsoft.com/office/drawing/2014/main" xmlns="" id="{11CFF752-034C-4390-8429-688042452729}"/>
                  </a:ext>
                </a:extLst>
              </p:cNvPr>
              <p:cNvSpPr/>
              <p:nvPr/>
            </p:nvSpPr>
            <p:spPr>
              <a:xfrm>
                <a:off x="0" y="32509"/>
                <a:ext cx="2393521" cy="356616"/>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المخطط</a:t>
                </a: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0" name="Rectangle 19">
                <a:extLst>
                  <a:ext uri="{FF2B5EF4-FFF2-40B4-BE49-F238E27FC236}">
                    <a16:creationId xmlns:a16="http://schemas.microsoft.com/office/drawing/2014/main" xmlns="" id="{4B5E14FD-F755-463A-A159-F1B38C5FF250}"/>
                  </a:ext>
                </a:extLst>
              </p:cNvPr>
              <p:cNvSpPr/>
              <p:nvPr/>
            </p:nvSpPr>
            <p:spPr>
              <a:xfrm>
                <a:off x="2402441" y="67278"/>
                <a:ext cx="314254" cy="286626"/>
              </a:xfrm>
              <a:prstGeom prst="rect">
                <a:avLst/>
              </a:prstGeom>
            </p:spPr>
            <p:txBody>
              <a:bodyPr wrap="square">
                <a:noAutofit/>
              </a:bodyPr>
              <a:lstStyle/>
              <a:p>
                <a:pPr algn="r" rtl="1">
                  <a:lnSpc>
                    <a:spcPct val="107000"/>
                  </a:lnSpc>
                  <a:spcAft>
                    <a:spcPts val="800"/>
                  </a:spcAf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ب</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1" name="TextBox 20">
            <a:extLst>
              <a:ext uri="{FF2B5EF4-FFF2-40B4-BE49-F238E27FC236}">
                <a16:creationId xmlns:a16="http://schemas.microsoft.com/office/drawing/2014/main" xmlns="" id="{C9A52BE1-B550-4AA4-A2E5-13549E93AFE4}"/>
              </a:ext>
            </a:extLst>
          </p:cNvPr>
          <p:cNvSpPr txBox="1"/>
          <p:nvPr/>
        </p:nvSpPr>
        <p:spPr>
          <a:xfrm>
            <a:off x="861092" y="4197476"/>
            <a:ext cx="10075333" cy="1366528"/>
          </a:xfrm>
          <a:prstGeom prst="rect">
            <a:avLst/>
          </a:prstGeom>
          <a:noFill/>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يحدث بصورة مخططة طبقاً لمتطلبات تحقيق الأهداف العامة أو الخاصة في المنظمة ذاتها، وبفعل ارادي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الانسان، وبدرجات متفاوتة من تدخله، ويتطلب هذا النوع من التغيير فهماً وادراكاً كاملين لبيئة المنظمة والشروع بشكل جاد لتوجيهها وتحريكها، أفراداً وهياكل وتقنيات نحو الفاعلية والكفاءة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a:extLst>
              <a:ext uri="{FF2B5EF4-FFF2-40B4-BE49-F238E27FC236}">
                <a16:creationId xmlns:a16="http://schemas.microsoft.com/office/drawing/2014/main" xmlns="" id="{99C90BAC-E7E4-48EB-949E-EC6DD6E7C6FB}"/>
              </a:ext>
            </a:extLst>
          </p:cNvPr>
          <p:cNvPicPr>
            <a:picLocks noChangeAspect="1"/>
          </p:cNvPicPr>
          <p:nvPr/>
        </p:nvPicPr>
        <p:blipFill>
          <a:blip r:embed="rId5"/>
          <a:stretch>
            <a:fillRect/>
          </a:stretch>
        </p:blipFill>
        <p:spPr>
          <a:xfrm>
            <a:off x="1386385" y="1657175"/>
            <a:ext cx="3998415" cy="2436720"/>
          </a:xfrm>
          <a:prstGeom prst="rect">
            <a:avLst/>
          </a:prstGeom>
          <a:ln>
            <a:noFill/>
          </a:ln>
          <a:effectLst>
            <a:softEdge rad="112500"/>
          </a:effectLst>
        </p:spPr>
      </p:pic>
    </p:spTree>
    <p:extLst>
      <p:ext uri="{BB962C8B-B14F-4D97-AF65-F5344CB8AC3E}">
        <p14:creationId xmlns:p14="http://schemas.microsoft.com/office/powerpoint/2010/main" val="417873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style.rotation</p:attrName>
                                        </p:attrNameLst>
                                      </p:cBhvr>
                                      <p:tavLst>
                                        <p:tav tm="0">
                                          <p:val>
                                            <p:fltVal val="90"/>
                                          </p:val>
                                        </p:tav>
                                        <p:tav tm="100000">
                                          <p:val>
                                            <p:fltVal val="0"/>
                                          </p:val>
                                        </p:tav>
                                      </p:tavLst>
                                    </p:anim>
                                    <p:animEffect transition="in" filter="fade">
                                      <p:cBhvr>
                                        <p:cTn id="31" dur="1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أنواع التغيير في المنظمات</a:t>
            </a:r>
          </a:p>
        </p:txBody>
      </p:sp>
      <p:sp>
        <p:nvSpPr>
          <p:cNvPr id="3" name="Slide Number Placeholder 2"/>
          <p:cNvSpPr>
            <a:spLocks noGrp="1"/>
          </p:cNvSpPr>
          <p:nvPr>
            <p:ph type="sldNum" sz="quarter" idx="12"/>
          </p:nvPr>
        </p:nvSpPr>
        <p:spPr/>
        <p:txBody>
          <a:bodyPr/>
          <a:lstStyle/>
          <a:p>
            <a:fld id="{802A93DA-8321-490E-B7A0-7881EC602D96}" type="slidenum">
              <a:rPr lang="ar-EG" smtClean="0"/>
              <a:t>36</a:t>
            </a:fld>
            <a:endParaRPr lang="ar-EG"/>
          </a:p>
        </p:txBody>
      </p:sp>
      <p:grpSp>
        <p:nvGrpSpPr>
          <p:cNvPr id="4" name="Group 3">
            <a:extLst>
              <a:ext uri="{FF2B5EF4-FFF2-40B4-BE49-F238E27FC236}">
                <a16:creationId xmlns:a16="http://schemas.microsoft.com/office/drawing/2014/main" xmlns="" id="{C2993DBE-AAFC-47C8-A35A-B421FD99D731}"/>
              </a:ext>
            </a:extLst>
          </p:cNvPr>
          <p:cNvGrpSpPr/>
          <p:nvPr/>
        </p:nvGrpSpPr>
        <p:grpSpPr>
          <a:xfrm>
            <a:off x="5943600" y="1022888"/>
            <a:ext cx="6101622" cy="930694"/>
            <a:chOff x="6374022" y="1083502"/>
            <a:chExt cx="6101622" cy="930694"/>
          </a:xfrm>
        </p:grpSpPr>
        <p:pic>
          <p:nvPicPr>
            <p:cNvPr id="5" name="Picture 4" descr="التطوير التنظيمي الإداري - مهارة">
              <a:extLst>
                <a:ext uri="{FF2B5EF4-FFF2-40B4-BE49-F238E27FC236}">
                  <a16:creationId xmlns:a16="http://schemas.microsoft.com/office/drawing/2014/main" xmlns="" id="{076AC0DB-81A9-4BF0-9603-7AA430E99777}"/>
                </a:ext>
              </a:extLst>
            </p:cNvPr>
            <p:cNvPicPr>
              <a:picLocks noChangeAspect="1"/>
            </p:cNvPicPr>
            <p:nvPr/>
          </p:nvPicPr>
          <p:blipFill>
            <a:blip r:embed="rId3"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6" name="Group 5">
              <a:extLst>
                <a:ext uri="{FF2B5EF4-FFF2-40B4-BE49-F238E27FC236}">
                  <a16:creationId xmlns:a16="http://schemas.microsoft.com/office/drawing/2014/main" xmlns="" id="{CE73E2F9-7F69-4CCD-9544-CBED25481F47}"/>
                </a:ext>
              </a:extLst>
            </p:cNvPr>
            <p:cNvGrpSpPr/>
            <p:nvPr/>
          </p:nvGrpSpPr>
          <p:grpSpPr>
            <a:xfrm>
              <a:off x="6374022" y="1083502"/>
              <a:ext cx="6101622" cy="930694"/>
              <a:chOff x="-3000003" y="5928"/>
              <a:chExt cx="6101929" cy="931445"/>
            </a:xfrm>
          </p:grpSpPr>
          <p:sp>
            <p:nvSpPr>
              <p:cNvPr id="7" name="Rectangle 6">
                <a:extLst>
                  <a:ext uri="{FF2B5EF4-FFF2-40B4-BE49-F238E27FC236}">
                    <a16:creationId xmlns:a16="http://schemas.microsoft.com/office/drawing/2014/main" xmlns="" id="{799FBEC9-3C6C-430C-A2EF-B5020382E778}"/>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والتغيير التدريجي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2175675E-3850-4BB9-9CFB-CF31B69BFED0}"/>
                  </a:ext>
                </a:extLst>
              </p:cNvPr>
              <p:cNvSpPr/>
              <p:nvPr/>
            </p:nvSpPr>
            <p:spPr>
              <a:xfrm>
                <a:off x="2052423" y="5928"/>
                <a:ext cx="1049503"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خامساً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9" name="TextBox 8">
            <a:extLst>
              <a:ext uri="{FF2B5EF4-FFF2-40B4-BE49-F238E27FC236}">
                <a16:creationId xmlns:a16="http://schemas.microsoft.com/office/drawing/2014/main" xmlns="" id="{058B7864-84CF-44DA-BBC1-C8612A720077}"/>
              </a:ext>
            </a:extLst>
          </p:cNvPr>
          <p:cNvSpPr txBox="1"/>
          <p:nvPr/>
        </p:nvSpPr>
        <p:spPr>
          <a:xfrm>
            <a:off x="474135" y="1925839"/>
            <a:ext cx="10447866"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يعتمد اختيار السرعة المناسبة لإحداث التغيير على طبيعة الظرف، ويعد التغيير التدريجي عادة أكثر رسوخاً من التغيير السريع</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F7C4EE8D-F5F2-4A12-A5A7-62A01B77AA47}"/>
              </a:ext>
            </a:extLst>
          </p:cNvPr>
          <p:cNvGrpSpPr/>
          <p:nvPr/>
        </p:nvGrpSpPr>
        <p:grpSpPr>
          <a:xfrm>
            <a:off x="5937978" y="3273031"/>
            <a:ext cx="6101622" cy="930694"/>
            <a:chOff x="6374022" y="1083502"/>
            <a:chExt cx="6101622" cy="930694"/>
          </a:xfrm>
        </p:grpSpPr>
        <p:pic>
          <p:nvPicPr>
            <p:cNvPr id="12" name="Picture 11" descr="التطوير التنظيمي الإداري - مهارة">
              <a:extLst>
                <a:ext uri="{FF2B5EF4-FFF2-40B4-BE49-F238E27FC236}">
                  <a16:creationId xmlns:a16="http://schemas.microsoft.com/office/drawing/2014/main" xmlns="" id="{3C210D22-F1F6-4C6B-AE58-9499B77F4767}"/>
                </a:ext>
              </a:extLst>
            </p:cNvPr>
            <p:cNvPicPr>
              <a:picLocks noChangeAspect="1"/>
            </p:cNvPicPr>
            <p:nvPr/>
          </p:nvPicPr>
          <p:blipFill>
            <a:blip r:embed="rId3" cstate="print">
              <a:clrChange>
                <a:clrFrom>
                  <a:srgbClr val="F5FAFE"/>
                </a:clrFrom>
                <a:clrTo>
                  <a:srgbClr val="F5FAFE">
                    <a:alpha val="0"/>
                  </a:srgbClr>
                </a:clrTo>
              </a:clrChange>
              <a:extLst>
                <a:ext uri="{28A0092B-C50C-407E-A947-70E740481C1C}">
                  <a14:useLocalDpi xmlns:a14="http://schemas.microsoft.com/office/drawing/2010/main" val="0"/>
                </a:ext>
              </a:extLst>
            </a:blip>
            <a:srcRect/>
            <a:stretch>
              <a:fillRect/>
            </a:stretch>
          </p:blipFill>
          <p:spPr bwMode="auto">
            <a:xfrm>
              <a:off x="10938933" y="1183448"/>
              <a:ext cx="971766" cy="683109"/>
            </a:xfrm>
            <a:prstGeom prst="rect">
              <a:avLst/>
            </a:prstGeom>
          </p:spPr>
        </p:pic>
        <p:grpSp>
          <p:nvGrpSpPr>
            <p:cNvPr id="13" name="Group 12">
              <a:extLst>
                <a:ext uri="{FF2B5EF4-FFF2-40B4-BE49-F238E27FC236}">
                  <a16:creationId xmlns:a16="http://schemas.microsoft.com/office/drawing/2014/main" xmlns="" id="{00C05791-BD6A-4B93-9D47-DBA09A7CBD4D}"/>
                </a:ext>
              </a:extLst>
            </p:cNvPr>
            <p:cNvGrpSpPr/>
            <p:nvPr/>
          </p:nvGrpSpPr>
          <p:grpSpPr>
            <a:xfrm>
              <a:off x="6374022" y="1083502"/>
              <a:ext cx="6101622" cy="930694"/>
              <a:chOff x="-3000003" y="5928"/>
              <a:chExt cx="6101929" cy="931445"/>
            </a:xfrm>
          </p:grpSpPr>
          <p:sp>
            <p:nvSpPr>
              <p:cNvPr id="14" name="Rectangle 13">
                <a:extLst>
                  <a:ext uri="{FF2B5EF4-FFF2-40B4-BE49-F238E27FC236}">
                    <a16:creationId xmlns:a16="http://schemas.microsoft.com/office/drawing/2014/main" xmlns="" id="{1E73B9B4-1E64-4CCC-9EA4-B558E5CBBE3C}"/>
                  </a:ext>
                </a:extLst>
              </p:cNvPr>
              <p:cNvSpPr/>
              <p:nvPr/>
            </p:nvSpPr>
            <p:spPr>
              <a:xfrm>
                <a:off x="-3000003" y="287393"/>
                <a:ext cx="4621983" cy="649980"/>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المادي والمعنوي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5C80ADD7-B657-459C-9D8C-7ABA60CA5BA4}"/>
                  </a:ext>
                </a:extLst>
              </p:cNvPr>
              <p:cNvSpPr/>
              <p:nvPr/>
            </p:nvSpPr>
            <p:spPr>
              <a:xfrm>
                <a:off x="2052423" y="5928"/>
                <a:ext cx="1049503" cy="562930"/>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سادساً</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TextBox 15">
            <a:extLst>
              <a:ext uri="{FF2B5EF4-FFF2-40B4-BE49-F238E27FC236}">
                <a16:creationId xmlns:a16="http://schemas.microsoft.com/office/drawing/2014/main" xmlns="" id="{E673F630-6ADE-4CB2-956F-ACE5DD7F4987}"/>
              </a:ext>
            </a:extLst>
          </p:cNvPr>
          <p:cNvSpPr txBox="1"/>
          <p:nvPr/>
        </p:nvSpPr>
        <p:spPr>
          <a:xfrm>
            <a:off x="468513" y="4175982"/>
            <a:ext cx="10447866" cy="147732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يركز التغيير المادي على الجوانب المادية فقط كالتغيير في التقنية المستخدمة في المنظمة أو نوعية المكاتب... الخ،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أما التغيير المعنوي فيركز على الجانب النفسي والاجتماعي في المنظمة كالقيم الوظيفية والثقافة السائدة والعلاقات القائمة...الخ</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542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أنماط التغييـر التنظيمي</a:t>
            </a:r>
          </a:p>
        </p:txBody>
      </p:sp>
      <p:sp>
        <p:nvSpPr>
          <p:cNvPr id="4" name="Slide Number Placeholder 3"/>
          <p:cNvSpPr>
            <a:spLocks noGrp="1"/>
          </p:cNvSpPr>
          <p:nvPr>
            <p:ph type="sldNum" sz="quarter" idx="12"/>
          </p:nvPr>
        </p:nvSpPr>
        <p:spPr/>
        <p:txBody>
          <a:bodyPr/>
          <a:lstStyle/>
          <a:p>
            <a:fld id="{802A93DA-8321-490E-B7A0-7881EC602D96}" type="slidenum">
              <a:rPr lang="ar-EG" smtClean="0"/>
              <a:t>37</a:t>
            </a:fld>
            <a:endParaRPr lang="ar-EG"/>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5775306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أنماط التغييـر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38</a:t>
            </a:fld>
            <a:endParaRPr lang="ar-EG"/>
          </a:p>
        </p:txBody>
      </p:sp>
      <p:grpSp>
        <p:nvGrpSpPr>
          <p:cNvPr id="4" name="Group 3">
            <a:extLst>
              <a:ext uri="{FF2B5EF4-FFF2-40B4-BE49-F238E27FC236}">
                <a16:creationId xmlns:a16="http://schemas.microsoft.com/office/drawing/2014/main" xmlns="" id="{138EAA83-C380-4EF0-86DB-A7EA104C5F15}"/>
              </a:ext>
            </a:extLst>
          </p:cNvPr>
          <p:cNvGrpSpPr/>
          <p:nvPr/>
        </p:nvGrpSpPr>
        <p:grpSpPr>
          <a:xfrm>
            <a:off x="7836376" y="2057157"/>
            <a:ext cx="4016957" cy="1032714"/>
            <a:chOff x="7836376" y="2057157"/>
            <a:chExt cx="4016957" cy="1032714"/>
          </a:xfrm>
        </p:grpSpPr>
        <p:pic>
          <p:nvPicPr>
            <p:cNvPr id="2050" name="Picture 2" descr="Organizational Change Management Consultant | Avaap">
              <a:extLst>
                <a:ext uri="{FF2B5EF4-FFF2-40B4-BE49-F238E27FC236}">
                  <a16:creationId xmlns:a16="http://schemas.microsoft.com/office/drawing/2014/main" xmlns="" id="{6023A80C-9429-4C20-812D-8F20804771A7}"/>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54267" y="2057157"/>
              <a:ext cx="999066" cy="10327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xmlns="" id="{C68ACEAA-339D-488F-8C78-9B0AD05188CC}"/>
                </a:ext>
              </a:extLst>
            </p:cNvPr>
            <p:cNvGrpSpPr/>
            <p:nvPr/>
          </p:nvGrpSpPr>
          <p:grpSpPr>
            <a:xfrm>
              <a:off x="7836376" y="2126925"/>
              <a:ext cx="3655223" cy="914190"/>
              <a:chOff x="-953408" y="63499"/>
              <a:chExt cx="3427328" cy="654409"/>
            </a:xfrm>
          </p:grpSpPr>
          <p:sp>
            <p:nvSpPr>
              <p:cNvPr id="7" name="Rectangle 6">
                <a:extLst>
                  <a:ext uri="{FF2B5EF4-FFF2-40B4-BE49-F238E27FC236}">
                    <a16:creationId xmlns:a16="http://schemas.microsoft.com/office/drawing/2014/main" xmlns="" id="{DF21CC1B-14D6-40FA-A40A-A95B2E84D3CC}"/>
                  </a:ext>
                </a:extLst>
              </p:cNvPr>
              <p:cNvSpPr/>
              <p:nvPr/>
            </p:nvSpPr>
            <p:spPr>
              <a:xfrm>
                <a:off x="-953408" y="338723"/>
                <a:ext cx="2961670" cy="379185"/>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الشامل والتغيير الجزئي: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5856B309-CF7D-4989-B099-88C4B2000E4B}"/>
                  </a:ext>
                </a:extLst>
              </p:cNvPr>
              <p:cNvSpPr/>
              <p:nvPr/>
            </p:nvSpPr>
            <p:spPr>
              <a:xfrm>
                <a:off x="2140197" y="63499"/>
                <a:ext cx="333723" cy="296775"/>
              </a:xfrm>
              <a:prstGeom prst="rect">
                <a:avLst/>
              </a:prstGeom>
            </p:spPr>
            <p:txBody>
              <a:bodyPr wrap="square">
                <a:noAutofit/>
              </a:bodyPr>
              <a:lstStyle/>
              <a:p>
                <a:pPr algn="ct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a:t>
                </a:r>
                <a:endParaRPr lang="en-US" sz="24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1" name="TextBox 10">
            <a:extLst>
              <a:ext uri="{FF2B5EF4-FFF2-40B4-BE49-F238E27FC236}">
                <a16:creationId xmlns:a16="http://schemas.microsoft.com/office/drawing/2014/main" xmlns="" id="{33686889-6159-4A37-A702-87EF290B6369}"/>
              </a:ext>
            </a:extLst>
          </p:cNvPr>
          <p:cNvSpPr txBox="1"/>
          <p:nvPr/>
        </p:nvSpPr>
        <p:spPr>
          <a:xfrm>
            <a:off x="338667" y="973782"/>
            <a:ext cx="11572032" cy="1083374"/>
          </a:xfrm>
          <a:prstGeom prst="rect">
            <a:avLst/>
          </a:prstGeom>
          <a:noFill/>
        </p:spPr>
        <p:txBody>
          <a:bodyPr wrap="square">
            <a:spAutoFit/>
          </a:bodyPr>
          <a:lstStyle/>
          <a:p>
            <a:pPr algn="justLow" rtl="1">
              <a:lnSpc>
                <a:spcPct val="115000"/>
              </a:lnSpc>
              <a:spcAft>
                <a:spcPts val="800"/>
              </a:spcAft>
            </a:pPr>
            <a:r>
              <a:rPr lang="ar-EG" sz="28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يتطلب نجاح التغيير المؤسسي فهما لطبيعة التغيير وأنواعه، فهناك عدة أنواع من التغيير حسب المعيار المستخدم في التصنيف حيث نجد:</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8289AF06-5B0D-408E-9B4C-7A908000CAFB}"/>
              </a:ext>
            </a:extLst>
          </p:cNvPr>
          <p:cNvSpPr txBox="1"/>
          <p:nvPr/>
        </p:nvSpPr>
        <p:spPr>
          <a:xfrm>
            <a:off x="457200" y="3029466"/>
            <a:ext cx="10678486"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يشمل التغيير الشامل كافة قطاعات التنظيم وجوانبه أما التغيير الجزئي فتقتصر على جانب واحد كتغيير الآلات والأجهزة مما يحدد نوعا من عدم التنظيم يقلل من فعالية التغيير</a:t>
            </a:r>
          </a:p>
        </p:txBody>
      </p:sp>
      <p:grpSp>
        <p:nvGrpSpPr>
          <p:cNvPr id="14" name="Group 13">
            <a:extLst>
              <a:ext uri="{FF2B5EF4-FFF2-40B4-BE49-F238E27FC236}">
                <a16:creationId xmlns:a16="http://schemas.microsoft.com/office/drawing/2014/main" xmlns="" id="{3E45C923-C16C-4BF5-875D-9C104CE39F80}"/>
              </a:ext>
            </a:extLst>
          </p:cNvPr>
          <p:cNvGrpSpPr/>
          <p:nvPr/>
        </p:nvGrpSpPr>
        <p:grpSpPr>
          <a:xfrm>
            <a:off x="7893742" y="4178166"/>
            <a:ext cx="4016957" cy="1032714"/>
            <a:chOff x="7836376" y="2057157"/>
            <a:chExt cx="4016957" cy="1032714"/>
          </a:xfrm>
        </p:grpSpPr>
        <p:pic>
          <p:nvPicPr>
            <p:cNvPr id="15" name="Picture 2" descr="Organizational Change Management Consultant | Avaap">
              <a:extLst>
                <a:ext uri="{FF2B5EF4-FFF2-40B4-BE49-F238E27FC236}">
                  <a16:creationId xmlns:a16="http://schemas.microsoft.com/office/drawing/2014/main" xmlns="" id="{70AB22F0-AE72-4BF3-B66E-1902B6C93A0C}"/>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54267" y="2057157"/>
              <a:ext cx="999066" cy="1032714"/>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a:extLst>
                <a:ext uri="{FF2B5EF4-FFF2-40B4-BE49-F238E27FC236}">
                  <a16:creationId xmlns:a16="http://schemas.microsoft.com/office/drawing/2014/main" xmlns="" id="{03EFBD73-895C-498D-B5A6-41BA301B5ED4}"/>
                </a:ext>
              </a:extLst>
            </p:cNvPr>
            <p:cNvGrpSpPr/>
            <p:nvPr/>
          </p:nvGrpSpPr>
          <p:grpSpPr>
            <a:xfrm>
              <a:off x="7836376" y="2126925"/>
              <a:ext cx="3655223" cy="914190"/>
              <a:chOff x="-953408" y="63499"/>
              <a:chExt cx="3427328" cy="654409"/>
            </a:xfrm>
          </p:grpSpPr>
          <p:sp>
            <p:nvSpPr>
              <p:cNvPr id="17" name="Rectangle 16">
                <a:extLst>
                  <a:ext uri="{FF2B5EF4-FFF2-40B4-BE49-F238E27FC236}">
                    <a16:creationId xmlns:a16="http://schemas.microsoft.com/office/drawing/2014/main" xmlns="" id="{FBBB25B3-7229-43DC-8DD7-A25F1356B3F5}"/>
                  </a:ext>
                </a:extLst>
              </p:cNvPr>
              <p:cNvSpPr/>
              <p:nvPr/>
            </p:nvSpPr>
            <p:spPr>
              <a:xfrm>
                <a:off x="-953408" y="338723"/>
                <a:ext cx="2961670" cy="379185"/>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المادي والمعنوي: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a:extLst>
                  <a:ext uri="{FF2B5EF4-FFF2-40B4-BE49-F238E27FC236}">
                    <a16:creationId xmlns:a16="http://schemas.microsoft.com/office/drawing/2014/main" xmlns="" id="{57D8886D-39F8-46D2-80B5-F436F4BB6576}"/>
                  </a:ext>
                </a:extLst>
              </p:cNvPr>
              <p:cNvSpPr/>
              <p:nvPr/>
            </p:nvSpPr>
            <p:spPr>
              <a:xfrm>
                <a:off x="2140197" y="63499"/>
                <a:ext cx="333723" cy="296775"/>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ب</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9" name="TextBox 18">
            <a:extLst>
              <a:ext uri="{FF2B5EF4-FFF2-40B4-BE49-F238E27FC236}">
                <a16:creationId xmlns:a16="http://schemas.microsoft.com/office/drawing/2014/main" xmlns="" id="{E74C1186-723B-4C05-98A2-5E3920FD2B76}"/>
              </a:ext>
            </a:extLst>
          </p:cNvPr>
          <p:cNvSpPr txBox="1"/>
          <p:nvPr/>
        </p:nvSpPr>
        <p:spPr>
          <a:xfrm>
            <a:off x="514566" y="5150475"/>
            <a:ext cx="10678486"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التغيير المادي وهو التغيير التكنولوجي والهيكلي كتغيير الأجهزة والمعدات أما التغيير المعنوي فيشمل تغيير سلوك العاملين الاجتماعية والنفسية وتغيير الطرق والأساليب التي تؤدي بها إلى العمل</a:t>
            </a:r>
          </a:p>
        </p:txBody>
      </p:sp>
    </p:spTree>
    <p:extLst>
      <p:ext uri="{BB962C8B-B14F-4D97-AF65-F5344CB8AC3E}">
        <p14:creationId xmlns:p14="http://schemas.microsoft.com/office/powerpoint/2010/main" val="233746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أنماط التغييـر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39</a:t>
            </a:fld>
            <a:endParaRPr lang="ar-EG"/>
          </a:p>
        </p:txBody>
      </p:sp>
      <p:grpSp>
        <p:nvGrpSpPr>
          <p:cNvPr id="4" name="Group 3">
            <a:extLst>
              <a:ext uri="{FF2B5EF4-FFF2-40B4-BE49-F238E27FC236}">
                <a16:creationId xmlns:a16="http://schemas.microsoft.com/office/drawing/2014/main" xmlns="" id="{B049789F-9B81-410B-859A-8816F0CA593C}"/>
              </a:ext>
            </a:extLst>
          </p:cNvPr>
          <p:cNvGrpSpPr/>
          <p:nvPr/>
        </p:nvGrpSpPr>
        <p:grpSpPr>
          <a:xfrm>
            <a:off x="7921042" y="871823"/>
            <a:ext cx="4016957" cy="1032714"/>
            <a:chOff x="7836376" y="2057157"/>
            <a:chExt cx="4016957" cy="1032714"/>
          </a:xfrm>
        </p:grpSpPr>
        <p:pic>
          <p:nvPicPr>
            <p:cNvPr id="5" name="Picture 2" descr="Organizational Change Management Consultant | Avaap">
              <a:extLst>
                <a:ext uri="{FF2B5EF4-FFF2-40B4-BE49-F238E27FC236}">
                  <a16:creationId xmlns:a16="http://schemas.microsoft.com/office/drawing/2014/main" xmlns="" id="{6C6FE05A-BC42-4E53-A467-94C4A5C9029B}"/>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54267" y="2057157"/>
              <a:ext cx="999066" cy="103271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C899B9A6-CB4B-4C26-BA8C-7DC9E27BDCBD}"/>
                </a:ext>
              </a:extLst>
            </p:cNvPr>
            <p:cNvGrpSpPr/>
            <p:nvPr/>
          </p:nvGrpSpPr>
          <p:grpSpPr>
            <a:xfrm>
              <a:off x="7836376" y="2126925"/>
              <a:ext cx="3655223" cy="914190"/>
              <a:chOff x="-953408" y="63499"/>
              <a:chExt cx="3427328" cy="654409"/>
            </a:xfrm>
          </p:grpSpPr>
          <p:sp>
            <p:nvSpPr>
              <p:cNvPr id="7" name="Rectangle 6">
                <a:extLst>
                  <a:ext uri="{FF2B5EF4-FFF2-40B4-BE49-F238E27FC236}">
                    <a16:creationId xmlns:a16="http://schemas.microsoft.com/office/drawing/2014/main" xmlns="" id="{22AB0636-4269-4E21-BE04-6E8929DF4F4E}"/>
                  </a:ext>
                </a:extLst>
              </p:cNvPr>
              <p:cNvSpPr/>
              <p:nvPr/>
            </p:nvSpPr>
            <p:spPr>
              <a:xfrm>
                <a:off x="-953408" y="338723"/>
                <a:ext cx="2961670" cy="379185"/>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التغير السريع والتغيير التدريجي: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FC30B8C8-371A-4DF1-A61E-0F0558DFD1A5}"/>
                  </a:ext>
                </a:extLst>
              </p:cNvPr>
              <p:cNvSpPr/>
              <p:nvPr/>
            </p:nvSpPr>
            <p:spPr>
              <a:xfrm>
                <a:off x="2140197" y="63499"/>
                <a:ext cx="333723" cy="296775"/>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ج</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9" name="TextBox 8">
            <a:extLst>
              <a:ext uri="{FF2B5EF4-FFF2-40B4-BE49-F238E27FC236}">
                <a16:creationId xmlns:a16="http://schemas.microsoft.com/office/drawing/2014/main" xmlns="" id="{8D36DFBB-D455-4C66-9F37-C9DAB6992C4E}"/>
              </a:ext>
            </a:extLst>
          </p:cNvPr>
          <p:cNvSpPr txBox="1"/>
          <p:nvPr/>
        </p:nvSpPr>
        <p:spPr>
          <a:xfrm>
            <a:off x="541866" y="1844132"/>
            <a:ext cx="10678486" cy="147732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يعتمد هذا النوع من التغيير على درجة السرعة التي يتم بها التغيير، حيث يلاحظ أن التغيير البطيء هو التغيير التدريجي أكثر رسوخا ومتانة من التغيير السريع المفاجئ علما أن اختيار درجة السرعة في التغيير تعتمد على الظروف التي يتم من خلالها التغيير</a:t>
            </a:r>
          </a:p>
        </p:txBody>
      </p:sp>
      <p:grpSp>
        <p:nvGrpSpPr>
          <p:cNvPr id="11" name="Group 10">
            <a:extLst>
              <a:ext uri="{FF2B5EF4-FFF2-40B4-BE49-F238E27FC236}">
                <a16:creationId xmlns:a16="http://schemas.microsoft.com/office/drawing/2014/main" xmlns="" id="{6FF670DE-9EEA-461B-B85A-E0F449C4315B}"/>
              </a:ext>
            </a:extLst>
          </p:cNvPr>
          <p:cNvGrpSpPr/>
          <p:nvPr/>
        </p:nvGrpSpPr>
        <p:grpSpPr>
          <a:xfrm>
            <a:off x="6654800" y="3429000"/>
            <a:ext cx="5327866" cy="1032714"/>
            <a:chOff x="6525467" y="2057157"/>
            <a:chExt cx="5327866" cy="1032714"/>
          </a:xfrm>
        </p:grpSpPr>
        <p:pic>
          <p:nvPicPr>
            <p:cNvPr id="12" name="Picture 2" descr="Organizational Change Management Consultant | Avaap">
              <a:extLst>
                <a:ext uri="{FF2B5EF4-FFF2-40B4-BE49-F238E27FC236}">
                  <a16:creationId xmlns:a16="http://schemas.microsoft.com/office/drawing/2014/main" xmlns="" id="{C90D6E78-25A9-4647-BA20-CAD465B823B6}"/>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54267" y="2057157"/>
              <a:ext cx="999066" cy="103271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xmlns="" id="{4DCB4078-102A-432B-8223-8244AD2CA846}"/>
                </a:ext>
              </a:extLst>
            </p:cNvPr>
            <p:cNvGrpSpPr/>
            <p:nvPr/>
          </p:nvGrpSpPr>
          <p:grpSpPr>
            <a:xfrm>
              <a:off x="6525467" y="2126925"/>
              <a:ext cx="4966132" cy="914190"/>
              <a:chOff x="-2182585" y="63499"/>
              <a:chExt cx="4656505" cy="654409"/>
            </a:xfrm>
          </p:grpSpPr>
          <p:sp>
            <p:nvSpPr>
              <p:cNvPr id="14" name="Rectangle 13">
                <a:extLst>
                  <a:ext uri="{FF2B5EF4-FFF2-40B4-BE49-F238E27FC236}">
                    <a16:creationId xmlns:a16="http://schemas.microsoft.com/office/drawing/2014/main" xmlns="" id="{57D1E5E2-12AD-4262-9D36-82F1C803D502}"/>
                  </a:ext>
                </a:extLst>
              </p:cNvPr>
              <p:cNvSpPr/>
              <p:nvPr/>
            </p:nvSpPr>
            <p:spPr>
              <a:xfrm>
                <a:off x="-2182585" y="338723"/>
                <a:ext cx="4190847" cy="379185"/>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المخطط والتغيير العشوائي: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7C9B5B2C-C625-43B5-9322-A6008F843EDE}"/>
                  </a:ext>
                </a:extLst>
              </p:cNvPr>
              <p:cNvSpPr/>
              <p:nvPr/>
            </p:nvSpPr>
            <p:spPr>
              <a:xfrm>
                <a:off x="2140197" y="63499"/>
                <a:ext cx="333723" cy="296775"/>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د</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TextBox 15">
            <a:extLst>
              <a:ext uri="{FF2B5EF4-FFF2-40B4-BE49-F238E27FC236}">
                <a16:creationId xmlns:a16="http://schemas.microsoft.com/office/drawing/2014/main" xmlns="" id="{D5211569-61DD-43FF-AA9F-9CDEFA3E960D}"/>
              </a:ext>
            </a:extLst>
          </p:cNvPr>
          <p:cNvSpPr txBox="1"/>
          <p:nvPr/>
        </p:nvSpPr>
        <p:spPr>
          <a:xfrm>
            <a:off x="586533" y="4401309"/>
            <a:ext cx="10678486" cy="147732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فالتغيير المخطط يحتاج إلى المزيد من العناية والتفكير والتصميم وقبل كل ذلك الوعي الإبداعي وإدراك ضرورته وضرورة العمل به لمعالجة أوضاع تؤثر سلبا في العمل لرفع مستوى العمل والأداء أما التغيير العشوائي فهو سهل وبسيط ويمكن البدء به بسرعة</a:t>
            </a:r>
          </a:p>
        </p:txBody>
      </p:sp>
    </p:spTree>
    <p:extLst>
      <p:ext uri="{BB962C8B-B14F-4D97-AF65-F5344CB8AC3E}">
        <p14:creationId xmlns:p14="http://schemas.microsoft.com/office/powerpoint/2010/main" val="414357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فنيات التغيير المؤسسي الناجح</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391879" y="1753939"/>
            <a:ext cx="4912792" cy="2862322"/>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مـحفزات التـغيير المؤسسي وقـوى التغيير المؤسسي.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مبادئ عملية التغيير في الشركات والهيئات.</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استراتيجيات التغيير في الشركات والهيئـات.</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مراحل التغيير و</a:t>
            </a:r>
            <a:r>
              <a:rPr lang="en-US" sz="2400" dirty="0">
                <a:ln>
                  <a:solidFill>
                    <a:srgbClr val="002060"/>
                  </a:solidFill>
                </a:ln>
                <a:solidFill>
                  <a:prstClr val="black">
                    <a:lumMod val="95000"/>
                    <a:lumOff val="5000"/>
                  </a:prstClr>
                </a:solidFill>
                <a:latin typeface="Sakkal Majalla" pitchFamily="2" charset="-78"/>
                <a:cs typeface="Sakkal Majalla" pitchFamily="2" charset="-78"/>
              </a:rPr>
              <a:t>RADKAR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النهاية.</a:t>
            </a:r>
          </a:p>
          <a:p>
            <a:pPr marL="357188" lvl="0" indent="-357188" algn="justLow" fontAlgn="t">
              <a:lnSpc>
                <a:spcPct val="150000"/>
              </a:lnSpc>
              <a:buSzPts val="1800"/>
              <a:buFont typeface="Wingdings" panose="05000000000000000000" pitchFamily="2" charset="2"/>
              <a:buChar char="q"/>
              <a:defRPr/>
            </a:pP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741775" y="1179508"/>
            <a:ext cx="488195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نماذج التغيير</a:t>
            </a: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820756" y="1781349"/>
            <a:ext cx="4851040" cy="2308324"/>
          </a:xfrm>
          <a:prstGeom prst="rect">
            <a:avLst/>
          </a:prstGeom>
          <a:noFill/>
        </p:spPr>
        <p:txBody>
          <a:bodyPr wrap="square" rtlCol="0">
            <a:spAutoFit/>
          </a:bodyPr>
          <a:lstStyle/>
          <a:p>
            <a:pPr marL="357188"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نماذج ادارة التغيير.</a:t>
            </a:r>
          </a:p>
          <a:p>
            <a:pPr marL="357188"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نصائح سلوكية عند إدارة التغيير.</a:t>
            </a:r>
          </a:p>
          <a:p>
            <a:pPr marL="357188"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العوامل السبعة الحيوية لنجاح التغيير.</a:t>
            </a: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الثاني</a:t>
              </a:r>
            </a:p>
          </p:txBody>
        </p:sp>
      </p:grpSp>
    </p:spTree>
    <p:extLst>
      <p:ext uri="{BB962C8B-B14F-4D97-AF65-F5344CB8AC3E}">
        <p14:creationId xmlns:p14="http://schemas.microsoft.com/office/powerpoint/2010/main" val="24262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500" fill="hold"/>
                                        <p:tgtEl>
                                          <p:spTgt spid="108"/>
                                        </p:tgtEl>
                                        <p:attrNameLst>
                                          <p:attrName>ppt_x</p:attrName>
                                        </p:attrNameLst>
                                      </p:cBhvr>
                                      <p:tavLst>
                                        <p:tav tm="0">
                                          <p:val>
                                            <p:strVal val="#ppt_x"/>
                                          </p:val>
                                        </p:tav>
                                        <p:tav tm="100000">
                                          <p:val>
                                            <p:strVal val="#ppt_x"/>
                                          </p:val>
                                        </p:tav>
                                      </p:tavLst>
                                    </p:anim>
                                    <p:anim calcmode="lin" valueType="num">
                                      <p:cBhvr additive="base">
                                        <p:cTn id="40" dur="50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additive="base">
                                        <p:cTn id="43" dur="500" fill="hold"/>
                                        <p:tgtEl>
                                          <p:spTgt spid="105"/>
                                        </p:tgtEl>
                                        <p:attrNameLst>
                                          <p:attrName>ppt_x</p:attrName>
                                        </p:attrNameLst>
                                      </p:cBhvr>
                                      <p:tavLst>
                                        <p:tav tm="0">
                                          <p:val>
                                            <p:strVal val="#ppt_x"/>
                                          </p:val>
                                        </p:tav>
                                        <p:tav tm="100000">
                                          <p:val>
                                            <p:strVal val="#ppt_x"/>
                                          </p:val>
                                        </p:tav>
                                      </p:tavLst>
                                    </p:anim>
                                    <p:anim calcmode="lin" valueType="num">
                                      <p:cBhvr additive="base">
                                        <p:cTn id="4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6">
                                            <p:txEl>
                                              <p:pRg st="0" end="0"/>
                                            </p:txEl>
                                          </p:spTgt>
                                        </p:tgtEl>
                                        <p:attrNameLst>
                                          <p:attrName>style.visibility</p:attrName>
                                        </p:attrNameLst>
                                      </p:cBhvr>
                                      <p:to>
                                        <p:strVal val="visible"/>
                                      </p:to>
                                    </p:set>
                                    <p:animEffect transition="in" filter="barn(inVertical)">
                                      <p:cBhvr>
                                        <p:cTn id="49" dur="500"/>
                                        <p:tgtEl>
                                          <p:spTgt spid="10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1" end="1"/>
                                            </p:txEl>
                                          </p:spTgt>
                                        </p:tgtEl>
                                        <p:attrNameLst>
                                          <p:attrName>style.visibility</p:attrName>
                                        </p:attrNameLst>
                                      </p:cBhvr>
                                      <p:to>
                                        <p:strVal val="visible"/>
                                      </p:to>
                                    </p:set>
                                    <p:animEffect transition="in" filter="barn(inVertical)">
                                      <p:cBhvr>
                                        <p:cTn id="54" dur="500"/>
                                        <p:tgtEl>
                                          <p:spTgt spid="10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2" end="2"/>
                                            </p:txEl>
                                          </p:spTgt>
                                        </p:tgtEl>
                                        <p:attrNameLst>
                                          <p:attrName>style.visibility</p:attrName>
                                        </p:attrNameLst>
                                      </p:cBhvr>
                                      <p:to>
                                        <p:strVal val="visible"/>
                                      </p:to>
                                    </p:set>
                                    <p:animEffect transition="in" filter="barn(inVertical)">
                                      <p:cBhvr>
                                        <p:cTn id="59" dur="500"/>
                                        <p:tgtEl>
                                          <p:spTgt spid="1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أنماط التغييـر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40</a:t>
            </a:fld>
            <a:endParaRPr lang="ar-EG"/>
          </a:p>
        </p:txBody>
      </p:sp>
      <p:grpSp>
        <p:nvGrpSpPr>
          <p:cNvPr id="4" name="Group 3">
            <a:extLst>
              <a:ext uri="{FF2B5EF4-FFF2-40B4-BE49-F238E27FC236}">
                <a16:creationId xmlns:a16="http://schemas.microsoft.com/office/drawing/2014/main" xmlns="" id="{4DE5DCFA-3C23-4BD9-B72F-024EDF173E48}"/>
              </a:ext>
            </a:extLst>
          </p:cNvPr>
          <p:cNvGrpSpPr/>
          <p:nvPr/>
        </p:nvGrpSpPr>
        <p:grpSpPr>
          <a:xfrm>
            <a:off x="6637867" y="871823"/>
            <a:ext cx="5300132" cy="1032714"/>
            <a:chOff x="6553201" y="2057157"/>
            <a:chExt cx="5300132" cy="1032714"/>
          </a:xfrm>
        </p:grpSpPr>
        <p:pic>
          <p:nvPicPr>
            <p:cNvPr id="5" name="Picture 2" descr="Organizational Change Management Consultant | Avaap">
              <a:extLst>
                <a:ext uri="{FF2B5EF4-FFF2-40B4-BE49-F238E27FC236}">
                  <a16:creationId xmlns:a16="http://schemas.microsoft.com/office/drawing/2014/main" xmlns="" id="{2C650C99-800B-4D62-AE0E-4B1D3006461A}"/>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854267" y="2057157"/>
              <a:ext cx="999066" cy="103271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DD0C0743-98B1-4946-BC93-E09FE5F10215}"/>
                </a:ext>
              </a:extLst>
            </p:cNvPr>
            <p:cNvGrpSpPr/>
            <p:nvPr/>
          </p:nvGrpSpPr>
          <p:grpSpPr>
            <a:xfrm>
              <a:off x="6553201" y="2126925"/>
              <a:ext cx="4938398" cy="914190"/>
              <a:chOff x="-2156580" y="63499"/>
              <a:chExt cx="4630500" cy="654409"/>
            </a:xfrm>
          </p:grpSpPr>
          <p:sp>
            <p:nvSpPr>
              <p:cNvPr id="7" name="Rectangle 6">
                <a:extLst>
                  <a:ext uri="{FF2B5EF4-FFF2-40B4-BE49-F238E27FC236}">
                    <a16:creationId xmlns:a16="http://schemas.microsoft.com/office/drawing/2014/main" xmlns="" id="{6AC7C23B-6672-4C91-A3F5-7AE89D8D4B53}"/>
                  </a:ext>
                </a:extLst>
              </p:cNvPr>
              <p:cNvSpPr/>
              <p:nvPr/>
            </p:nvSpPr>
            <p:spPr>
              <a:xfrm>
                <a:off x="-2156580" y="338723"/>
                <a:ext cx="4164842" cy="379185"/>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التغييرات المفروضة والتغييرات بالمشاركة:</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0E7B999C-91F3-4681-A63E-928CE8433435}"/>
                  </a:ext>
                </a:extLst>
              </p:cNvPr>
              <p:cNvSpPr/>
              <p:nvPr/>
            </p:nvSpPr>
            <p:spPr>
              <a:xfrm>
                <a:off x="2140197" y="63499"/>
                <a:ext cx="333723" cy="296775"/>
              </a:xfrm>
              <a:prstGeom prst="rect">
                <a:avLst/>
              </a:prstGeom>
            </p:spPr>
            <p:txBody>
              <a:bodyPr wrap="square">
                <a:noAutofit/>
              </a:bodyPr>
              <a:lstStyle/>
              <a:p>
                <a:pPr algn="ctr" rtl="1">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ه</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9" name="TextBox 8">
            <a:extLst>
              <a:ext uri="{FF2B5EF4-FFF2-40B4-BE49-F238E27FC236}">
                <a16:creationId xmlns:a16="http://schemas.microsoft.com/office/drawing/2014/main" xmlns="" id="{7276FF50-726A-45C5-AB71-A674138A02F3}"/>
              </a:ext>
            </a:extLst>
          </p:cNvPr>
          <p:cNvSpPr txBox="1"/>
          <p:nvPr/>
        </p:nvSpPr>
        <p:spPr>
          <a:xfrm>
            <a:off x="541866" y="1844132"/>
            <a:ext cx="10678486" cy="1015663"/>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cs typeface="Sakkal Majalla" panose="02000000000000000000" pitchFamily="2" charset="-78"/>
              </a:rPr>
              <a:t>فالتغييرات المفروضة تفرض جبرا على العاملين من قبل الإدارة وقد تقابل بالرفض والإحباط أما التغييرات بالمشاركة فتتم بمشاركة العاملين في التخطيط</a:t>
            </a:r>
          </a:p>
        </p:txBody>
      </p:sp>
      <p:pic>
        <p:nvPicPr>
          <p:cNvPr id="11" name="Picture Placeholder 1">
            <a:extLst>
              <a:ext uri="{FF2B5EF4-FFF2-40B4-BE49-F238E27FC236}">
                <a16:creationId xmlns:a16="http://schemas.microsoft.com/office/drawing/2014/main" xmlns="" id="{516B75F1-7D54-4EE4-998F-648FDD445CBE}"/>
              </a:ext>
            </a:extLst>
          </p:cNvPr>
          <p:cNvPicPr>
            <a:picLocks noChangeAspect="1"/>
          </p:cNvPicPr>
          <p:nvPr/>
        </p:nvPicPr>
        <p:blipFill>
          <a:blip r:embed="rId4">
            <a:extLst>
              <a:ext uri="{28A0092B-C50C-407E-A947-70E740481C1C}">
                <a14:useLocalDpi xmlns:a14="http://schemas.microsoft.com/office/drawing/2010/main" val="0"/>
              </a:ext>
            </a:extLst>
          </a:blip>
          <a:srcRect t="22578" b="22578"/>
          <a:stretch/>
        </p:blipFill>
        <p:spPr>
          <a:xfrm>
            <a:off x="2947852" y="3294579"/>
            <a:ext cx="6670281" cy="3421715"/>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rgbClr val="F7F7F7">
              <a:lumMod val="95000"/>
            </a:srgbClr>
          </a:solidFill>
        </p:spPr>
      </p:pic>
    </p:spTree>
    <p:extLst>
      <p:ext uri="{BB962C8B-B14F-4D97-AF65-F5344CB8AC3E}">
        <p14:creationId xmlns:p14="http://schemas.microsoft.com/office/powerpoint/2010/main" val="89499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par>
                                <p:cTn id="16" presetID="14"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الثانية</a:t>
            </a: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اساسيات التغيير في المنظمات</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135651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خصائص التغيير في المؤسسات</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9254430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خصائص التغيير في المؤسسات</a:t>
            </a:r>
          </a:p>
        </p:txBody>
      </p:sp>
      <p:sp>
        <p:nvSpPr>
          <p:cNvPr id="3" name="Slide Number Placeholder 2"/>
          <p:cNvSpPr>
            <a:spLocks noGrp="1"/>
          </p:cNvSpPr>
          <p:nvPr>
            <p:ph type="sldNum" sz="quarter" idx="12"/>
          </p:nvPr>
        </p:nvSpPr>
        <p:spPr/>
        <p:txBody>
          <a:bodyPr/>
          <a:lstStyle/>
          <a:p>
            <a:fld id="{802A93DA-8321-490E-B7A0-7881EC602D96}" type="slidenum">
              <a:rPr lang="ar-EG" smtClean="0"/>
              <a:t>43</a:t>
            </a:fld>
            <a:endParaRPr lang="ar-EG"/>
          </a:p>
        </p:txBody>
      </p:sp>
      <p:grpSp>
        <p:nvGrpSpPr>
          <p:cNvPr id="2" name="Group 1">
            <a:extLst>
              <a:ext uri="{FF2B5EF4-FFF2-40B4-BE49-F238E27FC236}">
                <a16:creationId xmlns:a16="http://schemas.microsoft.com/office/drawing/2014/main" xmlns="" id="{02CFB7C3-B183-4360-9239-3CEAED1CCB1D}"/>
              </a:ext>
            </a:extLst>
          </p:cNvPr>
          <p:cNvGrpSpPr/>
          <p:nvPr/>
        </p:nvGrpSpPr>
        <p:grpSpPr>
          <a:xfrm>
            <a:off x="1237833" y="120674"/>
            <a:ext cx="4527966" cy="1211614"/>
            <a:chOff x="2135300" y="125468"/>
            <a:chExt cx="4527966" cy="1211614"/>
          </a:xfrm>
        </p:grpSpPr>
        <p:pic>
          <p:nvPicPr>
            <p:cNvPr id="4098" name="Picture 2" descr="Training is Organizational Change | Litmos Blog">
              <a:extLst>
                <a:ext uri="{FF2B5EF4-FFF2-40B4-BE49-F238E27FC236}">
                  <a16:creationId xmlns:a16="http://schemas.microsoft.com/office/drawing/2014/main" xmlns="" id="{34CDFF3D-7579-41A8-B626-031B43D9598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5BF8170F-5081-403C-AE09-CC2BA64929B8}"/>
                </a:ext>
              </a:extLst>
            </p:cNvPr>
            <p:cNvGrpSpPr/>
            <p:nvPr/>
          </p:nvGrpSpPr>
          <p:grpSpPr>
            <a:xfrm>
              <a:off x="2135300" y="125468"/>
              <a:ext cx="3892967" cy="866160"/>
              <a:chOff x="-1028735" y="104053"/>
              <a:chExt cx="3892998" cy="866160"/>
            </a:xfrm>
          </p:grpSpPr>
          <p:sp>
            <p:nvSpPr>
              <p:cNvPr id="11" name="Rectangle 10">
                <a:extLst>
                  <a:ext uri="{FF2B5EF4-FFF2-40B4-BE49-F238E27FC236}">
                    <a16:creationId xmlns:a16="http://schemas.microsoft.com/office/drawing/2014/main" xmlns="" id="{3F54A771-A147-4A4A-AFA4-0D71362B4FEA}"/>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a:extLst>
                  <a:ext uri="{FF2B5EF4-FFF2-40B4-BE49-F238E27FC236}">
                    <a16:creationId xmlns:a16="http://schemas.microsoft.com/office/drawing/2014/main" xmlns="" id="{E6574A23-5837-488B-9539-425794D7AC31}"/>
                  </a:ext>
                </a:extLst>
              </p:cNvPr>
              <p:cNvSpPr/>
              <p:nvPr/>
            </p:nvSpPr>
            <p:spPr>
              <a:xfrm>
                <a:off x="-1028735" y="617660"/>
                <a:ext cx="3412093" cy="352553"/>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عمل مخطط:</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3" name="Group 12">
            <a:extLst>
              <a:ext uri="{FF2B5EF4-FFF2-40B4-BE49-F238E27FC236}">
                <a16:creationId xmlns:a16="http://schemas.microsoft.com/office/drawing/2014/main" xmlns="" id="{B273A317-1C53-4B72-A2AE-E1E73501C99A}"/>
              </a:ext>
            </a:extLst>
          </p:cNvPr>
          <p:cNvGrpSpPr/>
          <p:nvPr/>
        </p:nvGrpSpPr>
        <p:grpSpPr>
          <a:xfrm>
            <a:off x="2926763" y="2532618"/>
            <a:ext cx="6998879" cy="2967486"/>
            <a:chOff x="2852530" y="2035834"/>
            <a:chExt cx="6998879" cy="2967486"/>
          </a:xfrm>
        </p:grpSpPr>
        <p:pic>
          <p:nvPicPr>
            <p:cNvPr id="14" name="Picture 13">
              <a:extLst>
                <a:ext uri="{FF2B5EF4-FFF2-40B4-BE49-F238E27FC236}">
                  <a16:creationId xmlns:a16="http://schemas.microsoft.com/office/drawing/2014/main" xmlns="" id="{3040FBD9-516E-404D-8165-7D641067A81A}"/>
                </a:ext>
              </a:extLst>
            </p:cNvPr>
            <p:cNvPicPr>
              <a:picLocks noChangeAspect="1"/>
            </p:cNvPicPr>
            <p:nvPr/>
          </p:nvPicPr>
          <p:blipFill>
            <a:blip r:embed="rId4"/>
            <a:stretch>
              <a:fillRect/>
            </a:stretch>
          </p:blipFill>
          <p:spPr>
            <a:xfrm>
              <a:off x="2852530" y="2035834"/>
              <a:ext cx="6998879" cy="2967486"/>
            </a:xfrm>
            <a:prstGeom prst="rect">
              <a:avLst/>
            </a:prstGeom>
          </p:spPr>
        </p:pic>
        <p:sp>
          <p:nvSpPr>
            <p:cNvPr id="15" name="Rectangle 14">
              <a:extLst>
                <a:ext uri="{FF2B5EF4-FFF2-40B4-BE49-F238E27FC236}">
                  <a16:creationId xmlns:a16="http://schemas.microsoft.com/office/drawing/2014/main" xmlns="" id="{C74D7910-610D-4034-A7DD-4B8A9DC37027}"/>
                </a:ext>
              </a:extLst>
            </p:cNvPr>
            <p:cNvSpPr/>
            <p:nvPr/>
          </p:nvSpPr>
          <p:spPr>
            <a:xfrm>
              <a:off x="3463002" y="2937837"/>
              <a:ext cx="5777931" cy="1200329"/>
            </a:xfrm>
            <a:prstGeom prst="rect">
              <a:avLst/>
            </a:prstGeom>
          </p:spPr>
          <p:txBody>
            <a:bodyPr wrap="square">
              <a:spAutoFit/>
            </a:bodyPr>
            <a:lstStyle/>
            <a:p>
              <a:pPr algn="ctr"/>
              <a:r>
                <a:rPr lang="ar-EG" sz="2400" b="1" spc="-150" dirty="0">
                  <a:solidFill>
                    <a:prstClr val="white"/>
                  </a:solidFill>
                  <a:cs typeface="Sakkal Majalla" panose="02000000000000000000" pitchFamily="2" charset="-78"/>
                </a:rPr>
                <a:t>حيث يقوم على اساس اكتشاف الحاجة للتغيير والتي عادة ما تحدث نتيجة مشاكل في النظام الحالي، أو تغيرات حدثت في الظروف أو المتوقع ان تحدث </a:t>
              </a:r>
              <a:br>
                <a:rPr lang="ar-EG" sz="2400" b="1" spc="-150" dirty="0">
                  <a:solidFill>
                    <a:prstClr val="white"/>
                  </a:solidFill>
                  <a:cs typeface="Sakkal Majalla" panose="02000000000000000000" pitchFamily="2" charset="-78"/>
                </a:rPr>
              </a:br>
              <a:r>
                <a:rPr lang="ar-EG" sz="2400" b="1" spc="-150" dirty="0">
                  <a:solidFill>
                    <a:prstClr val="white"/>
                  </a:solidFill>
                  <a:cs typeface="Sakkal Majalla" panose="02000000000000000000" pitchFamily="2" charset="-78"/>
                </a:rPr>
                <a:t>في الظروف، يستلزم ذلك ادخال تغيير مخطط لمواجهة ذلك بتحديد:</a:t>
              </a:r>
            </a:p>
          </p:txBody>
        </p:sp>
      </p:grpSp>
      <p:sp>
        <p:nvSpPr>
          <p:cNvPr id="16" name="TextBox 15">
            <a:extLst>
              <a:ext uri="{FF2B5EF4-FFF2-40B4-BE49-F238E27FC236}">
                <a16:creationId xmlns:a16="http://schemas.microsoft.com/office/drawing/2014/main" xmlns="" id="{91FF6EB6-54BE-47B1-8A14-9AD371D10E58}"/>
              </a:ext>
            </a:extLst>
          </p:cNvPr>
          <p:cNvSpPr txBox="1"/>
          <p:nvPr/>
        </p:nvSpPr>
        <p:spPr>
          <a:xfrm>
            <a:off x="8691598" y="1957231"/>
            <a:ext cx="2037635" cy="461665"/>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ما المطلوب تغييره؟</a:t>
            </a:r>
            <a:endParaRPr lang="ar-EG" sz="2400" b="1" dirty="0">
              <a:solidFill>
                <a:srgbClr val="C00000"/>
              </a:solidFill>
              <a:cs typeface="Sakkal Majalla" panose="02000000000000000000" pitchFamily="2" charset="-78"/>
            </a:endParaRPr>
          </a:p>
        </p:txBody>
      </p:sp>
      <p:sp>
        <p:nvSpPr>
          <p:cNvPr id="17" name="TextBox 16">
            <a:extLst>
              <a:ext uri="{FF2B5EF4-FFF2-40B4-BE49-F238E27FC236}">
                <a16:creationId xmlns:a16="http://schemas.microsoft.com/office/drawing/2014/main" xmlns="" id="{371A2867-EA16-4DD8-844A-DC5EB4F2E1F8}"/>
              </a:ext>
            </a:extLst>
          </p:cNvPr>
          <p:cNvSpPr txBox="1"/>
          <p:nvPr/>
        </p:nvSpPr>
        <p:spPr>
          <a:xfrm>
            <a:off x="4740478" y="1957230"/>
            <a:ext cx="3058429" cy="461665"/>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كيف يمكن تغييره؟</a:t>
            </a:r>
            <a:endParaRPr lang="ar-EG" sz="2400" b="1" dirty="0">
              <a:solidFill>
                <a:srgbClr val="C00000"/>
              </a:solidFill>
              <a:cs typeface="Sakkal Majalla" panose="02000000000000000000" pitchFamily="2" charset="-78"/>
            </a:endParaRPr>
          </a:p>
        </p:txBody>
      </p:sp>
      <p:sp>
        <p:nvSpPr>
          <p:cNvPr id="18" name="TextBox 17">
            <a:extLst>
              <a:ext uri="{FF2B5EF4-FFF2-40B4-BE49-F238E27FC236}">
                <a16:creationId xmlns:a16="http://schemas.microsoft.com/office/drawing/2014/main" xmlns="" id="{ADF8FDD1-2236-403E-BC6F-6136E50E515F}"/>
              </a:ext>
            </a:extLst>
          </p:cNvPr>
          <p:cNvSpPr txBox="1"/>
          <p:nvPr/>
        </p:nvSpPr>
        <p:spPr>
          <a:xfrm>
            <a:off x="1400127" y="1644759"/>
            <a:ext cx="3087477" cy="830997"/>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متى يتم التغيير؟ </a:t>
            </a:r>
            <a:br>
              <a:rPr lang="ar-EG" sz="2400" b="1" dirty="0">
                <a:solidFill>
                  <a:srgbClr val="002060"/>
                </a:solidFill>
                <a:cs typeface="Sakkal Majalla" panose="02000000000000000000" pitchFamily="2" charset="-78"/>
              </a:rPr>
            </a:br>
            <a:r>
              <a:rPr lang="ar-EG" sz="2400" b="1" dirty="0">
                <a:solidFill>
                  <a:srgbClr val="002060"/>
                </a:solidFill>
                <a:cs typeface="Sakkal Majalla" panose="02000000000000000000" pitchFamily="2" charset="-78"/>
              </a:rPr>
              <a:t>وما مقدار تكلفته؟</a:t>
            </a:r>
            <a:endParaRPr lang="ar-EG" sz="2400" b="1" dirty="0">
              <a:solidFill>
                <a:srgbClr val="C00000"/>
              </a:solidFill>
              <a:cs typeface="Sakkal Majalla" panose="02000000000000000000" pitchFamily="2" charset="-78"/>
            </a:endParaRPr>
          </a:p>
        </p:txBody>
      </p:sp>
      <p:sp>
        <p:nvSpPr>
          <p:cNvPr id="19" name="TextBox 18">
            <a:extLst>
              <a:ext uri="{FF2B5EF4-FFF2-40B4-BE49-F238E27FC236}">
                <a16:creationId xmlns:a16="http://schemas.microsoft.com/office/drawing/2014/main" xmlns="" id="{D71EFBCE-4D7D-4B52-B72D-4B97CB319DB8}"/>
              </a:ext>
            </a:extLst>
          </p:cNvPr>
          <p:cNvSpPr txBox="1"/>
          <p:nvPr/>
        </p:nvSpPr>
        <p:spPr>
          <a:xfrm>
            <a:off x="8252075" y="5468762"/>
            <a:ext cx="3071003" cy="830997"/>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ماهي مشاكل التغيير المتوقعة وكيف يمكن التغلب عليها؟</a:t>
            </a:r>
            <a:endParaRPr lang="ar-EG" sz="2400" b="1" dirty="0">
              <a:solidFill>
                <a:srgbClr val="C00000"/>
              </a:solidFill>
              <a:cs typeface="Sakkal Majalla" panose="02000000000000000000" pitchFamily="2" charset="-78"/>
            </a:endParaRPr>
          </a:p>
        </p:txBody>
      </p:sp>
      <p:sp>
        <p:nvSpPr>
          <p:cNvPr id="20" name="TextBox 19">
            <a:extLst>
              <a:ext uri="{FF2B5EF4-FFF2-40B4-BE49-F238E27FC236}">
                <a16:creationId xmlns:a16="http://schemas.microsoft.com/office/drawing/2014/main" xmlns="" id="{C17FE9FB-EDCC-42BE-9883-72ADC33534CE}"/>
              </a:ext>
            </a:extLst>
          </p:cNvPr>
          <p:cNvSpPr txBox="1"/>
          <p:nvPr/>
        </p:nvSpPr>
        <p:spPr>
          <a:xfrm>
            <a:off x="5355615" y="5556966"/>
            <a:ext cx="2202191" cy="830997"/>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من الذي يكون مسؤول عن عملية التغيير؟</a:t>
            </a:r>
            <a:endParaRPr lang="ar-EG" sz="2400" b="1" dirty="0">
              <a:solidFill>
                <a:srgbClr val="C00000"/>
              </a:solidFill>
              <a:cs typeface="Sakkal Majalla" panose="02000000000000000000" pitchFamily="2" charset="-78"/>
            </a:endParaRPr>
          </a:p>
        </p:txBody>
      </p:sp>
      <p:sp>
        <p:nvSpPr>
          <p:cNvPr id="21" name="TextBox 20">
            <a:extLst>
              <a:ext uri="{FF2B5EF4-FFF2-40B4-BE49-F238E27FC236}">
                <a16:creationId xmlns:a16="http://schemas.microsoft.com/office/drawing/2014/main" xmlns="" id="{523A964B-0BED-46A0-B6D2-5FA31A6C8507}"/>
              </a:ext>
            </a:extLst>
          </p:cNvPr>
          <p:cNvSpPr txBox="1"/>
          <p:nvPr/>
        </p:nvSpPr>
        <p:spPr>
          <a:xfrm>
            <a:off x="1851331" y="5571110"/>
            <a:ext cx="2636273" cy="830997"/>
          </a:xfrm>
          <a:prstGeom prst="rect">
            <a:avLst/>
          </a:prstGeom>
          <a:noFill/>
        </p:spPr>
        <p:txBody>
          <a:bodyPr wrap="square" rtlCol="1">
            <a:spAutoFit/>
          </a:bodyPr>
          <a:lstStyle/>
          <a:p>
            <a:pPr algn="ctr">
              <a:tabLst>
                <a:tab pos="1794510" algn="l"/>
                <a:tab pos="3326130" algn="ctr"/>
              </a:tabLst>
            </a:pPr>
            <a:r>
              <a:rPr lang="ar-EG" sz="2400" b="1" dirty="0">
                <a:solidFill>
                  <a:srgbClr val="002060"/>
                </a:solidFill>
                <a:cs typeface="Sakkal Majalla" panose="02000000000000000000" pitchFamily="2" charset="-78"/>
              </a:rPr>
              <a:t>ماهي النظم الأخرى التي ينبغي أن يحدث تغيير بها؟</a:t>
            </a:r>
            <a:endParaRPr lang="ar-EG" sz="2400" b="1" dirty="0">
              <a:solidFill>
                <a:srgbClr val="C00000"/>
              </a:solidFill>
              <a:cs typeface="Sakkal Majalla" panose="02000000000000000000" pitchFamily="2" charset="-78"/>
            </a:endParaRPr>
          </a:p>
        </p:txBody>
      </p:sp>
    </p:spTree>
    <p:extLst>
      <p:ext uri="{BB962C8B-B14F-4D97-AF65-F5344CB8AC3E}">
        <p14:creationId xmlns:p14="http://schemas.microsoft.com/office/powerpoint/2010/main" val="378241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
                                          <p:stCondLst>
                                            <p:cond delay="0"/>
                                          </p:stCondLst>
                                        </p:cTn>
                                        <p:tgtEl>
                                          <p:spTgt spid="2"/>
                                        </p:tgtEl>
                                      </p:cBhvr>
                                    </p:animEffect>
                                    <p:anim calcmode="lin" valueType="num">
                                      <p:cBhvr>
                                        <p:cTn id="8"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3" dur="7">
                                          <p:stCondLst>
                                            <p:cond delay="162"/>
                                          </p:stCondLst>
                                        </p:cTn>
                                        <p:tgtEl>
                                          <p:spTgt spid="2"/>
                                        </p:tgtEl>
                                      </p:cBhvr>
                                      <p:to x="100000" y="60000"/>
                                    </p:animScale>
                                    <p:animScale>
                                      <p:cBhvr>
                                        <p:cTn id="14" dur="41" decel="50000">
                                          <p:stCondLst>
                                            <p:cond delay="169"/>
                                          </p:stCondLst>
                                        </p:cTn>
                                        <p:tgtEl>
                                          <p:spTgt spid="2"/>
                                        </p:tgtEl>
                                      </p:cBhvr>
                                      <p:to x="100000" y="100000"/>
                                    </p:animScale>
                                    <p:animScale>
                                      <p:cBhvr>
                                        <p:cTn id="15" dur="7">
                                          <p:stCondLst>
                                            <p:cond delay="328"/>
                                          </p:stCondLst>
                                        </p:cTn>
                                        <p:tgtEl>
                                          <p:spTgt spid="2"/>
                                        </p:tgtEl>
                                      </p:cBhvr>
                                      <p:to x="100000" y="80000"/>
                                    </p:animScale>
                                    <p:animScale>
                                      <p:cBhvr>
                                        <p:cTn id="16" dur="41" decel="50000">
                                          <p:stCondLst>
                                            <p:cond delay="335"/>
                                          </p:stCondLst>
                                        </p:cTn>
                                        <p:tgtEl>
                                          <p:spTgt spid="2"/>
                                        </p:tgtEl>
                                      </p:cBhvr>
                                      <p:to x="100000" y="100000"/>
                                    </p:animScale>
                                    <p:animScale>
                                      <p:cBhvr>
                                        <p:cTn id="17" dur="7">
                                          <p:stCondLst>
                                            <p:cond delay="410"/>
                                          </p:stCondLst>
                                        </p:cTn>
                                        <p:tgtEl>
                                          <p:spTgt spid="2"/>
                                        </p:tgtEl>
                                      </p:cBhvr>
                                      <p:to x="100000" y="90000"/>
                                    </p:animScale>
                                    <p:animScale>
                                      <p:cBhvr>
                                        <p:cTn id="18" dur="41" decel="50000">
                                          <p:stCondLst>
                                            <p:cond delay="417"/>
                                          </p:stCondLst>
                                        </p:cTn>
                                        <p:tgtEl>
                                          <p:spTgt spid="2"/>
                                        </p:tgtEl>
                                      </p:cBhvr>
                                      <p:to x="100000" y="100000"/>
                                    </p:animScale>
                                    <p:animScale>
                                      <p:cBhvr>
                                        <p:cTn id="19" dur="7">
                                          <p:stCondLst>
                                            <p:cond delay="452"/>
                                          </p:stCondLst>
                                        </p:cTn>
                                        <p:tgtEl>
                                          <p:spTgt spid="2"/>
                                        </p:tgtEl>
                                      </p:cBhvr>
                                      <p:to x="100000" y="95000"/>
                                    </p:animScale>
                                    <p:animScale>
                                      <p:cBhvr>
                                        <p:cTn id="20" dur="41" decel="50000">
                                          <p:stCondLst>
                                            <p:cond delay="459"/>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up)">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خصائص التغيير في المؤسسات</a:t>
            </a:r>
          </a:p>
        </p:txBody>
      </p:sp>
      <p:sp>
        <p:nvSpPr>
          <p:cNvPr id="3" name="Slide Number Placeholder 2"/>
          <p:cNvSpPr>
            <a:spLocks noGrp="1"/>
          </p:cNvSpPr>
          <p:nvPr>
            <p:ph type="sldNum" sz="quarter" idx="12"/>
          </p:nvPr>
        </p:nvSpPr>
        <p:spPr/>
        <p:txBody>
          <a:bodyPr/>
          <a:lstStyle/>
          <a:p>
            <a:fld id="{802A93DA-8321-490E-B7A0-7881EC602D96}" type="slidenum">
              <a:rPr lang="ar-EG" smtClean="0"/>
              <a:t>44</a:t>
            </a:fld>
            <a:endParaRPr lang="ar-EG"/>
          </a:p>
        </p:txBody>
      </p:sp>
      <p:grpSp>
        <p:nvGrpSpPr>
          <p:cNvPr id="4" name="Group 3">
            <a:extLst>
              <a:ext uri="{FF2B5EF4-FFF2-40B4-BE49-F238E27FC236}">
                <a16:creationId xmlns:a16="http://schemas.microsoft.com/office/drawing/2014/main" xmlns="" id="{A0C30F71-8A4C-4773-ADDB-641993EC5852}"/>
              </a:ext>
            </a:extLst>
          </p:cNvPr>
          <p:cNvGrpSpPr/>
          <p:nvPr/>
        </p:nvGrpSpPr>
        <p:grpSpPr>
          <a:xfrm>
            <a:off x="1237833" y="120674"/>
            <a:ext cx="4527966" cy="1211614"/>
            <a:chOff x="2135300" y="125468"/>
            <a:chExt cx="4527966" cy="1211614"/>
          </a:xfrm>
        </p:grpSpPr>
        <p:pic>
          <p:nvPicPr>
            <p:cNvPr id="5" name="Picture 2" descr="Training is Organizational Change | Litmos Blog">
              <a:extLst>
                <a:ext uri="{FF2B5EF4-FFF2-40B4-BE49-F238E27FC236}">
                  <a16:creationId xmlns:a16="http://schemas.microsoft.com/office/drawing/2014/main" xmlns="" id="{753AD649-6DDF-4864-8A70-6C9045DDDC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442360E3-263F-478D-8144-D045A62808ED}"/>
                </a:ext>
              </a:extLst>
            </p:cNvPr>
            <p:cNvGrpSpPr/>
            <p:nvPr/>
          </p:nvGrpSpPr>
          <p:grpSpPr>
            <a:xfrm>
              <a:off x="2135300" y="125468"/>
              <a:ext cx="3892967" cy="866160"/>
              <a:chOff x="-1028735" y="104053"/>
              <a:chExt cx="3892998" cy="866160"/>
            </a:xfrm>
          </p:grpSpPr>
          <p:sp>
            <p:nvSpPr>
              <p:cNvPr id="7" name="Rectangle 6">
                <a:extLst>
                  <a:ext uri="{FF2B5EF4-FFF2-40B4-BE49-F238E27FC236}">
                    <a16:creationId xmlns:a16="http://schemas.microsoft.com/office/drawing/2014/main" xmlns="" id="{98256634-D842-4B48-B814-6D41A80018A0}"/>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90D47E42-2F0B-471E-B9AB-565B8C025EC3}"/>
                  </a:ext>
                </a:extLst>
              </p:cNvPr>
              <p:cNvSpPr/>
              <p:nvPr/>
            </p:nvSpPr>
            <p:spPr>
              <a:xfrm>
                <a:off x="-1028735" y="617660"/>
                <a:ext cx="3412093" cy="352553"/>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عملية مستمرة: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a:extLst>
              <a:ext uri="{FF2B5EF4-FFF2-40B4-BE49-F238E27FC236}">
                <a16:creationId xmlns:a16="http://schemas.microsoft.com/office/drawing/2014/main" xmlns="" id="{7CD72C08-714C-40CE-A505-6BADD20369B1}"/>
              </a:ext>
            </a:extLst>
          </p:cNvPr>
          <p:cNvGrpSpPr/>
          <p:nvPr/>
        </p:nvGrpSpPr>
        <p:grpSpPr>
          <a:xfrm>
            <a:off x="344384" y="1316174"/>
            <a:ext cx="11710639" cy="5139767"/>
            <a:chOff x="344384" y="1316174"/>
            <a:chExt cx="11710639" cy="5139767"/>
          </a:xfrm>
        </p:grpSpPr>
        <p:pic>
          <p:nvPicPr>
            <p:cNvPr id="11" name="Picture 10">
              <a:extLst>
                <a:ext uri="{FF2B5EF4-FFF2-40B4-BE49-F238E27FC236}">
                  <a16:creationId xmlns:a16="http://schemas.microsoft.com/office/drawing/2014/main" xmlns="" id="{408DA85C-79CF-4CA5-A50A-545439C55C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2" name="Rectangle 11">
              <a:extLst>
                <a:ext uri="{FF2B5EF4-FFF2-40B4-BE49-F238E27FC236}">
                  <a16:creationId xmlns:a16="http://schemas.microsoft.com/office/drawing/2014/main" xmlns="" id="{6A6FD28F-56E6-4EB5-8AAF-15AA5DBE2064}"/>
                </a:ext>
              </a:extLst>
            </p:cNvPr>
            <p:cNvSpPr/>
            <p:nvPr/>
          </p:nvSpPr>
          <p:spPr>
            <a:xfrm>
              <a:off x="344384" y="1316174"/>
              <a:ext cx="877586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حيث ان التغيير هو استجابة لتغيرات حدثت وتحدث أو من المتوقع ان تحدث في ظروف المنظمة، وان هذه التغييرات في ظروف المنظمة غالباً ما تحدث في فترات متقاربة والبعض الآخر على فترات متباعدة</a:t>
              </a:r>
            </a:p>
          </p:txBody>
        </p:sp>
      </p:grpSp>
      <p:sp>
        <p:nvSpPr>
          <p:cNvPr id="13" name="Rectangle 12">
            <a:extLst>
              <a:ext uri="{FF2B5EF4-FFF2-40B4-BE49-F238E27FC236}">
                <a16:creationId xmlns:a16="http://schemas.microsoft.com/office/drawing/2014/main" xmlns="" id="{17A2185D-C179-4B70-905E-9BEDAE1182B7}"/>
              </a:ext>
            </a:extLst>
          </p:cNvPr>
          <p:cNvSpPr/>
          <p:nvPr/>
        </p:nvSpPr>
        <p:spPr>
          <a:xfrm>
            <a:off x="344384" y="3226122"/>
            <a:ext cx="862148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هنا يستلزم إحداث التغيير كلما استلزمت تلك الظروف المتغيرة ذلك، لذلك فالتغيير عملية مستمرة ولا يحدث لمرة واحدة ثم يتوقف</a:t>
            </a:r>
          </a:p>
        </p:txBody>
      </p:sp>
      <p:sp>
        <p:nvSpPr>
          <p:cNvPr id="14" name="Rectangle 13">
            <a:extLst>
              <a:ext uri="{FF2B5EF4-FFF2-40B4-BE49-F238E27FC236}">
                <a16:creationId xmlns:a16="http://schemas.microsoft.com/office/drawing/2014/main" xmlns="" id="{9223BD71-0FAE-4768-80B6-3C315B3CBFA2}"/>
              </a:ext>
            </a:extLst>
          </p:cNvPr>
          <p:cNvSpPr/>
          <p:nvPr/>
        </p:nvSpPr>
        <p:spPr>
          <a:xfrm>
            <a:off x="498764" y="5040164"/>
            <a:ext cx="928452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الملاحظ للمنظمات الناجحة يجد أن هناك تغييرات تحدث بها بصفة مستمرة سواء في النظم الادارية والهيكلية والتقنية المستخدمة ونظم الموارد البشرية بها</a:t>
            </a:r>
          </a:p>
        </p:txBody>
      </p:sp>
    </p:spTree>
    <p:extLst>
      <p:ext uri="{BB962C8B-B14F-4D97-AF65-F5344CB8AC3E}">
        <p14:creationId xmlns:p14="http://schemas.microsoft.com/office/powerpoint/2010/main" val="141623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2"/>
                                          </p:stCondLst>
                                        </p:cTn>
                                        <p:tgtEl>
                                          <p:spTgt spid="4"/>
                                        </p:tgtEl>
                                      </p:cBhvr>
                                      <p:to x="100000" y="60000"/>
                                    </p:animScale>
                                    <p:animScale>
                                      <p:cBhvr>
                                        <p:cTn id="14" dur="41"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1" decel="50000">
                                          <p:stCondLst>
                                            <p:cond delay="335"/>
                                          </p:stCondLst>
                                        </p:cTn>
                                        <p:tgtEl>
                                          <p:spTgt spid="4"/>
                                        </p:tgtEl>
                                      </p:cBhvr>
                                      <p:to x="100000" y="100000"/>
                                    </p:animScale>
                                    <p:animScale>
                                      <p:cBhvr>
                                        <p:cTn id="17" dur="7">
                                          <p:stCondLst>
                                            <p:cond delay="410"/>
                                          </p:stCondLst>
                                        </p:cTn>
                                        <p:tgtEl>
                                          <p:spTgt spid="4"/>
                                        </p:tgtEl>
                                      </p:cBhvr>
                                      <p:to x="100000" y="90000"/>
                                    </p:animScale>
                                    <p:animScale>
                                      <p:cBhvr>
                                        <p:cTn id="18" dur="41"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1" decel="50000">
                                          <p:stCondLst>
                                            <p:cond delay="459"/>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خصائص التغيير في المؤسسات</a:t>
            </a:r>
          </a:p>
        </p:txBody>
      </p:sp>
      <p:sp>
        <p:nvSpPr>
          <p:cNvPr id="3" name="Slide Number Placeholder 2"/>
          <p:cNvSpPr>
            <a:spLocks noGrp="1"/>
          </p:cNvSpPr>
          <p:nvPr>
            <p:ph type="sldNum" sz="quarter" idx="12"/>
          </p:nvPr>
        </p:nvSpPr>
        <p:spPr/>
        <p:txBody>
          <a:bodyPr/>
          <a:lstStyle/>
          <a:p>
            <a:fld id="{802A93DA-8321-490E-B7A0-7881EC602D96}" type="slidenum">
              <a:rPr lang="ar-EG" smtClean="0"/>
              <a:t>45</a:t>
            </a:fld>
            <a:endParaRPr lang="ar-EG"/>
          </a:p>
        </p:txBody>
      </p:sp>
      <p:grpSp>
        <p:nvGrpSpPr>
          <p:cNvPr id="4" name="Group 3">
            <a:extLst>
              <a:ext uri="{FF2B5EF4-FFF2-40B4-BE49-F238E27FC236}">
                <a16:creationId xmlns:a16="http://schemas.microsoft.com/office/drawing/2014/main" xmlns="" id="{E6299802-43AC-4EE1-820C-D8E1B0A25B87}"/>
              </a:ext>
            </a:extLst>
          </p:cNvPr>
          <p:cNvGrpSpPr/>
          <p:nvPr/>
        </p:nvGrpSpPr>
        <p:grpSpPr>
          <a:xfrm>
            <a:off x="1237833" y="120674"/>
            <a:ext cx="4527966" cy="1211614"/>
            <a:chOff x="2135300" y="125468"/>
            <a:chExt cx="4527966" cy="1211614"/>
          </a:xfrm>
        </p:grpSpPr>
        <p:pic>
          <p:nvPicPr>
            <p:cNvPr id="5" name="Picture 2" descr="Training is Organizational Change | Litmos Blog">
              <a:extLst>
                <a:ext uri="{FF2B5EF4-FFF2-40B4-BE49-F238E27FC236}">
                  <a16:creationId xmlns:a16="http://schemas.microsoft.com/office/drawing/2014/main" xmlns="" id="{ED5D3841-CECC-470E-9537-03397A333A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31CCC07A-0796-4B5D-988A-1D31B730C045}"/>
                </a:ext>
              </a:extLst>
            </p:cNvPr>
            <p:cNvGrpSpPr/>
            <p:nvPr/>
          </p:nvGrpSpPr>
          <p:grpSpPr>
            <a:xfrm>
              <a:off x="2135300" y="125468"/>
              <a:ext cx="3892967" cy="866160"/>
              <a:chOff x="-1028735" y="104053"/>
              <a:chExt cx="3892998" cy="866160"/>
            </a:xfrm>
          </p:grpSpPr>
          <p:sp>
            <p:nvSpPr>
              <p:cNvPr id="7" name="Rectangle 6">
                <a:extLst>
                  <a:ext uri="{FF2B5EF4-FFF2-40B4-BE49-F238E27FC236}">
                    <a16:creationId xmlns:a16="http://schemas.microsoft.com/office/drawing/2014/main" xmlns="" id="{577C860A-A35F-442E-85E6-D53E3CDA7FB3}"/>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2A631CC4-EC16-44ED-959C-23D153E7E882}"/>
                  </a:ext>
                </a:extLst>
              </p:cNvPr>
              <p:cNvSpPr/>
              <p:nvPr/>
            </p:nvSpPr>
            <p:spPr>
              <a:xfrm>
                <a:off x="-1028735" y="617660"/>
                <a:ext cx="3412093" cy="352553"/>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مسؤوليـة إدارية: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a:extLst>
              <a:ext uri="{FF2B5EF4-FFF2-40B4-BE49-F238E27FC236}">
                <a16:creationId xmlns:a16="http://schemas.microsoft.com/office/drawing/2014/main" xmlns="" id="{396CB317-C008-449A-968D-0FC8D477B202}"/>
              </a:ext>
            </a:extLst>
          </p:cNvPr>
          <p:cNvGrpSpPr/>
          <p:nvPr/>
        </p:nvGrpSpPr>
        <p:grpSpPr>
          <a:xfrm flipH="1">
            <a:off x="355600" y="1435756"/>
            <a:ext cx="11279729" cy="4364543"/>
            <a:chOff x="762069" y="1435756"/>
            <a:chExt cx="11279729" cy="4364543"/>
          </a:xfrm>
        </p:grpSpPr>
        <p:sp>
          <p:nvSpPr>
            <p:cNvPr id="11" name="Line">
              <a:extLst>
                <a:ext uri="{FF2B5EF4-FFF2-40B4-BE49-F238E27FC236}">
                  <a16:creationId xmlns:a16="http://schemas.microsoft.com/office/drawing/2014/main" xmlns="" id="{BD800836-D36A-41F5-A5F6-2691D76F9902}"/>
                </a:ext>
              </a:extLst>
            </p:cNvPr>
            <p:cNvSpPr/>
            <p:nvPr/>
          </p:nvSpPr>
          <p:spPr>
            <a:xfrm rot="10800000">
              <a:off x="762069" y="1900419"/>
              <a:ext cx="895367" cy="3899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937" y="0"/>
                  </a:lnTo>
                  <a:cubicBezTo>
                    <a:pt x="15914" y="0"/>
                    <a:pt x="16696" y="0"/>
                    <a:pt x="17332" y="5"/>
                  </a:cubicBezTo>
                  <a:cubicBezTo>
                    <a:pt x="17967" y="10"/>
                    <a:pt x="18456" y="20"/>
                    <a:pt x="18847" y="40"/>
                  </a:cubicBezTo>
                  <a:cubicBezTo>
                    <a:pt x="19411" y="65"/>
                    <a:pt x="19915" y="105"/>
                    <a:pt x="20329" y="156"/>
                  </a:cubicBezTo>
                  <a:cubicBezTo>
                    <a:pt x="20744" y="207"/>
                    <a:pt x="21068" y="268"/>
                    <a:pt x="21273" y="337"/>
                  </a:cubicBezTo>
                  <a:cubicBezTo>
                    <a:pt x="21437" y="385"/>
                    <a:pt x="21518" y="445"/>
                    <a:pt x="21559" y="523"/>
                  </a:cubicBezTo>
                  <a:cubicBezTo>
                    <a:pt x="21600" y="601"/>
                    <a:pt x="21600" y="697"/>
                    <a:pt x="21600" y="817"/>
                  </a:cubicBezTo>
                  <a:lnTo>
                    <a:pt x="21600" y="20783"/>
                  </a:lnTo>
                  <a:cubicBezTo>
                    <a:pt x="21600" y="20903"/>
                    <a:pt x="21600" y="20999"/>
                    <a:pt x="21559" y="21077"/>
                  </a:cubicBezTo>
                  <a:cubicBezTo>
                    <a:pt x="21518" y="21155"/>
                    <a:pt x="21437" y="21215"/>
                    <a:pt x="21273" y="21263"/>
                  </a:cubicBezTo>
                  <a:cubicBezTo>
                    <a:pt x="21068" y="21332"/>
                    <a:pt x="20744" y="21393"/>
                    <a:pt x="20329" y="21444"/>
                  </a:cubicBezTo>
                  <a:cubicBezTo>
                    <a:pt x="19915" y="21495"/>
                    <a:pt x="19411" y="21535"/>
                    <a:pt x="18847" y="21560"/>
                  </a:cubicBezTo>
                  <a:cubicBezTo>
                    <a:pt x="18456" y="21580"/>
                    <a:pt x="17967" y="21590"/>
                    <a:pt x="17332" y="21595"/>
                  </a:cubicBezTo>
                  <a:cubicBezTo>
                    <a:pt x="16696" y="21600"/>
                    <a:pt x="15914" y="21600"/>
                    <a:pt x="14937" y="21600"/>
                  </a:cubicBezTo>
                  <a:lnTo>
                    <a:pt x="0" y="21600"/>
                  </a:lnTo>
                </a:path>
              </a:pathLst>
            </a:custGeom>
            <a:ln/>
          </p:spPr>
          <p:style>
            <a:lnRef idx="3">
              <a:schemeClr val="dk1"/>
            </a:lnRef>
            <a:fillRef idx="0">
              <a:schemeClr val="dk1"/>
            </a:fillRef>
            <a:effectRef idx="2">
              <a:schemeClr val="dk1"/>
            </a:effectRef>
            <a:fontRef idx="minor">
              <a:schemeClr val="tx1"/>
            </a:fontRef>
          </p:style>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grpSp>
          <p:nvGrpSpPr>
            <p:cNvPr id="12" name="Group 11">
              <a:extLst>
                <a:ext uri="{FF2B5EF4-FFF2-40B4-BE49-F238E27FC236}">
                  <a16:creationId xmlns:a16="http://schemas.microsoft.com/office/drawing/2014/main" xmlns="" id="{21F57CE6-E850-4B45-B0CE-1F56D0E073A3}"/>
                </a:ext>
              </a:extLst>
            </p:cNvPr>
            <p:cNvGrpSpPr/>
            <p:nvPr/>
          </p:nvGrpSpPr>
          <p:grpSpPr>
            <a:xfrm>
              <a:off x="1340863" y="1435756"/>
              <a:ext cx="10700935" cy="1025922"/>
              <a:chOff x="18296952" y="2595814"/>
              <a:chExt cx="16925206" cy="1550840"/>
            </a:xfrm>
          </p:grpSpPr>
          <p:sp>
            <p:nvSpPr>
              <p:cNvPr id="13" name="Circle">
                <a:extLst>
                  <a:ext uri="{FF2B5EF4-FFF2-40B4-BE49-F238E27FC236}">
                    <a16:creationId xmlns:a16="http://schemas.microsoft.com/office/drawing/2014/main" xmlns="" id="{37EB2BD7-F36B-4134-B33A-5F9FFD860DC4}"/>
                  </a:ext>
                </a:extLst>
              </p:cNvPr>
              <p:cNvSpPr/>
              <p:nvPr/>
            </p:nvSpPr>
            <p:spPr>
              <a:xfrm>
                <a:off x="18296952" y="2871643"/>
                <a:ext cx="864874" cy="864872"/>
              </a:xfrm>
              <a:prstGeom prst="ellipse">
                <a:avLst/>
              </a:prstGeom>
              <a:solidFill>
                <a:srgbClr val="C4001C"/>
              </a:solidFill>
              <a:ln w="12700" cap="flat">
                <a:noFill/>
                <a:miter lim="400000"/>
              </a:ln>
              <a:effectLst/>
            </p:spPr>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sp>
            <p:nvSpPr>
              <p:cNvPr id="14" name="Graphic 10">
                <a:extLst>
                  <a:ext uri="{FF2B5EF4-FFF2-40B4-BE49-F238E27FC236}">
                    <a16:creationId xmlns:a16="http://schemas.microsoft.com/office/drawing/2014/main" xmlns="" id="{B20A9436-10BF-40FC-AA86-3CA319887BDC}"/>
                  </a:ext>
                </a:extLst>
              </p:cNvPr>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15" name="Lorem Ipsum ever is simply dummy text">
                <a:extLst>
                  <a:ext uri="{FF2B5EF4-FFF2-40B4-BE49-F238E27FC236}">
                    <a16:creationId xmlns:a16="http://schemas.microsoft.com/office/drawing/2014/main" xmlns="" id="{E8E5B463-BD57-48CB-A64F-F23708513C30}"/>
                  </a:ext>
                </a:extLst>
              </p:cNvPr>
              <p:cNvSpPr txBox="1"/>
              <p:nvPr/>
            </p:nvSpPr>
            <p:spPr>
              <a:xfrm>
                <a:off x="19284236" y="2595814"/>
                <a:ext cx="15937922" cy="15508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marR="0" lvl="0" indent="0" algn="justLow" fontAlgn="auto">
                  <a:lnSpc>
                    <a:spcPct val="125000"/>
                  </a:lnSpc>
                  <a:spcBef>
                    <a:spcPct val="20000"/>
                  </a:spcBef>
                  <a:spcAft>
                    <a:spcPts val="0"/>
                  </a:spcAft>
                  <a:buClr>
                    <a:srgbClr val="C00000"/>
                  </a:buClr>
                  <a:buSzTx/>
                  <a:buFontTx/>
                  <a:buNone/>
                  <a:tabLst/>
                  <a:defRPr/>
                </a:pPr>
                <a:r>
                  <a:rPr lang="ar-EG" sz="2400" b="1" dirty="0">
                    <a:solidFill>
                      <a:srgbClr val="002060"/>
                    </a:solidFill>
                    <a:latin typeface="Sakkal Majalla" panose="02000000000000000000" pitchFamily="2" charset="-78"/>
                    <a:ea typeface="+mn-ea"/>
                    <a:cs typeface="Sakkal Majalla" panose="02000000000000000000" pitchFamily="2" charset="-78"/>
                  </a:rPr>
                  <a:t>يعتبر التغيير من المهام الرئيسية للمستويات الادارية المختلفة بالمنظمة، وان كانت الادارة العليا مسؤولة عنه أكثر </a:t>
                </a:r>
                <a:br>
                  <a:rPr lang="ar-EG" sz="2400" b="1" dirty="0">
                    <a:solidFill>
                      <a:srgbClr val="002060"/>
                    </a:solidFill>
                    <a:latin typeface="Sakkal Majalla" panose="02000000000000000000" pitchFamily="2" charset="-78"/>
                    <a:ea typeface="+mn-ea"/>
                    <a:cs typeface="Sakkal Majalla" panose="02000000000000000000" pitchFamily="2" charset="-78"/>
                  </a:rPr>
                </a:br>
                <a:r>
                  <a:rPr lang="ar-EG" sz="2400" b="1" dirty="0">
                    <a:solidFill>
                      <a:srgbClr val="002060"/>
                    </a:solidFill>
                    <a:latin typeface="Sakkal Majalla" panose="02000000000000000000" pitchFamily="2" charset="-78"/>
                    <a:ea typeface="+mn-ea"/>
                    <a:cs typeface="Sakkal Majalla" panose="02000000000000000000" pitchFamily="2" charset="-78"/>
                  </a:rPr>
                  <a:t>من المستويات الادارية الأخرى في المنظمة</a:t>
                </a:r>
                <a:endParaRPr lang="en-US" sz="2400" b="1" dirty="0">
                  <a:solidFill>
                    <a:srgbClr val="002060"/>
                  </a:solidFill>
                  <a:latin typeface="Sakkal Majalla" panose="02000000000000000000" pitchFamily="2" charset="-78"/>
                  <a:ea typeface="+mn-ea"/>
                  <a:cs typeface="Sakkal Majalla" panose="02000000000000000000" pitchFamily="2" charset="-78"/>
                </a:endParaRPr>
              </a:p>
            </p:txBody>
          </p:sp>
        </p:grpSp>
      </p:grpSp>
      <p:grpSp>
        <p:nvGrpSpPr>
          <p:cNvPr id="16" name="Group 15">
            <a:extLst>
              <a:ext uri="{FF2B5EF4-FFF2-40B4-BE49-F238E27FC236}">
                <a16:creationId xmlns:a16="http://schemas.microsoft.com/office/drawing/2014/main" xmlns="" id="{37C81D0D-BFF3-46D9-8AAA-3591739E0A8B}"/>
              </a:ext>
            </a:extLst>
          </p:cNvPr>
          <p:cNvGrpSpPr/>
          <p:nvPr/>
        </p:nvGrpSpPr>
        <p:grpSpPr>
          <a:xfrm flipH="1">
            <a:off x="388009" y="2636539"/>
            <a:ext cx="11254716" cy="1025922"/>
            <a:chOff x="754673" y="2636539"/>
            <a:chExt cx="11254716" cy="1025922"/>
          </a:xfrm>
        </p:grpSpPr>
        <p:sp>
          <p:nvSpPr>
            <p:cNvPr id="17" name="Line">
              <a:extLst>
                <a:ext uri="{FF2B5EF4-FFF2-40B4-BE49-F238E27FC236}">
                  <a16:creationId xmlns:a16="http://schemas.microsoft.com/office/drawing/2014/main" xmlns="" id="{66FE8C9F-9888-4976-B08E-3319449B4216}"/>
                </a:ext>
              </a:extLst>
            </p:cNvPr>
            <p:cNvSpPr/>
            <p:nvPr/>
          </p:nvSpPr>
          <p:spPr>
            <a:xfrm rot="10800000">
              <a:off x="754673" y="3175777"/>
              <a:ext cx="604229" cy="0"/>
            </a:xfrm>
            <a:prstGeom prst="line">
              <a:avLst/>
            </a:prstGeom>
            <a:ln/>
          </p:spPr>
          <p:style>
            <a:lnRef idx="3">
              <a:schemeClr val="dk1"/>
            </a:lnRef>
            <a:fillRef idx="0">
              <a:schemeClr val="dk1"/>
            </a:fillRef>
            <a:effectRef idx="2">
              <a:schemeClr val="dk1"/>
            </a:effectRef>
            <a:fontRef idx="minor">
              <a:schemeClr val="tx1"/>
            </a:fontRef>
          </p:style>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grpSp>
          <p:nvGrpSpPr>
            <p:cNvPr id="18" name="Group 17">
              <a:extLst>
                <a:ext uri="{FF2B5EF4-FFF2-40B4-BE49-F238E27FC236}">
                  <a16:creationId xmlns:a16="http://schemas.microsoft.com/office/drawing/2014/main" xmlns="" id="{1EE798BD-81AE-4750-81A2-F25F513DDEE2}"/>
                </a:ext>
              </a:extLst>
            </p:cNvPr>
            <p:cNvGrpSpPr/>
            <p:nvPr/>
          </p:nvGrpSpPr>
          <p:grpSpPr>
            <a:xfrm>
              <a:off x="1294104" y="2636539"/>
              <a:ext cx="10715285" cy="1025922"/>
              <a:chOff x="18296952" y="2528659"/>
              <a:chExt cx="16947905" cy="1550840"/>
            </a:xfrm>
          </p:grpSpPr>
          <p:sp>
            <p:nvSpPr>
              <p:cNvPr id="19" name="Circle">
                <a:extLst>
                  <a:ext uri="{FF2B5EF4-FFF2-40B4-BE49-F238E27FC236}">
                    <a16:creationId xmlns:a16="http://schemas.microsoft.com/office/drawing/2014/main" xmlns="" id="{FFC71D06-113B-417F-BD38-6FA74D45E393}"/>
                  </a:ext>
                </a:extLst>
              </p:cNvPr>
              <p:cNvSpPr/>
              <p:nvPr/>
            </p:nvSpPr>
            <p:spPr>
              <a:xfrm>
                <a:off x="18296952" y="2871643"/>
                <a:ext cx="864874" cy="864872"/>
              </a:xfrm>
              <a:prstGeom prst="ellipse">
                <a:avLst/>
              </a:prstGeom>
              <a:solidFill>
                <a:srgbClr val="0070C0"/>
              </a:solidFill>
              <a:ln w="12700" cap="flat">
                <a:noFill/>
                <a:miter lim="400000"/>
              </a:ln>
              <a:effectLst/>
            </p:spPr>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sp>
            <p:nvSpPr>
              <p:cNvPr id="20" name="Graphic 10">
                <a:extLst>
                  <a:ext uri="{FF2B5EF4-FFF2-40B4-BE49-F238E27FC236}">
                    <a16:creationId xmlns:a16="http://schemas.microsoft.com/office/drawing/2014/main" xmlns="" id="{93FA30C2-C080-4811-987C-68180FA7F294}"/>
                  </a:ext>
                </a:extLst>
              </p:cNvPr>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21" name="Lorem Ipsum ever is simply dummy text">
                <a:extLst>
                  <a:ext uri="{FF2B5EF4-FFF2-40B4-BE49-F238E27FC236}">
                    <a16:creationId xmlns:a16="http://schemas.microsoft.com/office/drawing/2014/main" xmlns="" id="{173A3A62-DE2E-499E-9B6D-7FF01E746B26}"/>
                  </a:ext>
                </a:extLst>
              </p:cNvPr>
              <p:cNvSpPr txBox="1"/>
              <p:nvPr/>
            </p:nvSpPr>
            <p:spPr>
              <a:xfrm>
                <a:off x="19306932" y="2528659"/>
                <a:ext cx="15937925" cy="15508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algn="justLow">
                  <a:lnSpc>
                    <a:spcPct val="125000"/>
                  </a:lnSpc>
                  <a:spcBef>
                    <a:spcPct val="20000"/>
                  </a:spcBef>
                  <a:buClr>
                    <a:srgbClr val="C00000"/>
                  </a:buClr>
                  <a:defRPr/>
                </a:pPr>
                <a:r>
                  <a:rPr lang="ar-EG" sz="2400" b="1" dirty="0">
                    <a:solidFill>
                      <a:srgbClr val="002060"/>
                    </a:solidFill>
                    <a:latin typeface="Sakkal Majalla" panose="02000000000000000000" pitchFamily="2" charset="-78"/>
                    <a:ea typeface="+mn-ea"/>
                    <a:cs typeface="Sakkal Majalla" panose="02000000000000000000" pitchFamily="2" charset="-78"/>
                  </a:rPr>
                  <a:t>حيث يقع على الادارة العليا عبء مساندة التغيير مادياً ومعنوياً وعبء الموافقة على خطط التغيير واتخاذ القرارات اللازمة لتنفيذها، والمساهمة في حل المشاكل التي تحدث أثناء عملية التغيير</a:t>
                </a:r>
                <a:endParaRPr lang="en-US" sz="2400" b="1" dirty="0">
                  <a:solidFill>
                    <a:srgbClr val="002060"/>
                  </a:solidFill>
                  <a:latin typeface="Sakkal Majalla" panose="02000000000000000000" pitchFamily="2" charset="-78"/>
                  <a:ea typeface="+mn-ea"/>
                  <a:cs typeface="Sakkal Majalla" panose="02000000000000000000" pitchFamily="2" charset="-78"/>
                </a:endParaRPr>
              </a:p>
            </p:txBody>
          </p:sp>
        </p:grpSp>
      </p:grpSp>
      <p:grpSp>
        <p:nvGrpSpPr>
          <p:cNvPr id="22" name="Group 21">
            <a:extLst>
              <a:ext uri="{FF2B5EF4-FFF2-40B4-BE49-F238E27FC236}">
                <a16:creationId xmlns:a16="http://schemas.microsoft.com/office/drawing/2014/main" xmlns="" id="{61966CB9-E6C9-4251-AD2B-0C6257DC5F8F}"/>
              </a:ext>
            </a:extLst>
          </p:cNvPr>
          <p:cNvGrpSpPr/>
          <p:nvPr/>
        </p:nvGrpSpPr>
        <p:grpSpPr>
          <a:xfrm flipH="1">
            <a:off x="355600" y="3908435"/>
            <a:ext cx="11291173" cy="1025922"/>
            <a:chOff x="750625" y="3908435"/>
            <a:chExt cx="11291173" cy="1025922"/>
          </a:xfrm>
        </p:grpSpPr>
        <p:sp>
          <p:nvSpPr>
            <p:cNvPr id="23" name="Line">
              <a:extLst>
                <a:ext uri="{FF2B5EF4-FFF2-40B4-BE49-F238E27FC236}">
                  <a16:creationId xmlns:a16="http://schemas.microsoft.com/office/drawing/2014/main" xmlns="" id="{A959767A-275F-4540-AE89-6B2614AA9D3D}"/>
                </a:ext>
              </a:extLst>
            </p:cNvPr>
            <p:cNvSpPr/>
            <p:nvPr/>
          </p:nvSpPr>
          <p:spPr>
            <a:xfrm rot="10800000">
              <a:off x="750625" y="4451136"/>
              <a:ext cx="745818" cy="0"/>
            </a:xfrm>
            <a:prstGeom prst="line">
              <a:avLst/>
            </a:prstGeom>
            <a:ln/>
          </p:spPr>
          <p:style>
            <a:lnRef idx="3">
              <a:schemeClr val="dk1"/>
            </a:lnRef>
            <a:fillRef idx="0">
              <a:schemeClr val="dk1"/>
            </a:fillRef>
            <a:effectRef idx="2">
              <a:schemeClr val="dk1"/>
            </a:effectRef>
            <a:fontRef idx="minor">
              <a:schemeClr val="tx1"/>
            </a:fontRef>
          </p:style>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grpSp>
          <p:nvGrpSpPr>
            <p:cNvPr id="24" name="Group 23">
              <a:extLst>
                <a:ext uri="{FF2B5EF4-FFF2-40B4-BE49-F238E27FC236}">
                  <a16:creationId xmlns:a16="http://schemas.microsoft.com/office/drawing/2014/main" xmlns="" id="{BF02A8F8-A619-4B8A-B017-AE850AA44BF5}"/>
                </a:ext>
              </a:extLst>
            </p:cNvPr>
            <p:cNvGrpSpPr/>
            <p:nvPr/>
          </p:nvGrpSpPr>
          <p:grpSpPr>
            <a:xfrm>
              <a:off x="1294104" y="3908435"/>
              <a:ext cx="10747694" cy="1025922"/>
              <a:chOff x="18296952" y="2569297"/>
              <a:chExt cx="16999165" cy="1550840"/>
            </a:xfrm>
          </p:grpSpPr>
          <p:sp>
            <p:nvSpPr>
              <p:cNvPr id="25" name="Circle">
                <a:extLst>
                  <a:ext uri="{FF2B5EF4-FFF2-40B4-BE49-F238E27FC236}">
                    <a16:creationId xmlns:a16="http://schemas.microsoft.com/office/drawing/2014/main" xmlns="" id="{64D28538-CDC0-40F8-9377-8F0A98B9723D}"/>
                  </a:ext>
                </a:extLst>
              </p:cNvPr>
              <p:cNvSpPr/>
              <p:nvPr/>
            </p:nvSpPr>
            <p:spPr>
              <a:xfrm>
                <a:off x="18296952" y="2871643"/>
                <a:ext cx="864874" cy="864872"/>
              </a:xfrm>
              <a:prstGeom prst="ellipse">
                <a:avLst/>
              </a:prstGeom>
              <a:solidFill>
                <a:srgbClr val="C4001C"/>
              </a:solidFill>
              <a:ln w="12700" cap="flat">
                <a:noFill/>
                <a:miter lim="400000"/>
              </a:ln>
              <a:effectLst/>
            </p:spPr>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sp>
            <p:nvSpPr>
              <p:cNvPr id="26" name="Graphic 10">
                <a:extLst>
                  <a:ext uri="{FF2B5EF4-FFF2-40B4-BE49-F238E27FC236}">
                    <a16:creationId xmlns:a16="http://schemas.microsoft.com/office/drawing/2014/main" xmlns="" id="{C6F53668-A0C8-4F6F-91F2-219B07CE023C}"/>
                  </a:ext>
                </a:extLst>
              </p:cNvPr>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27" name="Lorem Ipsum ever is simply dummy text">
                <a:extLst>
                  <a:ext uri="{FF2B5EF4-FFF2-40B4-BE49-F238E27FC236}">
                    <a16:creationId xmlns:a16="http://schemas.microsoft.com/office/drawing/2014/main" xmlns="" id="{433C36AA-9B03-44EC-9423-18029CBD57CC}"/>
                  </a:ext>
                </a:extLst>
              </p:cNvPr>
              <p:cNvSpPr txBox="1"/>
              <p:nvPr/>
            </p:nvSpPr>
            <p:spPr>
              <a:xfrm>
                <a:off x="19255847" y="2569297"/>
                <a:ext cx="16040270" cy="15508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algn="justLow">
                  <a:lnSpc>
                    <a:spcPct val="125000"/>
                  </a:lnSpc>
                  <a:spcBef>
                    <a:spcPct val="20000"/>
                  </a:spcBef>
                  <a:buClr>
                    <a:srgbClr val="C00000"/>
                  </a:buClr>
                  <a:defRPr/>
                </a:pPr>
                <a:r>
                  <a:rPr lang="ar-EG" sz="2400" b="1" dirty="0">
                    <a:solidFill>
                      <a:srgbClr val="002060"/>
                    </a:solidFill>
                    <a:latin typeface="Sakkal Majalla" panose="02000000000000000000" pitchFamily="2" charset="-78"/>
                    <a:ea typeface="+mn-ea"/>
                    <a:cs typeface="Sakkal Majalla" panose="02000000000000000000" pitchFamily="2" charset="-78"/>
                  </a:rPr>
                  <a:t>أما المستويات الادارية التنفيذية فيقع عليها في الغالب عبء المشاركة في التخطيط للتغيير وتنفيذ التغيير، مواجهة المشاكل اليومية للتغيير، وإمداد الادارة بالمعلومات الازمة لإنجاح عملية التغيير</a:t>
                </a:r>
                <a:endParaRPr lang="en-US" sz="2400" b="1" dirty="0">
                  <a:solidFill>
                    <a:srgbClr val="002060"/>
                  </a:solidFill>
                  <a:latin typeface="Sakkal Majalla" panose="02000000000000000000" pitchFamily="2" charset="-78"/>
                  <a:ea typeface="+mn-ea"/>
                  <a:cs typeface="Sakkal Majalla" panose="02000000000000000000" pitchFamily="2" charset="-78"/>
                </a:endParaRPr>
              </a:p>
            </p:txBody>
          </p:sp>
        </p:grpSp>
      </p:grpSp>
      <p:grpSp>
        <p:nvGrpSpPr>
          <p:cNvPr id="28" name="Group 27">
            <a:extLst>
              <a:ext uri="{FF2B5EF4-FFF2-40B4-BE49-F238E27FC236}">
                <a16:creationId xmlns:a16="http://schemas.microsoft.com/office/drawing/2014/main" xmlns="" id="{AFE41440-F3D0-4BE5-858F-321AC8BADC2B}"/>
              </a:ext>
            </a:extLst>
          </p:cNvPr>
          <p:cNvGrpSpPr/>
          <p:nvPr/>
        </p:nvGrpSpPr>
        <p:grpSpPr>
          <a:xfrm flipH="1">
            <a:off x="388008" y="5180331"/>
            <a:ext cx="10655841" cy="1487587"/>
            <a:chOff x="18296952" y="2528659"/>
            <a:chExt cx="16853885" cy="2248718"/>
          </a:xfrm>
        </p:grpSpPr>
        <p:sp>
          <p:nvSpPr>
            <p:cNvPr id="29" name="Circle">
              <a:extLst>
                <a:ext uri="{FF2B5EF4-FFF2-40B4-BE49-F238E27FC236}">
                  <a16:creationId xmlns:a16="http://schemas.microsoft.com/office/drawing/2014/main" xmlns="" id="{023814A8-DD5A-4868-95EB-5E1A6B9F8162}"/>
                </a:ext>
              </a:extLst>
            </p:cNvPr>
            <p:cNvSpPr/>
            <p:nvPr/>
          </p:nvSpPr>
          <p:spPr>
            <a:xfrm>
              <a:off x="18296952" y="2871643"/>
              <a:ext cx="864874" cy="864872"/>
            </a:xfrm>
            <a:prstGeom prst="ellipse">
              <a:avLst/>
            </a:prstGeom>
            <a:solidFill>
              <a:srgbClr val="0070C0"/>
            </a:solidFill>
            <a:ln w="12700" cap="flat">
              <a:noFill/>
              <a:miter lim="400000"/>
            </a:ln>
            <a:effectLst/>
          </p:spPr>
          <p:txBody>
            <a:bodyPr wrap="square" lIns="0" tIns="0" rIns="0" bIns="0" numCol="1" anchor="ctr">
              <a:noAutofit/>
            </a:bodyPr>
            <a:lstStyle/>
            <a:p>
              <a:pPr marL="0" marR="0" lvl="0" indent="0" algn="justLow" defTabSz="82550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sym typeface="Helvetica Neue Medium"/>
              </a:endParaRPr>
            </a:p>
          </p:txBody>
        </p:sp>
        <p:sp>
          <p:nvSpPr>
            <p:cNvPr id="30" name="Graphic 10">
              <a:extLst>
                <a:ext uri="{FF2B5EF4-FFF2-40B4-BE49-F238E27FC236}">
                  <a16:creationId xmlns:a16="http://schemas.microsoft.com/office/drawing/2014/main" xmlns="" id="{FCA9FCA0-B86C-4E43-9322-BEC7A6184810}"/>
                </a:ext>
              </a:extLst>
            </p:cNvPr>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31" name="Lorem Ipsum ever is simply dummy text">
              <a:extLst>
                <a:ext uri="{FF2B5EF4-FFF2-40B4-BE49-F238E27FC236}">
                  <a16:creationId xmlns:a16="http://schemas.microsoft.com/office/drawing/2014/main" xmlns="" id="{803C72D6-8650-4C82-8205-72085B9CDA78}"/>
                </a:ext>
              </a:extLst>
            </p:cNvPr>
            <p:cNvSpPr txBox="1"/>
            <p:nvPr/>
          </p:nvSpPr>
          <p:spPr>
            <a:xfrm>
              <a:off x="19353942" y="2528659"/>
              <a:ext cx="15796895" cy="22487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algn="justLow">
                <a:lnSpc>
                  <a:spcPct val="125000"/>
                </a:lnSpc>
                <a:spcBef>
                  <a:spcPct val="20000"/>
                </a:spcBef>
                <a:buClr>
                  <a:srgbClr val="C00000"/>
                </a:buClr>
                <a:defRPr/>
              </a:pPr>
              <a:r>
                <a:rPr lang="ar-EG" sz="2400" b="1" dirty="0">
                  <a:solidFill>
                    <a:srgbClr val="002060"/>
                  </a:solidFill>
                  <a:latin typeface="Sakkal Majalla" panose="02000000000000000000" pitchFamily="2" charset="-78"/>
                  <a:ea typeface="+mn-ea"/>
                  <a:cs typeface="Sakkal Majalla" panose="02000000000000000000" pitchFamily="2" charset="-78"/>
                </a:rPr>
                <a:t>كما يمكنها أن تستعين بجهود قسم أو ادارة متخصصة لذلك في المنظمة (ادارة التغيير)، أو بمساعدة مستشار تغيير خارجي، وفي جميع الحالات يبقى التغيير مسؤولية الادارة، ويستلزم نجاحه ضرورة مشاركة الموظفين مع الادارة </a:t>
              </a:r>
              <a:br>
                <a:rPr lang="ar-EG" sz="2400" b="1" dirty="0">
                  <a:solidFill>
                    <a:srgbClr val="002060"/>
                  </a:solidFill>
                  <a:latin typeface="Sakkal Majalla" panose="02000000000000000000" pitchFamily="2" charset="-78"/>
                  <a:ea typeface="+mn-ea"/>
                  <a:cs typeface="Sakkal Majalla" panose="02000000000000000000" pitchFamily="2" charset="-78"/>
                </a:rPr>
              </a:br>
              <a:r>
                <a:rPr lang="ar-EG" sz="2400" b="1" dirty="0">
                  <a:solidFill>
                    <a:srgbClr val="002060"/>
                  </a:solidFill>
                  <a:latin typeface="Sakkal Majalla" panose="02000000000000000000" pitchFamily="2" charset="-78"/>
                  <a:ea typeface="+mn-ea"/>
                  <a:cs typeface="Sakkal Majalla" panose="02000000000000000000" pitchFamily="2" charset="-78"/>
                </a:rPr>
                <a:t>في ادخاله بالمنظمة</a:t>
              </a:r>
              <a:endParaRPr lang="en-US" sz="2400" b="1" dirty="0">
                <a:solidFill>
                  <a:srgbClr val="C00000"/>
                </a:solidFill>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348949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2"/>
                                          </p:stCondLst>
                                        </p:cTn>
                                        <p:tgtEl>
                                          <p:spTgt spid="4"/>
                                        </p:tgtEl>
                                      </p:cBhvr>
                                      <p:to x="100000" y="60000"/>
                                    </p:animScale>
                                    <p:animScale>
                                      <p:cBhvr>
                                        <p:cTn id="14" dur="41"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1" decel="50000">
                                          <p:stCondLst>
                                            <p:cond delay="335"/>
                                          </p:stCondLst>
                                        </p:cTn>
                                        <p:tgtEl>
                                          <p:spTgt spid="4"/>
                                        </p:tgtEl>
                                      </p:cBhvr>
                                      <p:to x="100000" y="100000"/>
                                    </p:animScale>
                                    <p:animScale>
                                      <p:cBhvr>
                                        <p:cTn id="17" dur="7">
                                          <p:stCondLst>
                                            <p:cond delay="410"/>
                                          </p:stCondLst>
                                        </p:cTn>
                                        <p:tgtEl>
                                          <p:spTgt spid="4"/>
                                        </p:tgtEl>
                                      </p:cBhvr>
                                      <p:to x="100000" y="90000"/>
                                    </p:animScale>
                                    <p:animScale>
                                      <p:cBhvr>
                                        <p:cTn id="18" dur="41"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1" decel="50000">
                                          <p:stCondLst>
                                            <p:cond delay="459"/>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خصائص التغيير في المؤسسات</a:t>
            </a:r>
          </a:p>
        </p:txBody>
      </p:sp>
      <p:sp>
        <p:nvSpPr>
          <p:cNvPr id="3" name="Slide Number Placeholder 2"/>
          <p:cNvSpPr>
            <a:spLocks noGrp="1"/>
          </p:cNvSpPr>
          <p:nvPr>
            <p:ph type="sldNum" sz="quarter" idx="12"/>
          </p:nvPr>
        </p:nvSpPr>
        <p:spPr/>
        <p:txBody>
          <a:bodyPr/>
          <a:lstStyle/>
          <a:p>
            <a:fld id="{802A93DA-8321-490E-B7A0-7881EC602D96}" type="slidenum">
              <a:rPr lang="ar-EG" smtClean="0"/>
              <a:t>46</a:t>
            </a:fld>
            <a:endParaRPr lang="ar-EG"/>
          </a:p>
        </p:txBody>
      </p:sp>
      <p:grpSp>
        <p:nvGrpSpPr>
          <p:cNvPr id="4" name="Group 3">
            <a:extLst>
              <a:ext uri="{FF2B5EF4-FFF2-40B4-BE49-F238E27FC236}">
                <a16:creationId xmlns:a16="http://schemas.microsoft.com/office/drawing/2014/main" xmlns="" id="{08D99D8D-F7B8-42A4-B92F-0E493B885A51}"/>
              </a:ext>
            </a:extLst>
          </p:cNvPr>
          <p:cNvGrpSpPr/>
          <p:nvPr/>
        </p:nvGrpSpPr>
        <p:grpSpPr>
          <a:xfrm>
            <a:off x="1066800" y="120674"/>
            <a:ext cx="5427133" cy="1211614"/>
            <a:chOff x="1236133" y="125468"/>
            <a:chExt cx="5427133" cy="1211614"/>
          </a:xfrm>
        </p:grpSpPr>
        <p:pic>
          <p:nvPicPr>
            <p:cNvPr id="5" name="Picture 2" descr="Training is Organizational Change | Litmos Blog">
              <a:extLst>
                <a:ext uri="{FF2B5EF4-FFF2-40B4-BE49-F238E27FC236}">
                  <a16:creationId xmlns:a16="http://schemas.microsoft.com/office/drawing/2014/main" xmlns="" id="{488AA79E-3777-4172-A819-1A3D0FD042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D938E4BE-FB8B-4C42-9FEB-63A992C40372}"/>
                </a:ext>
              </a:extLst>
            </p:cNvPr>
            <p:cNvGrpSpPr/>
            <p:nvPr/>
          </p:nvGrpSpPr>
          <p:grpSpPr>
            <a:xfrm>
              <a:off x="1236133" y="125468"/>
              <a:ext cx="4792134" cy="866160"/>
              <a:chOff x="-1927909" y="104053"/>
              <a:chExt cx="4792172" cy="866160"/>
            </a:xfrm>
          </p:grpSpPr>
          <p:sp>
            <p:nvSpPr>
              <p:cNvPr id="7" name="Rectangle 6">
                <a:extLst>
                  <a:ext uri="{FF2B5EF4-FFF2-40B4-BE49-F238E27FC236}">
                    <a16:creationId xmlns:a16="http://schemas.microsoft.com/office/drawing/2014/main" xmlns="" id="{B185EDCE-AF57-48FD-9808-F23319D4C8E9}"/>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EEF1D49F-E400-4AB4-A083-4ABEBC3F003B}"/>
                  </a:ext>
                </a:extLst>
              </p:cNvPr>
              <p:cNvSpPr/>
              <p:nvPr/>
            </p:nvSpPr>
            <p:spPr>
              <a:xfrm>
                <a:off x="-1927909" y="709860"/>
                <a:ext cx="4311267" cy="260353"/>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مبني على مفهوم النظام المفتوح:</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9" name="Group 18">
            <a:extLst>
              <a:ext uri="{FF2B5EF4-FFF2-40B4-BE49-F238E27FC236}">
                <a16:creationId xmlns:a16="http://schemas.microsoft.com/office/drawing/2014/main" xmlns="" id="{84F7FDAD-0F0A-46C0-9AC9-F7E831D75800}"/>
              </a:ext>
            </a:extLst>
          </p:cNvPr>
          <p:cNvGrpSpPr/>
          <p:nvPr/>
        </p:nvGrpSpPr>
        <p:grpSpPr>
          <a:xfrm>
            <a:off x="1318516" y="1820266"/>
            <a:ext cx="6778928" cy="3834947"/>
            <a:chOff x="975360" y="1258794"/>
            <a:chExt cx="6778928" cy="4709745"/>
          </a:xfrm>
        </p:grpSpPr>
        <p:pic>
          <p:nvPicPr>
            <p:cNvPr id="20" name="Picture 19">
              <a:extLst>
                <a:ext uri="{FF2B5EF4-FFF2-40B4-BE49-F238E27FC236}">
                  <a16:creationId xmlns:a16="http://schemas.microsoft.com/office/drawing/2014/main" xmlns="" id="{96F60A23-DF7D-451E-AB2D-801F222BE2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 y="1258794"/>
              <a:ext cx="6778928" cy="4709743"/>
            </a:xfrm>
            <a:prstGeom prst="rect">
              <a:avLst/>
            </a:prstGeom>
          </p:spPr>
        </p:pic>
        <p:sp>
          <p:nvSpPr>
            <p:cNvPr id="21" name="Rectangle 20">
              <a:extLst>
                <a:ext uri="{FF2B5EF4-FFF2-40B4-BE49-F238E27FC236}">
                  <a16:creationId xmlns:a16="http://schemas.microsoft.com/office/drawing/2014/main" xmlns="" id="{B3335E4B-647A-431E-9DBC-863698344E58}"/>
                </a:ext>
              </a:extLst>
            </p:cNvPr>
            <p:cNvSpPr/>
            <p:nvPr/>
          </p:nvSpPr>
          <p:spPr>
            <a:xfrm>
              <a:off x="1000087" y="1319333"/>
              <a:ext cx="2838077" cy="4649206"/>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فإدخال تغيير تقني (تكنولوجي) في المنظمة غالباً ما يستلزم إحداث تغييرات في نظم علاقات العمل، وفي نظم طرق العمل وإجراءاته، وفي الهيكل المؤسسي وذلك حتى يمكن إنجاح التغيير المقصود في التقنية الجديدة في المنظمة</a:t>
              </a:r>
            </a:p>
          </p:txBody>
        </p:sp>
      </p:grpSp>
      <p:grpSp>
        <p:nvGrpSpPr>
          <p:cNvPr id="22" name="Group 21">
            <a:extLst>
              <a:ext uri="{FF2B5EF4-FFF2-40B4-BE49-F238E27FC236}">
                <a16:creationId xmlns:a16="http://schemas.microsoft.com/office/drawing/2014/main" xmlns="" id="{3B89B547-954E-4F19-91E3-04935CA0CED4}"/>
              </a:ext>
            </a:extLst>
          </p:cNvPr>
          <p:cNvGrpSpPr/>
          <p:nvPr/>
        </p:nvGrpSpPr>
        <p:grpSpPr>
          <a:xfrm>
            <a:off x="4398482" y="1820266"/>
            <a:ext cx="6778928" cy="3834946"/>
            <a:chOff x="4055326" y="1258794"/>
            <a:chExt cx="6778928" cy="4709743"/>
          </a:xfrm>
        </p:grpSpPr>
        <p:pic>
          <p:nvPicPr>
            <p:cNvPr id="23" name="Picture 22">
              <a:extLst>
                <a:ext uri="{FF2B5EF4-FFF2-40B4-BE49-F238E27FC236}">
                  <a16:creationId xmlns:a16="http://schemas.microsoft.com/office/drawing/2014/main" xmlns="" id="{4FE7CAA1-0636-4473-9515-4E9AC5838B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326" y="1258794"/>
              <a:ext cx="6778928" cy="4709743"/>
            </a:xfrm>
            <a:prstGeom prst="rect">
              <a:avLst/>
            </a:prstGeom>
          </p:spPr>
        </p:pic>
        <p:sp>
          <p:nvSpPr>
            <p:cNvPr id="24" name="Rectangle 23">
              <a:extLst>
                <a:ext uri="{FF2B5EF4-FFF2-40B4-BE49-F238E27FC236}">
                  <a16:creationId xmlns:a16="http://schemas.microsoft.com/office/drawing/2014/main" xmlns="" id="{6BE143C4-1F0C-445E-9B6C-A8D4B7835AB0}"/>
                </a:ext>
              </a:extLst>
            </p:cNvPr>
            <p:cNvSpPr/>
            <p:nvPr/>
          </p:nvSpPr>
          <p:spPr>
            <a:xfrm>
              <a:off x="8176802" y="1882951"/>
              <a:ext cx="2380915" cy="364455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يحدث التغيير في المنظمة احياناً نتيجة تأثرها بظروف خارجية، وقد تحاول المنظمة أن تؤثر على الظروف الخارجية حتى تـنسجم معها</a:t>
              </a:r>
            </a:p>
          </p:txBody>
        </p:sp>
      </p:grpSp>
      <p:sp>
        <p:nvSpPr>
          <p:cNvPr id="25" name="Rectangle 24">
            <a:extLst>
              <a:ext uri="{FF2B5EF4-FFF2-40B4-BE49-F238E27FC236}">
                <a16:creationId xmlns:a16="http://schemas.microsoft.com/office/drawing/2014/main" xmlns="" id="{7B6E667C-86EE-4B07-99C6-075435A95387}"/>
              </a:ext>
            </a:extLst>
          </p:cNvPr>
          <p:cNvSpPr/>
          <p:nvPr/>
        </p:nvSpPr>
        <p:spPr>
          <a:xfrm rot="224579">
            <a:off x="4912149" y="2104137"/>
            <a:ext cx="2575446" cy="3416320"/>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كما يستلزم في الغالب إحداث تغيير في إحدى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نظم المنظمة الداخلية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أو بعض منها والقيام بتغييرات مساعدة في نظم فرعية أخرى داخل المنظمة حتى تساعد على نجاح إدخال التغيير في ذلك النظام المقصود بالتغيير</a:t>
            </a:r>
          </a:p>
        </p:txBody>
      </p:sp>
    </p:spTree>
    <p:extLst>
      <p:ext uri="{BB962C8B-B14F-4D97-AF65-F5344CB8AC3E}">
        <p14:creationId xmlns:p14="http://schemas.microsoft.com/office/powerpoint/2010/main" val="248284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2"/>
                                          </p:stCondLst>
                                        </p:cTn>
                                        <p:tgtEl>
                                          <p:spTgt spid="4"/>
                                        </p:tgtEl>
                                      </p:cBhvr>
                                      <p:to x="100000" y="60000"/>
                                    </p:animScale>
                                    <p:animScale>
                                      <p:cBhvr>
                                        <p:cTn id="14" dur="41"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1" decel="50000">
                                          <p:stCondLst>
                                            <p:cond delay="335"/>
                                          </p:stCondLst>
                                        </p:cTn>
                                        <p:tgtEl>
                                          <p:spTgt spid="4"/>
                                        </p:tgtEl>
                                      </p:cBhvr>
                                      <p:to x="100000" y="100000"/>
                                    </p:animScale>
                                    <p:animScale>
                                      <p:cBhvr>
                                        <p:cTn id="17" dur="7">
                                          <p:stCondLst>
                                            <p:cond delay="410"/>
                                          </p:stCondLst>
                                        </p:cTn>
                                        <p:tgtEl>
                                          <p:spTgt spid="4"/>
                                        </p:tgtEl>
                                      </p:cBhvr>
                                      <p:to x="100000" y="90000"/>
                                    </p:animScale>
                                    <p:animScale>
                                      <p:cBhvr>
                                        <p:cTn id="18" dur="41"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1" decel="50000">
                                          <p:stCondLst>
                                            <p:cond delay="459"/>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خصائص التغيير في المؤسسات</a:t>
            </a:r>
          </a:p>
        </p:txBody>
      </p:sp>
      <p:sp>
        <p:nvSpPr>
          <p:cNvPr id="3" name="Slide Number Placeholder 2"/>
          <p:cNvSpPr>
            <a:spLocks noGrp="1"/>
          </p:cNvSpPr>
          <p:nvPr>
            <p:ph type="sldNum" sz="quarter" idx="12"/>
          </p:nvPr>
        </p:nvSpPr>
        <p:spPr/>
        <p:txBody>
          <a:bodyPr/>
          <a:lstStyle/>
          <a:p>
            <a:fld id="{802A93DA-8321-490E-B7A0-7881EC602D96}" type="slidenum">
              <a:rPr lang="ar-EG" smtClean="0"/>
              <a:t>47</a:t>
            </a:fld>
            <a:endParaRPr lang="ar-EG"/>
          </a:p>
        </p:txBody>
      </p:sp>
      <p:grpSp>
        <p:nvGrpSpPr>
          <p:cNvPr id="4" name="Group 3">
            <a:extLst>
              <a:ext uri="{FF2B5EF4-FFF2-40B4-BE49-F238E27FC236}">
                <a16:creationId xmlns:a16="http://schemas.microsoft.com/office/drawing/2014/main" xmlns="" id="{B46CB968-7D18-4BC2-AF24-181340D97648}"/>
              </a:ext>
            </a:extLst>
          </p:cNvPr>
          <p:cNvGrpSpPr/>
          <p:nvPr/>
        </p:nvGrpSpPr>
        <p:grpSpPr>
          <a:xfrm>
            <a:off x="3657600" y="713345"/>
            <a:ext cx="8253099" cy="1288695"/>
            <a:chOff x="-1589833" y="125468"/>
            <a:chExt cx="8253099" cy="1288695"/>
          </a:xfrm>
        </p:grpSpPr>
        <p:pic>
          <p:nvPicPr>
            <p:cNvPr id="5" name="Picture 2" descr="Training is Organizational Change | Litmos Blog">
              <a:extLst>
                <a:ext uri="{FF2B5EF4-FFF2-40B4-BE49-F238E27FC236}">
                  <a16:creationId xmlns:a16="http://schemas.microsoft.com/office/drawing/2014/main" xmlns="" id="{E239FC25-C453-424A-A6A5-FB4EFB0987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xmlns="" id="{AF3E75C9-8E6E-4413-AE4B-61690BA0C943}"/>
                </a:ext>
              </a:extLst>
            </p:cNvPr>
            <p:cNvGrpSpPr/>
            <p:nvPr/>
          </p:nvGrpSpPr>
          <p:grpSpPr>
            <a:xfrm>
              <a:off x="-1589833" y="125468"/>
              <a:ext cx="7618100" cy="1288695"/>
              <a:chOff x="-4753897" y="104053"/>
              <a:chExt cx="7618160" cy="1288695"/>
            </a:xfrm>
          </p:grpSpPr>
          <p:sp>
            <p:nvSpPr>
              <p:cNvPr id="7" name="Rectangle 6">
                <a:extLst>
                  <a:ext uri="{FF2B5EF4-FFF2-40B4-BE49-F238E27FC236}">
                    <a16:creationId xmlns:a16="http://schemas.microsoft.com/office/drawing/2014/main" xmlns="" id="{557389FA-8A29-49C1-B4DF-EE16736D61B8}"/>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F0F78D85-8218-4068-A6CF-9695426809A6}"/>
                  </a:ext>
                </a:extLst>
              </p:cNvPr>
              <p:cNvSpPr/>
              <p:nvPr/>
            </p:nvSpPr>
            <p:spPr>
              <a:xfrm>
                <a:off x="-4753897" y="709860"/>
                <a:ext cx="7137256" cy="682888"/>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يهدف الى تحسين الفعالية التنظيمية: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9" name="Rectangle 8">
            <a:extLst>
              <a:ext uri="{FF2B5EF4-FFF2-40B4-BE49-F238E27FC236}">
                <a16:creationId xmlns:a16="http://schemas.microsoft.com/office/drawing/2014/main" xmlns="" id="{8C609909-39EE-46A6-9E5F-2C7903D1667C}"/>
              </a:ext>
            </a:extLst>
          </p:cNvPr>
          <p:cNvSpPr/>
          <p:nvPr/>
        </p:nvSpPr>
        <p:spPr>
          <a:xfrm>
            <a:off x="406400" y="1924959"/>
            <a:ext cx="1032976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حيث يراد بالفعالية المؤسسية، قدرة المنظمة على تحقيق أهدافها بكفاءة، وقدرتها على البقاء والتطور في الظروف المتغيرة للمنظمة</a:t>
            </a:r>
          </a:p>
        </p:txBody>
      </p:sp>
      <p:grpSp>
        <p:nvGrpSpPr>
          <p:cNvPr id="11" name="Group 10">
            <a:extLst>
              <a:ext uri="{FF2B5EF4-FFF2-40B4-BE49-F238E27FC236}">
                <a16:creationId xmlns:a16="http://schemas.microsoft.com/office/drawing/2014/main" xmlns="" id="{15DD61E7-540B-4EAA-AD4E-7A28EEAC222B}"/>
              </a:ext>
            </a:extLst>
          </p:cNvPr>
          <p:cNvGrpSpPr/>
          <p:nvPr/>
        </p:nvGrpSpPr>
        <p:grpSpPr>
          <a:xfrm>
            <a:off x="3657600" y="2465943"/>
            <a:ext cx="8253099" cy="1288695"/>
            <a:chOff x="-1589833" y="125468"/>
            <a:chExt cx="8253099" cy="1288695"/>
          </a:xfrm>
        </p:grpSpPr>
        <p:pic>
          <p:nvPicPr>
            <p:cNvPr id="12" name="Picture 2" descr="Training is Organizational Change | Litmos Blog">
              <a:extLst>
                <a:ext uri="{FF2B5EF4-FFF2-40B4-BE49-F238E27FC236}">
                  <a16:creationId xmlns:a16="http://schemas.microsoft.com/office/drawing/2014/main" xmlns="" id="{92165D50-4EF8-4065-B51D-33F04C181C8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xmlns="" id="{764860EC-E432-4EE0-A32A-07F05DD8277F}"/>
                </a:ext>
              </a:extLst>
            </p:cNvPr>
            <p:cNvGrpSpPr/>
            <p:nvPr/>
          </p:nvGrpSpPr>
          <p:grpSpPr>
            <a:xfrm>
              <a:off x="-1589833" y="125468"/>
              <a:ext cx="7618100" cy="1288695"/>
              <a:chOff x="-4753897" y="104053"/>
              <a:chExt cx="7618160" cy="1288695"/>
            </a:xfrm>
          </p:grpSpPr>
          <p:sp>
            <p:nvSpPr>
              <p:cNvPr id="14" name="Rectangle 13">
                <a:extLst>
                  <a:ext uri="{FF2B5EF4-FFF2-40B4-BE49-F238E27FC236}">
                    <a16:creationId xmlns:a16="http://schemas.microsoft.com/office/drawing/2014/main" xmlns="" id="{9E68DE89-50AA-43BA-97EE-DD25E4D29298}"/>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2C8884FB-321D-4FCD-A74B-1B0774F66EC7}"/>
                  </a:ext>
                </a:extLst>
              </p:cNvPr>
              <p:cNvSpPr/>
              <p:nvPr/>
            </p:nvSpPr>
            <p:spPr>
              <a:xfrm>
                <a:off x="-4753897" y="709860"/>
                <a:ext cx="7137256" cy="682888"/>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التغيير يعتمد على مشاركة الموظفين للإدارة في إحداثه:</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a:extLst>
              <a:ext uri="{FF2B5EF4-FFF2-40B4-BE49-F238E27FC236}">
                <a16:creationId xmlns:a16="http://schemas.microsoft.com/office/drawing/2014/main" xmlns="" id="{EDBEE772-25D4-474C-8355-D290EED61C65}"/>
              </a:ext>
            </a:extLst>
          </p:cNvPr>
          <p:cNvSpPr/>
          <p:nvPr/>
        </p:nvSpPr>
        <p:spPr>
          <a:xfrm>
            <a:off x="406400" y="3677557"/>
            <a:ext cx="1043897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يمكن أن تلجأ المنظمة لبيوت وخبراء التغيير المؤسسي في إدخال التغيير للمنظمة، إلا أنه وفي جميع الأحوال لا بد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مشاركة الموظفين للإدارة في عملية التغيير حتى يكتب لها النجاح</a:t>
            </a:r>
          </a:p>
        </p:txBody>
      </p:sp>
      <p:grpSp>
        <p:nvGrpSpPr>
          <p:cNvPr id="17" name="Group 16">
            <a:extLst>
              <a:ext uri="{FF2B5EF4-FFF2-40B4-BE49-F238E27FC236}">
                <a16:creationId xmlns:a16="http://schemas.microsoft.com/office/drawing/2014/main" xmlns="" id="{DC8D6AC4-D8A1-442D-8F6D-A6691879B5BE}"/>
              </a:ext>
            </a:extLst>
          </p:cNvPr>
          <p:cNvGrpSpPr/>
          <p:nvPr/>
        </p:nvGrpSpPr>
        <p:grpSpPr>
          <a:xfrm>
            <a:off x="3617599" y="4454393"/>
            <a:ext cx="8253099" cy="1288695"/>
            <a:chOff x="-1589833" y="125468"/>
            <a:chExt cx="8253099" cy="1288695"/>
          </a:xfrm>
        </p:grpSpPr>
        <p:pic>
          <p:nvPicPr>
            <p:cNvPr id="18" name="Picture 2" descr="Training is Organizational Change | Litmos Blog">
              <a:extLst>
                <a:ext uri="{FF2B5EF4-FFF2-40B4-BE49-F238E27FC236}">
                  <a16:creationId xmlns:a16="http://schemas.microsoft.com/office/drawing/2014/main" xmlns="" id="{573A1053-6522-4F1F-AE12-0CAE3BA47F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733" y="202549"/>
              <a:ext cx="1134533" cy="1134533"/>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xmlns="" id="{A4C3E417-DE38-48C6-9357-15672AECE1F8}"/>
                </a:ext>
              </a:extLst>
            </p:cNvPr>
            <p:cNvGrpSpPr/>
            <p:nvPr/>
          </p:nvGrpSpPr>
          <p:grpSpPr>
            <a:xfrm>
              <a:off x="-1589833" y="125468"/>
              <a:ext cx="7618100" cy="1288695"/>
              <a:chOff x="-4753897" y="104053"/>
              <a:chExt cx="7618160" cy="1288695"/>
            </a:xfrm>
          </p:grpSpPr>
          <p:sp>
            <p:nvSpPr>
              <p:cNvPr id="20" name="Rectangle 19">
                <a:extLst>
                  <a:ext uri="{FF2B5EF4-FFF2-40B4-BE49-F238E27FC236}">
                    <a16:creationId xmlns:a16="http://schemas.microsoft.com/office/drawing/2014/main" xmlns="" id="{1DB52E83-B205-4AEA-87D0-F8A4ECA0010F}"/>
                  </a:ext>
                </a:extLst>
              </p:cNvPr>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a16="http://schemas.microsoft.com/office/drawing/2014/main" xmlns="" id="{41D71309-4FEA-4406-B1B5-6CD8BAE47EA2}"/>
                  </a:ext>
                </a:extLst>
              </p:cNvPr>
              <p:cNvSpPr/>
              <p:nvPr/>
            </p:nvSpPr>
            <p:spPr>
              <a:xfrm>
                <a:off x="-4753897" y="709860"/>
                <a:ext cx="7137256" cy="682888"/>
              </a:xfrm>
              <a:prstGeom prst="rect">
                <a:avLst/>
              </a:prstGeom>
            </p:spPr>
            <p:txBody>
              <a:bodyPr wrap="square">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لا يوجد أسلوب واحد مثالي لإحداث التغيير:</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a:extLst>
              <a:ext uri="{FF2B5EF4-FFF2-40B4-BE49-F238E27FC236}">
                <a16:creationId xmlns:a16="http://schemas.microsoft.com/office/drawing/2014/main" xmlns="" id="{5D8E8687-6F92-4924-9B22-1338A179930A}"/>
              </a:ext>
            </a:extLst>
          </p:cNvPr>
          <p:cNvSpPr/>
          <p:nvPr/>
        </p:nvSpPr>
        <p:spPr>
          <a:xfrm>
            <a:off x="366400" y="5666007"/>
            <a:ext cx="10869300"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حيث ان اسلوب التغيير وكيفية إدخاله يمكن أن يختلف من منظمة لأخرى وذلك باختلاف ظروفها، فانه ينبغي دائماً القيام بدراسة تحليلية لظروف المنظمة ومشاكلها بصورة دقيقة، قبل وضع خطة التغيير التي تناسب تلك المنظمة</a:t>
            </a:r>
          </a:p>
        </p:txBody>
      </p:sp>
    </p:spTree>
    <p:extLst>
      <p:ext uri="{BB962C8B-B14F-4D97-AF65-F5344CB8AC3E}">
        <p14:creationId xmlns:p14="http://schemas.microsoft.com/office/powerpoint/2010/main" val="12521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2"/>
                                          </p:stCondLst>
                                        </p:cTn>
                                        <p:tgtEl>
                                          <p:spTgt spid="4"/>
                                        </p:tgtEl>
                                      </p:cBhvr>
                                      <p:to x="100000" y="60000"/>
                                    </p:animScale>
                                    <p:animScale>
                                      <p:cBhvr>
                                        <p:cTn id="14" dur="41"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1" decel="50000">
                                          <p:stCondLst>
                                            <p:cond delay="335"/>
                                          </p:stCondLst>
                                        </p:cTn>
                                        <p:tgtEl>
                                          <p:spTgt spid="4"/>
                                        </p:tgtEl>
                                      </p:cBhvr>
                                      <p:to x="100000" y="100000"/>
                                    </p:animScale>
                                    <p:animScale>
                                      <p:cBhvr>
                                        <p:cTn id="17" dur="7">
                                          <p:stCondLst>
                                            <p:cond delay="410"/>
                                          </p:stCondLst>
                                        </p:cTn>
                                        <p:tgtEl>
                                          <p:spTgt spid="4"/>
                                        </p:tgtEl>
                                      </p:cBhvr>
                                      <p:to x="100000" y="90000"/>
                                    </p:animScale>
                                    <p:animScale>
                                      <p:cBhvr>
                                        <p:cTn id="18" dur="41"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1" decel="50000">
                                          <p:stCondLst>
                                            <p:cond delay="459"/>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145">
                                          <p:stCondLst>
                                            <p:cond delay="0"/>
                                          </p:stCondLst>
                                        </p:cTn>
                                        <p:tgtEl>
                                          <p:spTgt spid="11"/>
                                        </p:tgtEl>
                                      </p:cBhvr>
                                    </p:animEffect>
                                    <p:anim calcmode="lin" valueType="num">
                                      <p:cBhvr>
                                        <p:cTn id="31" dur="456"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2" dur="1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3" dur="166" tmFilter="0, 0; 0.125,0.2665; 0.25,0.4; 0.375,0.465; 0.5,0.5;  0.625,0.535; 0.75,0.6; 0.875,0.7335; 1,1">
                                          <p:stCondLst>
                                            <p:cond delay="166"/>
                                          </p:stCondLst>
                                        </p:cTn>
                                        <p:tgtEl>
                                          <p:spTgt spid="11"/>
                                        </p:tgtEl>
                                        <p:attrNameLst>
                                          <p:attrName>ppt_y</p:attrName>
                                        </p:attrNameLst>
                                      </p:cBhvr>
                                      <p:tavLst>
                                        <p:tav tm="0" fmla="#ppt_y-sin(pi*$)/9">
                                          <p:val>
                                            <p:fltVal val="0"/>
                                          </p:val>
                                        </p:tav>
                                        <p:tav tm="100000">
                                          <p:val>
                                            <p:fltVal val="1"/>
                                          </p:val>
                                        </p:tav>
                                      </p:tavLst>
                                    </p:anim>
                                    <p:anim calcmode="lin" valueType="num">
                                      <p:cBhvr>
                                        <p:cTn id="34" dur="83" tmFilter="0, 0; 0.125,0.2665; 0.25,0.4; 0.375,0.465; 0.5,0.5;  0.625,0.535; 0.75,0.6; 0.875,0.7335; 1,1">
                                          <p:stCondLst>
                                            <p:cond delay="331"/>
                                          </p:stCondLst>
                                        </p:cTn>
                                        <p:tgtEl>
                                          <p:spTgt spid="11"/>
                                        </p:tgtEl>
                                        <p:attrNameLst>
                                          <p:attrName>ppt_y</p:attrName>
                                        </p:attrNameLst>
                                      </p:cBhvr>
                                      <p:tavLst>
                                        <p:tav tm="0" fmla="#ppt_y-sin(pi*$)/27">
                                          <p:val>
                                            <p:fltVal val="0"/>
                                          </p:val>
                                        </p:tav>
                                        <p:tav tm="100000">
                                          <p:val>
                                            <p:fltVal val="1"/>
                                          </p:val>
                                        </p:tav>
                                      </p:tavLst>
                                    </p:anim>
                                    <p:anim calcmode="lin" valueType="num">
                                      <p:cBhvr>
                                        <p:cTn id="35" dur="41" tmFilter="0, 0; 0.125,0.2665; 0.25,0.4; 0.375,0.465; 0.5,0.5;  0.625,0.535; 0.75,0.6; 0.875,0.7335; 1,1">
                                          <p:stCondLst>
                                            <p:cond delay="414"/>
                                          </p:stCondLst>
                                        </p:cTn>
                                        <p:tgtEl>
                                          <p:spTgt spid="11"/>
                                        </p:tgtEl>
                                        <p:attrNameLst>
                                          <p:attrName>ppt_y</p:attrName>
                                        </p:attrNameLst>
                                      </p:cBhvr>
                                      <p:tavLst>
                                        <p:tav tm="0" fmla="#ppt_y-sin(pi*$)/81">
                                          <p:val>
                                            <p:fltVal val="0"/>
                                          </p:val>
                                        </p:tav>
                                        <p:tav tm="100000">
                                          <p:val>
                                            <p:fltVal val="1"/>
                                          </p:val>
                                        </p:tav>
                                      </p:tavLst>
                                    </p:anim>
                                    <p:animScale>
                                      <p:cBhvr>
                                        <p:cTn id="36" dur="7">
                                          <p:stCondLst>
                                            <p:cond delay="162"/>
                                          </p:stCondLst>
                                        </p:cTn>
                                        <p:tgtEl>
                                          <p:spTgt spid="11"/>
                                        </p:tgtEl>
                                      </p:cBhvr>
                                      <p:to x="100000" y="60000"/>
                                    </p:animScale>
                                    <p:animScale>
                                      <p:cBhvr>
                                        <p:cTn id="37" dur="41" decel="50000">
                                          <p:stCondLst>
                                            <p:cond delay="169"/>
                                          </p:stCondLst>
                                        </p:cTn>
                                        <p:tgtEl>
                                          <p:spTgt spid="11"/>
                                        </p:tgtEl>
                                      </p:cBhvr>
                                      <p:to x="100000" y="100000"/>
                                    </p:animScale>
                                    <p:animScale>
                                      <p:cBhvr>
                                        <p:cTn id="38" dur="7">
                                          <p:stCondLst>
                                            <p:cond delay="328"/>
                                          </p:stCondLst>
                                        </p:cTn>
                                        <p:tgtEl>
                                          <p:spTgt spid="11"/>
                                        </p:tgtEl>
                                      </p:cBhvr>
                                      <p:to x="100000" y="80000"/>
                                    </p:animScale>
                                    <p:animScale>
                                      <p:cBhvr>
                                        <p:cTn id="39" dur="41" decel="50000">
                                          <p:stCondLst>
                                            <p:cond delay="335"/>
                                          </p:stCondLst>
                                        </p:cTn>
                                        <p:tgtEl>
                                          <p:spTgt spid="11"/>
                                        </p:tgtEl>
                                      </p:cBhvr>
                                      <p:to x="100000" y="100000"/>
                                    </p:animScale>
                                    <p:animScale>
                                      <p:cBhvr>
                                        <p:cTn id="40" dur="7">
                                          <p:stCondLst>
                                            <p:cond delay="410"/>
                                          </p:stCondLst>
                                        </p:cTn>
                                        <p:tgtEl>
                                          <p:spTgt spid="11"/>
                                        </p:tgtEl>
                                      </p:cBhvr>
                                      <p:to x="100000" y="90000"/>
                                    </p:animScale>
                                    <p:animScale>
                                      <p:cBhvr>
                                        <p:cTn id="41" dur="41" decel="50000">
                                          <p:stCondLst>
                                            <p:cond delay="417"/>
                                          </p:stCondLst>
                                        </p:cTn>
                                        <p:tgtEl>
                                          <p:spTgt spid="11"/>
                                        </p:tgtEl>
                                      </p:cBhvr>
                                      <p:to x="100000" y="100000"/>
                                    </p:animScale>
                                    <p:animScale>
                                      <p:cBhvr>
                                        <p:cTn id="42" dur="7">
                                          <p:stCondLst>
                                            <p:cond delay="452"/>
                                          </p:stCondLst>
                                        </p:cTn>
                                        <p:tgtEl>
                                          <p:spTgt spid="11"/>
                                        </p:tgtEl>
                                      </p:cBhvr>
                                      <p:to x="100000" y="95000"/>
                                    </p:animScale>
                                    <p:animScale>
                                      <p:cBhvr>
                                        <p:cTn id="43" dur="41" decel="50000">
                                          <p:stCondLst>
                                            <p:cond delay="459"/>
                                          </p:stCondLst>
                                        </p:cTn>
                                        <p:tgtEl>
                                          <p:spTgt spid="11"/>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145">
                                          <p:stCondLst>
                                            <p:cond delay="0"/>
                                          </p:stCondLst>
                                        </p:cTn>
                                        <p:tgtEl>
                                          <p:spTgt spid="17"/>
                                        </p:tgtEl>
                                      </p:cBhvr>
                                    </p:animEffect>
                                    <p:anim calcmode="lin" valueType="num">
                                      <p:cBhvr>
                                        <p:cTn id="54"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5"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6"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57"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58"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59" dur="7">
                                          <p:stCondLst>
                                            <p:cond delay="162"/>
                                          </p:stCondLst>
                                        </p:cTn>
                                        <p:tgtEl>
                                          <p:spTgt spid="17"/>
                                        </p:tgtEl>
                                      </p:cBhvr>
                                      <p:to x="100000" y="60000"/>
                                    </p:animScale>
                                    <p:animScale>
                                      <p:cBhvr>
                                        <p:cTn id="60" dur="41" decel="50000">
                                          <p:stCondLst>
                                            <p:cond delay="169"/>
                                          </p:stCondLst>
                                        </p:cTn>
                                        <p:tgtEl>
                                          <p:spTgt spid="17"/>
                                        </p:tgtEl>
                                      </p:cBhvr>
                                      <p:to x="100000" y="100000"/>
                                    </p:animScale>
                                    <p:animScale>
                                      <p:cBhvr>
                                        <p:cTn id="61" dur="7">
                                          <p:stCondLst>
                                            <p:cond delay="328"/>
                                          </p:stCondLst>
                                        </p:cTn>
                                        <p:tgtEl>
                                          <p:spTgt spid="17"/>
                                        </p:tgtEl>
                                      </p:cBhvr>
                                      <p:to x="100000" y="80000"/>
                                    </p:animScale>
                                    <p:animScale>
                                      <p:cBhvr>
                                        <p:cTn id="62" dur="41" decel="50000">
                                          <p:stCondLst>
                                            <p:cond delay="335"/>
                                          </p:stCondLst>
                                        </p:cTn>
                                        <p:tgtEl>
                                          <p:spTgt spid="17"/>
                                        </p:tgtEl>
                                      </p:cBhvr>
                                      <p:to x="100000" y="100000"/>
                                    </p:animScale>
                                    <p:animScale>
                                      <p:cBhvr>
                                        <p:cTn id="63" dur="7">
                                          <p:stCondLst>
                                            <p:cond delay="410"/>
                                          </p:stCondLst>
                                        </p:cTn>
                                        <p:tgtEl>
                                          <p:spTgt spid="17"/>
                                        </p:tgtEl>
                                      </p:cBhvr>
                                      <p:to x="100000" y="90000"/>
                                    </p:animScale>
                                    <p:animScale>
                                      <p:cBhvr>
                                        <p:cTn id="64" dur="41" decel="50000">
                                          <p:stCondLst>
                                            <p:cond delay="417"/>
                                          </p:stCondLst>
                                        </p:cTn>
                                        <p:tgtEl>
                                          <p:spTgt spid="17"/>
                                        </p:tgtEl>
                                      </p:cBhvr>
                                      <p:to x="100000" y="100000"/>
                                    </p:animScale>
                                    <p:animScale>
                                      <p:cBhvr>
                                        <p:cTn id="65" dur="7">
                                          <p:stCondLst>
                                            <p:cond delay="452"/>
                                          </p:stCondLst>
                                        </p:cTn>
                                        <p:tgtEl>
                                          <p:spTgt spid="17"/>
                                        </p:tgtEl>
                                      </p:cBhvr>
                                      <p:to x="100000" y="95000"/>
                                    </p:animScale>
                                    <p:animScale>
                                      <p:cBhvr>
                                        <p:cTn id="66" dur="41" decel="50000">
                                          <p:stCondLst>
                                            <p:cond delay="459"/>
                                          </p:stCondLst>
                                        </p:cTn>
                                        <p:tgtEl>
                                          <p:spTgt spid="17"/>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strips(downLef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مجالات التغيير والتطوير التنظيمي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7456354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مجالات التغيير والتطوير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49</a:t>
            </a:fld>
            <a:endParaRPr lang="ar-EG"/>
          </a:p>
        </p:txBody>
      </p:sp>
      <p:grpSp>
        <p:nvGrpSpPr>
          <p:cNvPr id="4" name="Group 3">
            <a:extLst>
              <a:ext uri="{FF2B5EF4-FFF2-40B4-BE49-F238E27FC236}">
                <a16:creationId xmlns:a16="http://schemas.microsoft.com/office/drawing/2014/main" xmlns="" id="{A59F1B8D-6966-4E01-9E14-A9E96B61C8FA}"/>
              </a:ext>
            </a:extLst>
          </p:cNvPr>
          <p:cNvGrpSpPr/>
          <p:nvPr/>
        </p:nvGrpSpPr>
        <p:grpSpPr>
          <a:xfrm>
            <a:off x="5186262" y="594132"/>
            <a:ext cx="2042571" cy="1869069"/>
            <a:chOff x="5131404" y="792524"/>
            <a:chExt cx="2042571" cy="1869069"/>
          </a:xfrm>
        </p:grpSpPr>
        <p:grpSp>
          <p:nvGrpSpPr>
            <p:cNvPr id="5" name="Group 4">
              <a:extLst>
                <a:ext uri="{FF2B5EF4-FFF2-40B4-BE49-F238E27FC236}">
                  <a16:creationId xmlns:a16="http://schemas.microsoft.com/office/drawing/2014/main" xmlns="" id="{3D3A1458-E3D8-4197-ABA3-6DF869F95D2D}"/>
                </a:ext>
              </a:extLst>
            </p:cNvPr>
            <p:cNvGrpSpPr/>
            <p:nvPr/>
          </p:nvGrpSpPr>
          <p:grpSpPr>
            <a:xfrm>
              <a:off x="5131404" y="792524"/>
              <a:ext cx="2042571" cy="1869069"/>
              <a:chOff x="5131404" y="792524"/>
              <a:chExt cx="2042571" cy="1869069"/>
            </a:xfrm>
          </p:grpSpPr>
          <p:sp>
            <p:nvSpPr>
              <p:cNvPr id="9" name="Freeform 6">
                <a:extLst>
                  <a:ext uri="{FF2B5EF4-FFF2-40B4-BE49-F238E27FC236}">
                    <a16:creationId xmlns:a16="http://schemas.microsoft.com/office/drawing/2014/main" xmlns="" id="{DFA3D9FC-AE7C-4BCA-B017-0204FF9AF61A}"/>
                  </a:ext>
                </a:extLst>
              </p:cNvPr>
              <p:cNvSpPr/>
              <p:nvPr/>
            </p:nvSpPr>
            <p:spPr>
              <a:xfrm>
                <a:off x="5131404" y="1288113"/>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FEB834"/>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11" name="Isosceles Triangle 10">
                <a:extLst>
                  <a:ext uri="{FF2B5EF4-FFF2-40B4-BE49-F238E27FC236}">
                    <a16:creationId xmlns:a16="http://schemas.microsoft.com/office/drawing/2014/main" xmlns="" id="{07C83EDF-2FB8-451C-B982-F39BD483829F}"/>
                  </a:ext>
                </a:extLst>
              </p:cNvPr>
              <p:cNvSpPr/>
              <p:nvPr/>
            </p:nvSpPr>
            <p:spPr>
              <a:xfrm>
                <a:off x="5131404" y="792524"/>
                <a:ext cx="2042571" cy="495589"/>
              </a:xfrm>
              <a:prstGeom prst="triangle">
                <a:avLst/>
              </a:prstGeom>
              <a:solidFill>
                <a:srgbClr val="FED485"/>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12" name="Freeform 8">
                <a:extLst>
                  <a:ext uri="{FF2B5EF4-FFF2-40B4-BE49-F238E27FC236}">
                    <a16:creationId xmlns:a16="http://schemas.microsoft.com/office/drawing/2014/main" xmlns="" id="{E9CBAA80-9763-4D70-AA9E-757A62CE7E87}"/>
                  </a:ext>
                </a:extLst>
              </p:cNvPr>
              <p:cNvSpPr/>
              <p:nvPr/>
            </p:nvSpPr>
            <p:spPr>
              <a:xfrm>
                <a:off x="5595777" y="2414091"/>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6" name="Group 5">
              <a:extLst>
                <a:ext uri="{FF2B5EF4-FFF2-40B4-BE49-F238E27FC236}">
                  <a16:creationId xmlns:a16="http://schemas.microsoft.com/office/drawing/2014/main" xmlns="" id="{9D8F6C94-55B3-410C-9226-BBD7A10D81FB}"/>
                </a:ext>
              </a:extLst>
            </p:cNvPr>
            <p:cNvGrpSpPr/>
            <p:nvPr/>
          </p:nvGrpSpPr>
          <p:grpSpPr>
            <a:xfrm>
              <a:off x="5277695" y="971156"/>
              <a:ext cx="1714029" cy="1414430"/>
              <a:chOff x="2898940" y="783430"/>
              <a:chExt cx="1714822" cy="1417112"/>
            </a:xfrm>
          </p:grpSpPr>
          <p:sp>
            <p:nvSpPr>
              <p:cNvPr id="7" name="Rectangle 6">
                <a:extLst>
                  <a:ext uri="{FF2B5EF4-FFF2-40B4-BE49-F238E27FC236}">
                    <a16:creationId xmlns:a16="http://schemas.microsoft.com/office/drawing/2014/main" xmlns="" id="{2FD2DC8B-2093-4A4B-B9BB-AF381735EC2E}"/>
                  </a:ext>
                </a:extLst>
              </p:cNvPr>
              <p:cNvSpPr/>
              <p:nvPr/>
            </p:nvSpPr>
            <p:spPr>
              <a:xfrm>
                <a:off x="2898940" y="1271756"/>
                <a:ext cx="1714822" cy="9287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spcAft>
                    <a:spcPts val="800"/>
                  </a:spcAft>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التغيير الاستراتيجي</a:t>
                </a:r>
                <a:endParaRPr lang="en-US" sz="24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xmlns="" id="{25EC6831-8F38-473D-9EA2-C9649AB90055}"/>
                  </a:ext>
                </a:extLst>
              </p:cNvPr>
              <p:cNvSpPr/>
              <p:nvPr/>
            </p:nvSpPr>
            <p:spPr>
              <a:xfrm>
                <a:off x="3477797" y="783430"/>
                <a:ext cx="609803" cy="36463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3" name="Group 12">
            <a:extLst>
              <a:ext uri="{FF2B5EF4-FFF2-40B4-BE49-F238E27FC236}">
                <a16:creationId xmlns:a16="http://schemas.microsoft.com/office/drawing/2014/main" xmlns="" id="{66080333-9367-4FB4-BFF4-B8CA57BF13B7}"/>
              </a:ext>
            </a:extLst>
          </p:cNvPr>
          <p:cNvGrpSpPr/>
          <p:nvPr/>
        </p:nvGrpSpPr>
        <p:grpSpPr>
          <a:xfrm>
            <a:off x="6778121" y="617561"/>
            <a:ext cx="1595349" cy="2703386"/>
            <a:chOff x="6723263" y="815953"/>
            <a:chExt cx="1595349" cy="2703386"/>
          </a:xfrm>
        </p:grpSpPr>
        <p:grpSp>
          <p:nvGrpSpPr>
            <p:cNvPr id="14" name="Group 13">
              <a:extLst>
                <a:ext uri="{FF2B5EF4-FFF2-40B4-BE49-F238E27FC236}">
                  <a16:creationId xmlns:a16="http://schemas.microsoft.com/office/drawing/2014/main" xmlns="" id="{52D05E64-2D98-4F3C-8AA6-E81815E42505}"/>
                </a:ext>
              </a:extLst>
            </p:cNvPr>
            <p:cNvGrpSpPr/>
            <p:nvPr/>
          </p:nvGrpSpPr>
          <p:grpSpPr>
            <a:xfrm>
              <a:off x="6723263" y="815953"/>
              <a:ext cx="1595349" cy="2703386"/>
              <a:chOff x="6723263" y="815953"/>
              <a:chExt cx="1595349" cy="2703386"/>
            </a:xfrm>
          </p:grpSpPr>
          <p:sp>
            <p:nvSpPr>
              <p:cNvPr id="18" name="Freeform 14">
                <a:extLst>
                  <a:ext uri="{FF2B5EF4-FFF2-40B4-BE49-F238E27FC236}">
                    <a16:creationId xmlns:a16="http://schemas.microsoft.com/office/drawing/2014/main" xmlns="" id="{63A1C37C-727B-48E3-B1B2-9CB9A2DFD56E}"/>
                  </a:ext>
                </a:extLst>
              </p:cNvPr>
              <p:cNvSpPr/>
              <p:nvPr/>
            </p:nvSpPr>
            <p:spPr>
              <a:xfrm rot="2700000">
                <a:off x="6388717" y="1811314"/>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FF3F5F"/>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19" name="Isosceles Triangle 18">
                <a:extLst>
                  <a:ext uri="{FF2B5EF4-FFF2-40B4-BE49-F238E27FC236}">
                    <a16:creationId xmlns:a16="http://schemas.microsoft.com/office/drawing/2014/main" xmlns="" id="{A3A4E99A-51AB-4B04-B709-0F934A0B6C53}"/>
                  </a:ext>
                </a:extLst>
              </p:cNvPr>
              <p:cNvSpPr/>
              <p:nvPr/>
            </p:nvSpPr>
            <p:spPr>
              <a:xfrm rot="2700000">
                <a:off x="7049532" y="1589444"/>
                <a:ext cx="2042571" cy="495589"/>
              </a:xfrm>
              <a:prstGeom prst="triangle">
                <a:avLst/>
              </a:prstGeom>
              <a:solidFill>
                <a:srgbClr val="FF8C9F"/>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20" name="Freeform 16">
                <a:extLst>
                  <a:ext uri="{FF2B5EF4-FFF2-40B4-BE49-F238E27FC236}">
                    <a16:creationId xmlns:a16="http://schemas.microsoft.com/office/drawing/2014/main" xmlns="" id="{3485F1ED-6721-4139-8827-A0AAD2AB50CE}"/>
                  </a:ext>
                </a:extLst>
              </p:cNvPr>
              <p:cNvSpPr/>
              <p:nvPr/>
            </p:nvSpPr>
            <p:spPr>
              <a:xfrm rot="2700000">
                <a:off x="6455534" y="2771099"/>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15" name="Group 14">
              <a:extLst>
                <a:ext uri="{FF2B5EF4-FFF2-40B4-BE49-F238E27FC236}">
                  <a16:creationId xmlns:a16="http://schemas.microsoft.com/office/drawing/2014/main" xmlns="" id="{6C992AC2-806F-4D61-B3C0-E6397D15086E}"/>
                </a:ext>
              </a:extLst>
            </p:cNvPr>
            <p:cNvGrpSpPr/>
            <p:nvPr/>
          </p:nvGrpSpPr>
          <p:grpSpPr>
            <a:xfrm>
              <a:off x="7038825" y="1493371"/>
              <a:ext cx="1143283" cy="1795502"/>
              <a:chOff x="3163037" y="759780"/>
              <a:chExt cx="1143812" cy="1798906"/>
            </a:xfrm>
          </p:grpSpPr>
          <p:sp>
            <p:nvSpPr>
              <p:cNvPr id="16" name="Rectangle 15">
                <a:extLst>
                  <a:ext uri="{FF2B5EF4-FFF2-40B4-BE49-F238E27FC236}">
                    <a16:creationId xmlns:a16="http://schemas.microsoft.com/office/drawing/2014/main" xmlns="" id="{E0D7D75F-8F90-418A-ADB7-A18B0FC2B837}"/>
                  </a:ext>
                </a:extLst>
              </p:cNvPr>
              <p:cNvSpPr/>
              <p:nvPr/>
            </p:nvSpPr>
            <p:spPr>
              <a:xfrm rot="2704925">
                <a:off x="2768126" y="1236318"/>
                <a:ext cx="1717279" cy="9274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التغيير الهيكلي</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7" name="Rectangle 16">
                <a:extLst>
                  <a:ext uri="{FF2B5EF4-FFF2-40B4-BE49-F238E27FC236}">
                    <a16:creationId xmlns:a16="http://schemas.microsoft.com/office/drawing/2014/main" xmlns="" id="{9D796C6A-0CF3-402B-BA30-E31E2540AC14}"/>
                  </a:ext>
                </a:extLst>
              </p:cNvPr>
              <p:cNvSpPr/>
              <p:nvPr/>
            </p:nvSpPr>
            <p:spPr>
              <a:xfrm rot="2842430">
                <a:off x="3661654" y="863418"/>
                <a:ext cx="748834" cy="5415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latin typeface="Sakkal Majalla" panose="02000000000000000000" pitchFamily="2" charset="-78"/>
                    <a:ea typeface="Calibri" panose="020F0502020204030204" pitchFamily="34" charset="0"/>
                    <a:cs typeface="Sakkal Majalla" panose="02000000000000000000" pitchFamily="2" charset="-78"/>
                  </a:rPr>
                  <a:t>ثانياً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1" name="Group 20">
            <a:extLst>
              <a:ext uri="{FF2B5EF4-FFF2-40B4-BE49-F238E27FC236}">
                <a16:creationId xmlns:a16="http://schemas.microsoft.com/office/drawing/2014/main" xmlns="" id="{13E802DE-B2B1-4EE8-852E-95DEC4435EE2}"/>
              </a:ext>
            </a:extLst>
          </p:cNvPr>
          <p:cNvGrpSpPr/>
          <p:nvPr/>
        </p:nvGrpSpPr>
        <p:grpSpPr>
          <a:xfrm>
            <a:off x="7297216" y="2537389"/>
            <a:ext cx="1869070" cy="2042572"/>
            <a:chOff x="7242358" y="2735781"/>
            <a:chExt cx="1869070" cy="2042572"/>
          </a:xfrm>
        </p:grpSpPr>
        <p:grpSp>
          <p:nvGrpSpPr>
            <p:cNvPr id="22" name="Group 21">
              <a:extLst>
                <a:ext uri="{FF2B5EF4-FFF2-40B4-BE49-F238E27FC236}">
                  <a16:creationId xmlns:a16="http://schemas.microsoft.com/office/drawing/2014/main" xmlns="" id="{212B3060-DF00-4412-B3D7-D2F8293B5658}"/>
                </a:ext>
              </a:extLst>
            </p:cNvPr>
            <p:cNvGrpSpPr/>
            <p:nvPr/>
          </p:nvGrpSpPr>
          <p:grpSpPr>
            <a:xfrm>
              <a:off x="7242358" y="2735781"/>
              <a:ext cx="1869070" cy="2042572"/>
              <a:chOff x="7242358" y="2735781"/>
              <a:chExt cx="1869070" cy="2042572"/>
            </a:xfrm>
          </p:grpSpPr>
          <p:sp>
            <p:nvSpPr>
              <p:cNvPr id="26" name="Freeform 22">
                <a:extLst>
                  <a:ext uri="{FF2B5EF4-FFF2-40B4-BE49-F238E27FC236}">
                    <a16:creationId xmlns:a16="http://schemas.microsoft.com/office/drawing/2014/main" xmlns="" id="{CD83A41F-0A3E-4E8C-98AD-FD7EEAC1128C}"/>
                  </a:ext>
                </a:extLst>
              </p:cNvPr>
              <p:cNvSpPr/>
              <p:nvPr/>
            </p:nvSpPr>
            <p:spPr>
              <a:xfrm rot="5400000">
                <a:off x="6907813" y="3070327"/>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028599"/>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27" name="Isosceles Triangle 26">
                <a:extLst>
                  <a:ext uri="{FF2B5EF4-FFF2-40B4-BE49-F238E27FC236}">
                    <a16:creationId xmlns:a16="http://schemas.microsoft.com/office/drawing/2014/main" xmlns="" id="{0C8AE0A3-2887-4964-B6B3-BD30C1D4DFC7}"/>
                  </a:ext>
                </a:extLst>
              </p:cNvPr>
              <p:cNvSpPr/>
              <p:nvPr/>
            </p:nvSpPr>
            <p:spPr>
              <a:xfrm rot="5400000">
                <a:off x="7842348" y="3509273"/>
                <a:ext cx="2042571" cy="495589"/>
              </a:xfrm>
              <a:prstGeom prst="triangle">
                <a:avLst/>
              </a:prstGeom>
              <a:solidFill>
                <a:srgbClr val="03ADC9"/>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28" name="Freeform 24">
                <a:extLst>
                  <a:ext uri="{FF2B5EF4-FFF2-40B4-BE49-F238E27FC236}">
                    <a16:creationId xmlns:a16="http://schemas.microsoft.com/office/drawing/2014/main" xmlns="" id="{19FEACAB-303E-4733-A3B8-0B2985922FF4}"/>
                  </a:ext>
                </a:extLst>
              </p:cNvPr>
              <p:cNvSpPr/>
              <p:nvPr/>
            </p:nvSpPr>
            <p:spPr>
              <a:xfrm rot="5400000">
                <a:off x="6811031" y="3631482"/>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23" name="Group 22">
              <a:extLst>
                <a:ext uri="{FF2B5EF4-FFF2-40B4-BE49-F238E27FC236}">
                  <a16:creationId xmlns:a16="http://schemas.microsoft.com/office/drawing/2014/main" xmlns="" id="{01C2DA20-70B1-4E76-A739-B652BF275E59}"/>
                </a:ext>
              </a:extLst>
            </p:cNvPr>
            <p:cNvGrpSpPr/>
            <p:nvPr/>
          </p:nvGrpSpPr>
          <p:grpSpPr>
            <a:xfrm>
              <a:off x="7569992" y="2929201"/>
              <a:ext cx="1384695" cy="1714029"/>
              <a:chOff x="2877051" y="733955"/>
              <a:chExt cx="1385334" cy="1717279"/>
            </a:xfrm>
          </p:grpSpPr>
          <p:sp>
            <p:nvSpPr>
              <p:cNvPr id="24" name="Rectangle 23">
                <a:extLst>
                  <a:ext uri="{FF2B5EF4-FFF2-40B4-BE49-F238E27FC236}">
                    <a16:creationId xmlns:a16="http://schemas.microsoft.com/office/drawing/2014/main" xmlns="" id="{B67527B0-2B93-4CD3-99C1-CB6DFD3C608C}"/>
                  </a:ext>
                </a:extLst>
              </p:cNvPr>
              <p:cNvSpPr/>
              <p:nvPr/>
            </p:nvSpPr>
            <p:spPr>
              <a:xfrm rot="5400000">
                <a:off x="2482140" y="1128866"/>
                <a:ext cx="1717279" cy="9274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التغيير التكنولوجي</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5" name="Rectangle 24">
                <a:extLst>
                  <a:ext uri="{FF2B5EF4-FFF2-40B4-BE49-F238E27FC236}">
                    <a16:creationId xmlns:a16="http://schemas.microsoft.com/office/drawing/2014/main" xmlns="" id="{37B2F562-92BB-4185-A904-CC2109665925}"/>
                  </a:ext>
                </a:extLst>
              </p:cNvPr>
              <p:cNvSpPr/>
              <p:nvPr/>
            </p:nvSpPr>
            <p:spPr>
              <a:xfrm rot="5400000">
                <a:off x="3632855" y="1231277"/>
                <a:ext cx="696013" cy="56304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ثالثاً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9" name="Group 28">
            <a:extLst>
              <a:ext uri="{FF2B5EF4-FFF2-40B4-BE49-F238E27FC236}">
                <a16:creationId xmlns:a16="http://schemas.microsoft.com/office/drawing/2014/main" xmlns="" id="{9D0E6AB9-6FB9-41FE-8191-CDB3AD60D7AA}"/>
              </a:ext>
            </a:extLst>
          </p:cNvPr>
          <p:cNvGrpSpPr/>
          <p:nvPr/>
        </p:nvGrpSpPr>
        <p:grpSpPr>
          <a:xfrm>
            <a:off x="6439469" y="4129247"/>
            <a:ext cx="2703387" cy="1668426"/>
            <a:chOff x="6384611" y="4327639"/>
            <a:chExt cx="2703387" cy="1668426"/>
          </a:xfrm>
        </p:grpSpPr>
        <p:grpSp>
          <p:nvGrpSpPr>
            <p:cNvPr id="30" name="Group 29">
              <a:extLst>
                <a:ext uri="{FF2B5EF4-FFF2-40B4-BE49-F238E27FC236}">
                  <a16:creationId xmlns:a16="http://schemas.microsoft.com/office/drawing/2014/main" xmlns="" id="{E0D5F8B7-D7EE-4C26-AD64-EE050D128E1C}"/>
                </a:ext>
              </a:extLst>
            </p:cNvPr>
            <p:cNvGrpSpPr/>
            <p:nvPr/>
          </p:nvGrpSpPr>
          <p:grpSpPr>
            <a:xfrm>
              <a:off x="6384611" y="4327639"/>
              <a:ext cx="2703387" cy="1595351"/>
              <a:chOff x="6384611" y="4327639"/>
              <a:chExt cx="2703387" cy="1595351"/>
            </a:xfrm>
          </p:grpSpPr>
          <p:sp>
            <p:nvSpPr>
              <p:cNvPr id="34" name="Freeform 30">
                <a:extLst>
                  <a:ext uri="{FF2B5EF4-FFF2-40B4-BE49-F238E27FC236}">
                    <a16:creationId xmlns:a16="http://schemas.microsoft.com/office/drawing/2014/main" xmlns="" id="{8C24BC1E-E79B-4388-94AD-EE1611989130}"/>
                  </a:ext>
                </a:extLst>
              </p:cNvPr>
              <p:cNvSpPr/>
              <p:nvPr/>
            </p:nvSpPr>
            <p:spPr>
              <a:xfrm rot="8100000">
                <a:off x="6384611" y="4327639"/>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01B59C"/>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35" name="Isosceles Triangle 34">
                <a:extLst>
                  <a:ext uri="{FF2B5EF4-FFF2-40B4-BE49-F238E27FC236}">
                    <a16:creationId xmlns:a16="http://schemas.microsoft.com/office/drawing/2014/main" xmlns="" id="{611B8691-45A4-4677-81F4-9CB331396021}"/>
                  </a:ext>
                </a:extLst>
              </p:cNvPr>
              <p:cNvSpPr/>
              <p:nvPr/>
            </p:nvSpPr>
            <p:spPr>
              <a:xfrm rot="8100000">
                <a:off x="7045427" y="5427401"/>
                <a:ext cx="2042571" cy="495589"/>
              </a:xfrm>
              <a:prstGeom prst="triangle">
                <a:avLst/>
              </a:prstGeom>
              <a:solidFill>
                <a:srgbClr val="3BFEE3"/>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36" name="Freeform 32">
                <a:extLst>
                  <a:ext uri="{FF2B5EF4-FFF2-40B4-BE49-F238E27FC236}">
                    <a16:creationId xmlns:a16="http://schemas.microsoft.com/office/drawing/2014/main" xmlns="" id="{BEDE2ACC-BBB6-406A-81FC-78802B5AA454}"/>
                  </a:ext>
                </a:extLst>
              </p:cNvPr>
              <p:cNvSpPr/>
              <p:nvPr/>
            </p:nvSpPr>
            <p:spPr>
              <a:xfrm rot="8100000">
                <a:off x="6454023" y="4491238"/>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31" name="Group 30">
              <a:extLst>
                <a:ext uri="{FF2B5EF4-FFF2-40B4-BE49-F238E27FC236}">
                  <a16:creationId xmlns:a16="http://schemas.microsoft.com/office/drawing/2014/main" xmlns="" id="{47FDC59D-A0FC-4180-AC43-E517DFFBEBA6}"/>
                </a:ext>
              </a:extLst>
            </p:cNvPr>
            <p:cNvGrpSpPr/>
            <p:nvPr/>
          </p:nvGrpSpPr>
          <p:grpSpPr>
            <a:xfrm>
              <a:off x="6631139" y="4675015"/>
              <a:ext cx="1819145" cy="1321050"/>
              <a:chOff x="2520726" y="984951"/>
              <a:chExt cx="1819986" cy="1323554"/>
            </a:xfrm>
          </p:grpSpPr>
          <p:sp>
            <p:nvSpPr>
              <p:cNvPr id="32" name="Rectangle 31">
                <a:extLst>
                  <a:ext uri="{FF2B5EF4-FFF2-40B4-BE49-F238E27FC236}">
                    <a16:creationId xmlns:a16="http://schemas.microsoft.com/office/drawing/2014/main" xmlns="" id="{86FC8129-0E9F-45F3-B5F1-A06C475ABCD9}"/>
                  </a:ext>
                </a:extLst>
              </p:cNvPr>
              <p:cNvSpPr/>
              <p:nvPr/>
            </p:nvSpPr>
            <p:spPr>
              <a:xfrm rot="19091158">
                <a:off x="2520726" y="984951"/>
                <a:ext cx="1714822" cy="9287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التغيير الانساني</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33" name="Rectangle 32">
                <a:extLst>
                  <a:ext uri="{FF2B5EF4-FFF2-40B4-BE49-F238E27FC236}">
                    <a16:creationId xmlns:a16="http://schemas.microsoft.com/office/drawing/2014/main" xmlns="" id="{14475C52-30FE-4FE2-9DC1-C0974FF7D591}"/>
                  </a:ext>
                </a:extLst>
              </p:cNvPr>
              <p:cNvSpPr/>
              <p:nvPr/>
            </p:nvSpPr>
            <p:spPr>
              <a:xfrm rot="19417597">
                <a:off x="3607890" y="1744652"/>
                <a:ext cx="732822" cy="56385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رابعاً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7" name="Group 36">
            <a:extLst>
              <a:ext uri="{FF2B5EF4-FFF2-40B4-BE49-F238E27FC236}">
                <a16:creationId xmlns:a16="http://schemas.microsoft.com/office/drawing/2014/main" xmlns="" id="{394B744A-6668-4CE5-940F-A99AE81B3A35}"/>
              </a:ext>
            </a:extLst>
          </p:cNvPr>
          <p:cNvGrpSpPr/>
          <p:nvPr/>
        </p:nvGrpSpPr>
        <p:grpSpPr>
          <a:xfrm>
            <a:off x="5180457" y="4648343"/>
            <a:ext cx="2042571" cy="1934082"/>
            <a:chOff x="5125599" y="4846735"/>
            <a:chExt cx="2042571" cy="1934082"/>
          </a:xfrm>
        </p:grpSpPr>
        <p:grpSp>
          <p:nvGrpSpPr>
            <p:cNvPr id="38" name="Group 37">
              <a:extLst>
                <a:ext uri="{FF2B5EF4-FFF2-40B4-BE49-F238E27FC236}">
                  <a16:creationId xmlns:a16="http://schemas.microsoft.com/office/drawing/2014/main" xmlns="" id="{B9153000-A02C-4D6A-B17F-4DBE3C8F7068}"/>
                </a:ext>
              </a:extLst>
            </p:cNvPr>
            <p:cNvGrpSpPr/>
            <p:nvPr/>
          </p:nvGrpSpPr>
          <p:grpSpPr>
            <a:xfrm>
              <a:off x="5125599" y="4846735"/>
              <a:ext cx="2042571" cy="1869069"/>
              <a:chOff x="5125599" y="4846735"/>
              <a:chExt cx="2042571" cy="1869069"/>
            </a:xfrm>
          </p:grpSpPr>
          <p:sp>
            <p:nvSpPr>
              <p:cNvPr id="42" name="Freeform 38">
                <a:extLst>
                  <a:ext uri="{FF2B5EF4-FFF2-40B4-BE49-F238E27FC236}">
                    <a16:creationId xmlns:a16="http://schemas.microsoft.com/office/drawing/2014/main" xmlns="" id="{9E2CC84A-5789-4096-9C34-A3D68CAABF7D}"/>
                  </a:ext>
                </a:extLst>
              </p:cNvPr>
              <p:cNvSpPr/>
              <p:nvPr/>
            </p:nvSpPr>
            <p:spPr>
              <a:xfrm rot="10800000">
                <a:off x="5125599" y="4846735"/>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73655D"/>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43" name="Isosceles Triangle 42">
                <a:extLst>
                  <a:ext uri="{FF2B5EF4-FFF2-40B4-BE49-F238E27FC236}">
                    <a16:creationId xmlns:a16="http://schemas.microsoft.com/office/drawing/2014/main" xmlns="" id="{10FDC300-39FB-4E39-8859-1E3B08ED4F45}"/>
                  </a:ext>
                </a:extLst>
              </p:cNvPr>
              <p:cNvSpPr/>
              <p:nvPr/>
            </p:nvSpPr>
            <p:spPr>
              <a:xfrm rot="10800000">
                <a:off x="5125599" y="6220215"/>
                <a:ext cx="2042571" cy="495589"/>
              </a:xfrm>
              <a:prstGeom prst="triangle">
                <a:avLst/>
              </a:prstGeom>
              <a:solidFill>
                <a:srgbClr val="AEA29B"/>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44" name="Freeform 40">
                <a:extLst>
                  <a:ext uri="{FF2B5EF4-FFF2-40B4-BE49-F238E27FC236}">
                    <a16:creationId xmlns:a16="http://schemas.microsoft.com/office/drawing/2014/main" xmlns="" id="{35429B76-F660-465C-92E1-5980BD59F90C}"/>
                  </a:ext>
                </a:extLst>
              </p:cNvPr>
              <p:cNvSpPr/>
              <p:nvPr/>
            </p:nvSpPr>
            <p:spPr>
              <a:xfrm rot="10800000">
                <a:off x="5593641" y="4846735"/>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39" name="Group 38">
              <a:extLst>
                <a:ext uri="{FF2B5EF4-FFF2-40B4-BE49-F238E27FC236}">
                  <a16:creationId xmlns:a16="http://schemas.microsoft.com/office/drawing/2014/main" xmlns="" id="{D6B5A5F3-66E2-4331-AE8F-67D1E090C969}"/>
                </a:ext>
              </a:extLst>
            </p:cNvPr>
            <p:cNvGrpSpPr/>
            <p:nvPr/>
          </p:nvGrpSpPr>
          <p:grpSpPr>
            <a:xfrm>
              <a:off x="5294144" y="5171168"/>
              <a:ext cx="1714029" cy="1609649"/>
              <a:chOff x="2485916" y="837491"/>
              <a:chExt cx="1714822" cy="1612701"/>
            </a:xfrm>
          </p:grpSpPr>
          <p:sp>
            <p:nvSpPr>
              <p:cNvPr id="40" name="Rectangle 39">
                <a:extLst>
                  <a:ext uri="{FF2B5EF4-FFF2-40B4-BE49-F238E27FC236}">
                    <a16:creationId xmlns:a16="http://schemas.microsoft.com/office/drawing/2014/main" xmlns="" id="{5D6C44AA-E85C-4DE8-B904-E418C8C1EA84}"/>
                  </a:ext>
                </a:extLst>
              </p:cNvPr>
              <p:cNvSpPr/>
              <p:nvPr/>
            </p:nvSpPr>
            <p:spPr>
              <a:xfrm>
                <a:off x="2485916" y="837491"/>
                <a:ext cx="1714822" cy="9287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الأنشطة والأعمال</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41" name="Rectangle 40">
                <a:extLst>
                  <a:ext uri="{FF2B5EF4-FFF2-40B4-BE49-F238E27FC236}">
                    <a16:creationId xmlns:a16="http://schemas.microsoft.com/office/drawing/2014/main" xmlns="" id="{E5ECE9E1-1B2A-47F8-B9A5-B440580BE8E7}"/>
                  </a:ext>
                </a:extLst>
              </p:cNvPr>
              <p:cNvSpPr/>
              <p:nvPr/>
            </p:nvSpPr>
            <p:spPr>
              <a:xfrm>
                <a:off x="2758793" y="1886339"/>
                <a:ext cx="1156782" cy="56385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خامساً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5" name="Group 44">
            <a:extLst>
              <a:ext uri="{FF2B5EF4-FFF2-40B4-BE49-F238E27FC236}">
                <a16:creationId xmlns:a16="http://schemas.microsoft.com/office/drawing/2014/main" xmlns="" id="{25098B77-CA08-419D-B992-55726E5BAAB2}"/>
              </a:ext>
            </a:extLst>
          </p:cNvPr>
          <p:cNvGrpSpPr/>
          <p:nvPr/>
        </p:nvGrpSpPr>
        <p:grpSpPr>
          <a:xfrm>
            <a:off x="3946369" y="3790596"/>
            <a:ext cx="1741773" cy="2703387"/>
            <a:chOff x="3891511" y="3988988"/>
            <a:chExt cx="1741773" cy="2703387"/>
          </a:xfrm>
        </p:grpSpPr>
        <p:grpSp>
          <p:nvGrpSpPr>
            <p:cNvPr id="46" name="Group 45">
              <a:extLst>
                <a:ext uri="{FF2B5EF4-FFF2-40B4-BE49-F238E27FC236}">
                  <a16:creationId xmlns:a16="http://schemas.microsoft.com/office/drawing/2014/main" xmlns="" id="{F7FF2348-A5DF-4955-A6CF-BF2AC3361FD4}"/>
                </a:ext>
              </a:extLst>
            </p:cNvPr>
            <p:cNvGrpSpPr/>
            <p:nvPr/>
          </p:nvGrpSpPr>
          <p:grpSpPr>
            <a:xfrm>
              <a:off x="3980962" y="3988988"/>
              <a:ext cx="1595351" cy="2703387"/>
              <a:chOff x="3980962" y="3988988"/>
              <a:chExt cx="1595351" cy="2703387"/>
            </a:xfrm>
          </p:grpSpPr>
          <p:sp>
            <p:nvSpPr>
              <p:cNvPr id="50" name="Freeform 46">
                <a:extLst>
                  <a:ext uri="{FF2B5EF4-FFF2-40B4-BE49-F238E27FC236}">
                    <a16:creationId xmlns:a16="http://schemas.microsoft.com/office/drawing/2014/main" xmlns="" id="{7D8CAD82-2CBB-4DCD-9810-830AE3395D56}"/>
                  </a:ext>
                </a:extLst>
              </p:cNvPr>
              <p:cNvSpPr/>
              <p:nvPr/>
            </p:nvSpPr>
            <p:spPr>
              <a:xfrm rot="13500000">
                <a:off x="3868287" y="4323534"/>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3BC7E2"/>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51" name="Isosceles Triangle 50">
                <a:extLst>
                  <a:ext uri="{FF2B5EF4-FFF2-40B4-BE49-F238E27FC236}">
                    <a16:creationId xmlns:a16="http://schemas.microsoft.com/office/drawing/2014/main" xmlns="" id="{2592FB69-12B2-428B-9F0D-62CDEE14A703}"/>
                  </a:ext>
                </a:extLst>
              </p:cNvPr>
              <p:cNvSpPr/>
              <p:nvPr/>
            </p:nvSpPr>
            <p:spPr>
              <a:xfrm rot="13500000">
                <a:off x="3207471" y="5423295"/>
                <a:ext cx="2042571" cy="495589"/>
              </a:xfrm>
              <a:prstGeom prst="triangle">
                <a:avLst/>
              </a:prstGeom>
              <a:solidFill>
                <a:srgbClr val="89DDEE"/>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52" name="Freeform 48">
                <a:extLst>
                  <a:ext uri="{FF2B5EF4-FFF2-40B4-BE49-F238E27FC236}">
                    <a16:creationId xmlns:a16="http://schemas.microsoft.com/office/drawing/2014/main" xmlns="" id="{F0C9CCD2-AAC7-4714-92FC-547A1460035C}"/>
                  </a:ext>
                </a:extLst>
              </p:cNvPr>
              <p:cNvSpPr/>
              <p:nvPr/>
            </p:nvSpPr>
            <p:spPr>
              <a:xfrm rot="13500000">
                <a:off x="4733884" y="4489727"/>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47" name="Group 46">
              <a:extLst>
                <a:ext uri="{FF2B5EF4-FFF2-40B4-BE49-F238E27FC236}">
                  <a16:creationId xmlns:a16="http://schemas.microsoft.com/office/drawing/2014/main" xmlns="" id="{D7CFF8B5-EBBD-475D-AB05-188C989342A2}"/>
                </a:ext>
              </a:extLst>
            </p:cNvPr>
            <p:cNvGrpSpPr/>
            <p:nvPr/>
          </p:nvGrpSpPr>
          <p:grpSpPr>
            <a:xfrm>
              <a:off x="3891511" y="4618678"/>
              <a:ext cx="1741773" cy="1598189"/>
              <a:chOff x="2509212" y="755726"/>
              <a:chExt cx="1742580" cy="1601220"/>
            </a:xfrm>
          </p:grpSpPr>
          <p:sp>
            <p:nvSpPr>
              <p:cNvPr id="48" name="Rectangle 47">
                <a:extLst>
                  <a:ext uri="{FF2B5EF4-FFF2-40B4-BE49-F238E27FC236}">
                    <a16:creationId xmlns:a16="http://schemas.microsoft.com/office/drawing/2014/main" xmlns="" id="{8BF47F80-C63D-46B3-884B-3E48270CF97C}"/>
                  </a:ext>
                </a:extLst>
              </p:cNvPr>
              <p:cNvSpPr/>
              <p:nvPr/>
            </p:nvSpPr>
            <p:spPr>
              <a:xfrm rot="2543817">
                <a:off x="2516394" y="755726"/>
                <a:ext cx="1735398" cy="9287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الموارد المادية</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49" name="Rectangle 48">
                <a:extLst>
                  <a:ext uri="{FF2B5EF4-FFF2-40B4-BE49-F238E27FC236}">
                    <a16:creationId xmlns:a16="http://schemas.microsoft.com/office/drawing/2014/main" xmlns="" id="{396B2C53-6E00-4B9A-95F9-6F06C0639FB8}"/>
                  </a:ext>
                </a:extLst>
              </p:cNvPr>
              <p:cNvSpPr/>
              <p:nvPr/>
            </p:nvSpPr>
            <p:spPr>
              <a:xfrm rot="2715318">
                <a:off x="2206610" y="1479556"/>
                <a:ext cx="1179992" cy="57478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سادساً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53" name="Group 52">
            <a:extLst>
              <a:ext uri="{FF2B5EF4-FFF2-40B4-BE49-F238E27FC236}">
                <a16:creationId xmlns:a16="http://schemas.microsoft.com/office/drawing/2014/main" xmlns="" id="{27CFC4B9-9C9B-481E-8870-F2F74A98AA38}"/>
              </a:ext>
            </a:extLst>
          </p:cNvPr>
          <p:cNvGrpSpPr/>
          <p:nvPr/>
        </p:nvGrpSpPr>
        <p:grpSpPr>
          <a:xfrm>
            <a:off x="3243006" y="2531584"/>
            <a:ext cx="1869069" cy="2042571"/>
            <a:chOff x="3188148" y="2729976"/>
            <a:chExt cx="1869069" cy="2042571"/>
          </a:xfrm>
        </p:grpSpPr>
        <p:grpSp>
          <p:nvGrpSpPr>
            <p:cNvPr id="54" name="Group 53">
              <a:extLst>
                <a:ext uri="{FF2B5EF4-FFF2-40B4-BE49-F238E27FC236}">
                  <a16:creationId xmlns:a16="http://schemas.microsoft.com/office/drawing/2014/main" xmlns="" id="{4CFA23EF-3CDE-4A69-B341-8B96CB7314ED}"/>
                </a:ext>
              </a:extLst>
            </p:cNvPr>
            <p:cNvGrpSpPr/>
            <p:nvPr/>
          </p:nvGrpSpPr>
          <p:grpSpPr>
            <a:xfrm>
              <a:off x="3188148" y="2729976"/>
              <a:ext cx="1869069" cy="2042571"/>
              <a:chOff x="3188148" y="2729976"/>
              <a:chExt cx="1869069" cy="2042571"/>
            </a:xfrm>
          </p:grpSpPr>
          <p:sp>
            <p:nvSpPr>
              <p:cNvPr id="58" name="Freeform 54">
                <a:extLst>
                  <a:ext uri="{FF2B5EF4-FFF2-40B4-BE49-F238E27FC236}">
                    <a16:creationId xmlns:a16="http://schemas.microsoft.com/office/drawing/2014/main" xmlns="" id="{F7E653E3-6217-4417-B7D4-452AAD672901}"/>
                  </a:ext>
                </a:extLst>
              </p:cNvPr>
              <p:cNvSpPr/>
              <p:nvPr/>
            </p:nvSpPr>
            <p:spPr>
              <a:xfrm rot="16200000">
                <a:off x="3349191" y="3064522"/>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00B05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59" name="Isosceles Triangle 58">
                <a:extLst>
                  <a:ext uri="{FF2B5EF4-FFF2-40B4-BE49-F238E27FC236}">
                    <a16:creationId xmlns:a16="http://schemas.microsoft.com/office/drawing/2014/main" xmlns="" id="{253E04AC-8394-4596-A451-7A27A5E8030F}"/>
                  </a:ext>
                </a:extLst>
              </p:cNvPr>
              <p:cNvSpPr/>
              <p:nvPr/>
            </p:nvSpPr>
            <p:spPr>
              <a:xfrm rot="16200000">
                <a:off x="2414657" y="3503467"/>
                <a:ext cx="2042571" cy="495589"/>
              </a:xfrm>
              <a:prstGeom prst="triangle">
                <a:avLst/>
              </a:prstGeom>
              <a:solidFill>
                <a:srgbClr val="6DFFAF"/>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60" name="Freeform 56">
                <a:extLst>
                  <a:ext uri="{FF2B5EF4-FFF2-40B4-BE49-F238E27FC236}">
                    <a16:creationId xmlns:a16="http://schemas.microsoft.com/office/drawing/2014/main" xmlns="" id="{825440E0-8676-47BC-BE10-51F27F066F42}"/>
                  </a:ext>
                </a:extLst>
              </p:cNvPr>
              <p:cNvSpPr/>
              <p:nvPr/>
            </p:nvSpPr>
            <p:spPr>
              <a:xfrm rot="16200000">
                <a:off x="4378388" y="3629345"/>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55" name="Group 54">
              <a:extLst>
                <a:ext uri="{FF2B5EF4-FFF2-40B4-BE49-F238E27FC236}">
                  <a16:creationId xmlns:a16="http://schemas.microsoft.com/office/drawing/2014/main" xmlns="" id="{BD06B79F-E693-44EB-8F05-019675641DBA}"/>
                </a:ext>
              </a:extLst>
            </p:cNvPr>
            <p:cNvGrpSpPr/>
            <p:nvPr/>
          </p:nvGrpSpPr>
          <p:grpSpPr>
            <a:xfrm>
              <a:off x="3265424" y="2865831"/>
              <a:ext cx="1444873" cy="1714029"/>
              <a:chOff x="2394681" y="354534"/>
              <a:chExt cx="1445542" cy="1717279"/>
            </a:xfrm>
          </p:grpSpPr>
          <p:sp>
            <p:nvSpPr>
              <p:cNvPr id="56" name="Rectangle 55">
                <a:extLst>
                  <a:ext uri="{FF2B5EF4-FFF2-40B4-BE49-F238E27FC236}">
                    <a16:creationId xmlns:a16="http://schemas.microsoft.com/office/drawing/2014/main" xmlns="" id="{A9834BB9-9C08-4BA9-939B-4CB66D71C581}"/>
                  </a:ext>
                </a:extLst>
              </p:cNvPr>
              <p:cNvSpPr/>
              <p:nvPr/>
            </p:nvSpPr>
            <p:spPr>
              <a:xfrm rot="16200000">
                <a:off x="2517855" y="749445"/>
                <a:ext cx="1717279" cy="9274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السياسات</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57" name="Rectangle 56">
                <a:extLst>
                  <a:ext uri="{FF2B5EF4-FFF2-40B4-BE49-F238E27FC236}">
                    <a16:creationId xmlns:a16="http://schemas.microsoft.com/office/drawing/2014/main" xmlns="" id="{ADF51186-831A-4373-8550-F17347DBA740}"/>
                  </a:ext>
                </a:extLst>
              </p:cNvPr>
              <p:cNvSpPr/>
              <p:nvPr/>
            </p:nvSpPr>
            <p:spPr>
              <a:xfrm rot="16385641">
                <a:off x="2092951" y="904599"/>
                <a:ext cx="1178248" cy="57478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سابعاً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61" name="Group 60">
            <a:extLst>
              <a:ext uri="{FF2B5EF4-FFF2-40B4-BE49-F238E27FC236}">
                <a16:creationId xmlns:a16="http://schemas.microsoft.com/office/drawing/2014/main" xmlns="" id="{62661E3C-8622-4CD3-8799-A79E06B71223}"/>
              </a:ext>
            </a:extLst>
          </p:cNvPr>
          <p:cNvGrpSpPr/>
          <p:nvPr/>
        </p:nvGrpSpPr>
        <p:grpSpPr>
          <a:xfrm>
            <a:off x="3266434" y="1360105"/>
            <a:ext cx="2703387" cy="1622191"/>
            <a:chOff x="3211576" y="1558497"/>
            <a:chExt cx="2703387" cy="1622191"/>
          </a:xfrm>
        </p:grpSpPr>
        <p:grpSp>
          <p:nvGrpSpPr>
            <p:cNvPr id="62" name="Group 61">
              <a:extLst>
                <a:ext uri="{FF2B5EF4-FFF2-40B4-BE49-F238E27FC236}">
                  <a16:creationId xmlns:a16="http://schemas.microsoft.com/office/drawing/2014/main" xmlns="" id="{48766AED-4550-487B-A8AA-9758A938A753}"/>
                </a:ext>
              </a:extLst>
            </p:cNvPr>
            <p:cNvGrpSpPr/>
            <p:nvPr/>
          </p:nvGrpSpPr>
          <p:grpSpPr>
            <a:xfrm>
              <a:off x="3211576" y="1585338"/>
              <a:ext cx="2703387" cy="1595350"/>
              <a:chOff x="3211576" y="1585338"/>
              <a:chExt cx="2703387" cy="1595350"/>
            </a:xfrm>
          </p:grpSpPr>
          <p:sp>
            <p:nvSpPr>
              <p:cNvPr id="66" name="Freeform 62">
                <a:extLst>
                  <a:ext uri="{FF2B5EF4-FFF2-40B4-BE49-F238E27FC236}">
                    <a16:creationId xmlns:a16="http://schemas.microsoft.com/office/drawing/2014/main" xmlns="" id="{0B773668-A1A4-4115-AEDA-10AEC7CADE50}"/>
                  </a:ext>
                </a:extLst>
              </p:cNvPr>
              <p:cNvSpPr/>
              <p:nvPr/>
            </p:nvSpPr>
            <p:spPr>
              <a:xfrm rot="18900000">
                <a:off x="3872392" y="1807208"/>
                <a:ext cx="2042571" cy="1373480"/>
              </a:xfrm>
              <a:custGeom>
                <a:avLst/>
                <a:gdLst>
                  <a:gd name="connsiteX0" fmla="*/ 0 w 1962865"/>
                  <a:gd name="connsiteY0" fmla="*/ 0 h 1319884"/>
                  <a:gd name="connsiteX1" fmla="*/ 1962865 w 1962865"/>
                  <a:gd name="connsiteY1" fmla="*/ 0 h 1319884"/>
                  <a:gd name="connsiteX2" fmla="*/ 1414220 w 1962865"/>
                  <a:gd name="connsiteY2" fmla="*/ 1319884 h 1319884"/>
                  <a:gd name="connsiteX3" fmla="*/ 544342 w 1962865"/>
                  <a:gd name="connsiteY3" fmla="*/ 1319884 h 1319884"/>
                </a:gdLst>
                <a:ahLst/>
                <a:cxnLst>
                  <a:cxn ang="0">
                    <a:pos x="connsiteX0" y="connsiteY0"/>
                  </a:cxn>
                  <a:cxn ang="0">
                    <a:pos x="connsiteX1" y="connsiteY1"/>
                  </a:cxn>
                  <a:cxn ang="0">
                    <a:pos x="connsiteX2" y="connsiteY2"/>
                  </a:cxn>
                  <a:cxn ang="0">
                    <a:pos x="connsiteX3" y="connsiteY3"/>
                  </a:cxn>
                </a:cxnLst>
                <a:rect l="l" t="t" r="r" b="b"/>
                <a:pathLst>
                  <a:path w="1962865" h="1319884">
                    <a:moveTo>
                      <a:pt x="0" y="0"/>
                    </a:moveTo>
                    <a:lnTo>
                      <a:pt x="1962865" y="0"/>
                    </a:lnTo>
                    <a:lnTo>
                      <a:pt x="1414220" y="1319884"/>
                    </a:lnTo>
                    <a:lnTo>
                      <a:pt x="544342" y="1319884"/>
                    </a:lnTo>
                    <a:close/>
                  </a:path>
                </a:pathLst>
              </a:custGeom>
              <a:solidFill>
                <a:srgbClr val="7030A0"/>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67" name="Isosceles Triangle 66">
                <a:extLst>
                  <a:ext uri="{FF2B5EF4-FFF2-40B4-BE49-F238E27FC236}">
                    <a16:creationId xmlns:a16="http://schemas.microsoft.com/office/drawing/2014/main" xmlns="" id="{70A45968-E38C-4B86-8E24-842A3DD6FB0B}"/>
                  </a:ext>
                </a:extLst>
              </p:cNvPr>
              <p:cNvSpPr/>
              <p:nvPr/>
            </p:nvSpPr>
            <p:spPr>
              <a:xfrm rot="18900000">
                <a:off x="3211576" y="1585338"/>
                <a:ext cx="2042571" cy="495589"/>
              </a:xfrm>
              <a:prstGeom prst="triangle">
                <a:avLst/>
              </a:prstGeom>
              <a:solidFill>
                <a:srgbClr val="B888DC"/>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sp>
            <p:nvSpPr>
              <p:cNvPr id="68" name="Freeform 64">
                <a:extLst>
                  <a:ext uri="{FF2B5EF4-FFF2-40B4-BE49-F238E27FC236}">
                    <a16:creationId xmlns:a16="http://schemas.microsoft.com/office/drawing/2014/main" xmlns="" id="{385ED1C6-E4B9-41F8-ADD5-A409AE07B280}"/>
                  </a:ext>
                </a:extLst>
              </p:cNvPr>
              <p:cNvSpPr/>
              <p:nvPr/>
            </p:nvSpPr>
            <p:spPr>
              <a:xfrm rot="18900000">
                <a:off x="4735395" y="2769588"/>
                <a:ext cx="1110156" cy="247502"/>
              </a:xfrm>
              <a:custGeom>
                <a:avLst/>
                <a:gdLst>
                  <a:gd name="connsiteX0" fmla="*/ 0 w 1066835"/>
                  <a:gd name="connsiteY0" fmla="*/ 0 h 237844"/>
                  <a:gd name="connsiteX1" fmla="*/ 1066835 w 1066835"/>
                  <a:gd name="connsiteY1" fmla="*/ 0 h 237844"/>
                  <a:gd name="connsiteX2" fmla="*/ 967969 w 1066835"/>
                  <a:gd name="connsiteY2" fmla="*/ 237844 h 237844"/>
                  <a:gd name="connsiteX3" fmla="*/ 98091 w 1066835"/>
                  <a:gd name="connsiteY3" fmla="*/ 237844 h 237844"/>
                </a:gdLst>
                <a:ahLst/>
                <a:cxnLst>
                  <a:cxn ang="0">
                    <a:pos x="connsiteX0" y="connsiteY0"/>
                  </a:cxn>
                  <a:cxn ang="0">
                    <a:pos x="connsiteX1" y="connsiteY1"/>
                  </a:cxn>
                  <a:cxn ang="0">
                    <a:pos x="connsiteX2" y="connsiteY2"/>
                  </a:cxn>
                  <a:cxn ang="0">
                    <a:pos x="connsiteX3" y="connsiteY3"/>
                  </a:cxn>
                </a:cxnLst>
                <a:rect l="l" t="t" r="r" b="b"/>
                <a:pathLst>
                  <a:path w="1066835" h="237844">
                    <a:moveTo>
                      <a:pt x="0" y="0"/>
                    </a:moveTo>
                    <a:lnTo>
                      <a:pt x="1066835" y="0"/>
                    </a:lnTo>
                    <a:lnTo>
                      <a:pt x="967969" y="237844"/>
                    </a:lnTo>
                    <a:lnTo>
                      <a:pt x="98091" y="237844"/>
                    </a:lnTo>
                    <a:close/>
                  </a:path>
                </a:pathLst>
              </a:custGeom>
              <a:solidFill>
                <a:srgbClr val="FFFFFF">
                  <a:alpha val="50000"/>
                </a:srgb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Roboto"/>
                  <a:ea typeface="+mn-ea"/>
                  <a:cs typeface="+mn-cs"/>
                </a:endParaRPr>
              </a:p>
            </p:txBody>
          </p:sp>
        </p:grpSp>
        <p:grpSp>
          <p:nvGrpSpPr>
            <p:cNvPr id="63" name="Group 62">
              <a:extLst>
                <a:ext uri="{FF2B5EF4-FFF2-40B4-BE49-F238E27FC236}">
                  <a16:creationId xmlns:a16="http://schemas.microsoft.com/office/drawing/2014/main" xmlns="" id="{57745DA6-75B1-4710-B13A-156388DC66B0}"/>
                </a:ext>
              </a:extLst>
            </p:cNvPr>
            <p:cNvGrpSpPr/>
            <p:nvPr/>
          </p:nvGrpSpPr>
          <p:grpSpPr>
            <a:xfrm>
              <a:off x="3942821" y="1558497"/>
              <a:ext cx="1741253" cy="1331486"/>
              <a:chOff x="2509471" y="613184"/>
              <a:chExt cx="1742059" cy="1334011"/>
            </a:xfrm>
          </p:grpSpPr>
          <p:sp>
            <p:nvSpPr>
              <p:cNvPr id="64" name="Rectangle 63">
                <a:extLst>
                  <a:ext uri="{FF2B5EF4-FFF2-40B4-BE49-F238E27FC236}">
                    <a16:creationId xmlns:a16="http://schemas.microsoft.com/office/drawing/2014/main" xmlns="" id="{90C1252B-5277-4128-9E30-ACA00182EBCD}"/>
                  </a:ext>
                </a:extLst>
              </p:cNvPr>
              <p:cNvSpPr/>
              <p:nvPr/>
            </p:nvSpPr>
            <p:spPr>
              <a:xfrm rot="18912302">
                <a:off x="2536708" y="1018409"/>
                <a:ext cx="1714822" cy="9287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طرق واجراءات العمل</a:t>
                </a:r>
                <a:endParaRPr lang="en-US" sz="2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5" name="Rectangle 64">
                <a:extLst>
                  <a:ext uri="{FF2B5EF4-FFF2-40B4-BE49-F238E27FC236}">
                    <a16:creationId xmlns:a16="http://schemas.microsoft.com/office/drawing/2014/main" xmlns="" id="{1C055079-D668-41CA-8275-2838F34F8874}"/>
                  </a:ext>
                </a:extLst>
              </p:cNvPr>
              <p:cNvSpPr/>
              <p:nvPr/>
            </p:nvSpPr>
            <p:spPr>
              <a:xfrm rot="18637580">
                <a:off x="2340086" y="782569"/>
                <a:ext cx="913558" cy="57478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70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ثامناً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69" name="TextBox 68">
            <a:extLst>
              <a:ext uri="{FF2B5EF4-FFF2-40B4-BE49-F238E27FC236}">
                <a16:creationId xmlns:a16="http://schemas.microsoft.com/office/drawing/2014/main" xmlns="" id="{5CEE1A2F-D966-4FEC-9C4D-6482C1ABE093}"/>
              </a:ext>
            </a:extLst>
          </p:cNvPr>
          <p:cNvSpPr txBox="1"/>
          <p:nvPr/>
        </p:nvSpPr>
        <p:spPr>
          <a:xfrm>
            <a:off x="5123109" y="2643312"/>
            <a:ext cx="2225116" cy="1938992"/>
          </a:xfrm>
          <a:prstGeom prst="rect">
            <a:avLst/>
          </a:prstGeom>
          <a:noFill/>
        </p:spPr>
        <p:txBody>
          <a:bodyPr wrap="square">
            <a:spAutoFit/>
          </a:bodyPr>
          <a:lstStyle/>
          <a:p>
            <a:pPr algn="ctr"/>
            <a:r>
              <a:rPr lang="ar-EG" sz="2400" b="1" dirty="0">
                <a:solidFill>
                  <a:srgbClr val="C00000"/>
                </a:solidFill>
                <a:effectLst/>
                <a:ea typeface="Calibri" panose="020F0502020204030204" pitchFamily="34" charset="0"/>
                <a:cs typeface="Sakkal Majalla" panose="02000000000000000000" pitchFamily="2" charset="-78"/>
              </a:rPr>
              <a:t>يمكن للمنظمة أن تحدث التغيير والتطوير المؤسسي في مختلف عناصرها الداخلية </a:t>
            </a:r>
            <a:br>
              <a:rPr lang="ar-EG" sz="2400" b="1" dirty="0">
                <a:solidFill>
                  <a:srgbClr val="C00000"/>
                </a:solidFill>
                <a:effectLst/>
                <a:ea typeface="Calibri" panose="020F0502020204030204" pitchFamily="34" charset="0"/>
                <a:cs typeface="Sakkal Majalla" panose="02000000000000000000" pitchFamily="2" charset="-78"/>
              </a:rPr>
            </a:br>
            <a:r>
              <a:rPr lang="ar-EG" sz="2400" b="1" dirty="0">
                <a:solidFill>
                  <a:srgbClr val="C00000"/>
                </a:solidFill>
                <a:effectLst/>
                <a:ea typeface="Calibri" panose="020F0502020204030204" pitchFamily="34" charset="0"/>
                <a:cs typeface="Sakkal Majalla" panose="02000000000000000000" pitchFamily="2" charset="-78"/>
              </a:rPr>
              <a:t>التي نصنفها إلى</a:t>
            </a:r>
            <a:endParaRPr lang="ar-EG" sz="2800" dirty="0">
              <a:solidFill>
                <a:srgbClr val="C00000"/>
              </a:solidFill>
            </a:endParaRPr>
          </a:p>
        </p:txBody>
      </p:sp>
      <p:pic>
        <p:nvPicPr>
          <p:cNvPr id="72" name="Picture 71">
            <a:extLst>
              <a:ext uri="{FF2B5EF4-FFF2-40B4-BE49-F238E27FC236}">
                <a16:creationId xmlns:a16="http://schemas.microsoft.com/office/drawing/2014/main" xmlns="" id="{A4F2F55B-A674-4D3C-94CF-64EC43EDFE36}"/>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0817" y="216333"/>
            <a:ext cx="3745955" cy="2531125"/>
          </a:xfrm>
          <a:prstGeom prst="rect">
            <a:avLst/>
          </a:prstGeom>
          <a:noFill/>
          <a:ln>
            <a:noFill/>
          </a:ln>
        </p:spPr>
      </p:pic>
    </p:spTree>
    <p:extLst>
      <p:ext uri="{BB962C8B-B14F-4D97-AF65-F5344CB8AC3E}">
        <p14:creationId xmlns:p14="http://schemas.microsoft.com/office/powerpoint/2010/main" val="25179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المرونة التنظيمية وفوائدها</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262790" y="1754996"/>
            <a:ext cx="4912792" cy="3785652"/>
          </a:xfrm>
          <a:prstGeom prst="rect">
            <a:avLst/>
          </a:prstGeom>
          <a:noFill/>
        </p:spPr>
        <p:txBody>
          <a:bodyPr wrap="square" rtlCol="0">
            <a:spAutoFit/>
          </a:bodyPr>
          <a:lstStyle/>
          <a:p>
            <a:pPr marL="357188" lvl="0" indent="-357188" algn="justLow" fontAlgn="t">
              <a:lnSpc>
                <a:spcPct val="2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تعريف مرونة المنظمة</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p>
          <a:p>
            <a:pPr marL="357188" lvl="0" indent="-357188" algn="justLow" fontAlgn="t">
              <a:lnSpc>
                <a:spcPct val="2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أهمية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المرونة والرشاقة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المؤسسية.</a:t>
            </a:r>
          </a:p>
          <a:p>
            <a:pPr marL="357188" lvl="0" indent="-357188" algn="justLow" fontAlgn="t">
              <a:lnSpc>
                <a:spcPct val="2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العناصر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الأساسية المكونة للمرونة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التنظيمية.</a:t>
            </a:r>
          </a:p>
          <a:p>
            <a:pPr marL="357188" lvl="0" indent="-357188" algn="justLow" fontAlgn="t">
              <a:lnSpc>
                <a:spcPct val="2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أنواع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مرونة العمل. </a:t>
            </a: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741775" y="1179508"/>
            <a:ext cx="488195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سمات ومنافع المؤسسات الرشيقة</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971404" y="2070599"/>
            <a:ext cx="4772007"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مجالات مرونة المنظمة</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p>
          <a:p>
            <a:pPr marL="357188" lvl="0" indent="-357188" algn="justLow" fontAlgn="t">
              <a:lnSpc>
                <a:spcPct val="1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أبعاد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مرونة المنظمة</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p>
          <a:p>
            <a:pPr marL="357188" lvl="0" indent="-357188" algn="justLow" fontAlgn="t">
              <a:lnSpc>
                <a:spcPct val="1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سمات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المؤسسات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الرشيقة.</a:t>
            </a:r>
          </a:p>
          <a:p>
            <a:pPr marL="357188" lvl="0" indent="-357188" algn="justLow" fontAlgn="t">
              <a:lnSpc>
                <a:spcPct val="1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منافع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الرشاقة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المؤسسية.</a:t>
            </a:r>
          </a:p>
          <a:p>
            <a:pPr marL="357188" lvl="0" indent="-357188" algn="justLow" fontAlgn="t">
              <a:lnSpc>
                <a:spcPct val="150000"/>
              </a:lnSpc>
              <a:buSzPts val="1800"/>
              <a:buFont typeface="Wingdings" panose="05000000000000000000" pitchFamily="2" charset="2"/>
              <a:buChar char="q"/>
              <a:defRPr/>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خمس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عقبات تواجه عملية التحول إلى مؤسسة رشيقة تتمثل بحسب أهميتها</a:t>
            </a: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الثالث</a:t>
              </a:r>
            </a:p>
          </p:txBody>
        </p:sp>
      </p:grpSp>
    </p:spTree>
    <p:extLst>
      <p:ext uri="{BB962C8B-B14F-4D97-AF65-F5344CB8AC3E}">
        <p14:creationId xmlns:p14="http://schemas.microsoft.com/office/powerpoint/2010/main" val="289949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500" fill="hold"/>
                                        <p:tgtEl>
                                          <p:spTgt spid="108"/>
                                        </p:tgtEl>
                                        <p:attrNameLst>
                                          <p:attrName>ppt_x</p:attrName>
                                        </p:attrNameLst>
                                      </p:cBhvr>
                                      <p:tavLst>
                                        <p:tav tm="0">
                                          <p:val>
                                            <p:strVal val="#ppt_x"/>
                                          </p:val>
                                        </p:tav>
                                        <p:tav tm="100000">
                                          <p:val>
                                            <p:strVal val="#ppt_x"/>
                                          </p:val>
                                        </p:tav>
                                      </p:tavLst>
                                    </p:anim>
                                    <p:anim calcmode="lin" valueType="num">
                                      <p:cBhvr additive="base">
                                        <p:cTn id="40" dur="50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additive="base">
                                        <p:cTn id="43" dur="500" fill="hold"/>
                                        <p:tgtEl>
                                          <p:spTgt spid="105"/>
                                        </p:tgtEl>
                                        <p:attrNameLst>
                                          <p:attrName>ppt_x</p:attrName>
                                        </p:attrNameLst>
                                      </p:cBhvr>
                                      <p:tavLst>
                                        <p:tav tm="0">
                                          <p:val>
                                            <p:strVal val="#ppt_x"/>
                                          </p:val>
                                        </p:tav>
                                        <p:tav tm="100000">
                                          <p:val>
                                            <p:strVal val="#ppt_x"/>
                                          </p:val>
                                        </p:tav>
                                      </p:tavLst>
                                    </p:anim>
                                    <p:anim calcmode="lin" valueType="num">
                                      <p:cBhvr additive="base">
                                        <p:cTn id="4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6">
                                            <p:txEl>
                                              <p:pRg st="0" end="0"/>
                                            </p:txEl>
                                          </p:spTgt>
                                        </p:tgtEl>
                                        <p:attrNameLst>
                                          <p:attrName>style.visibility</p:attrName>
                                        </p:attrNameLst>
                                      </p:cBhvr>
                                      <p:to>
                                        <p:strVal val="visible"/>
                                      </p:to>
                                    </p:set>
                                    <p:animEffect transition="in" filter="barn(inVertical)">
                                      <p:cBhvr>
                                        <p:cTn id="49" dur="500"/>
                                        <p:tgtEl>
                                          <p:spTgt spid="10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1" end="1"/>
                                            </p:txEl>
                                          </p:spTgt>
                                        </p:tgtEl>
                                        <p:attrNameLst>
                                          <p:attrName>style.visibility</p:attrName>
                                        </p:attrNameLst>
                                      </p:cBhvr>
                                      <p:to>
                                        <p:strVal val="visible"/>
                                      </p:to>
                                    </p:set>
                                    <p:animEffect transition="in" filter="barn(inVertical)">
                                      <p:cBhvr>
                                        <p:cTn id="54" dur="500"/>
                                        <p:tgtEl>
                                          <p:spTgt spid="10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2" end="2"/>
                                            </p:txEl>
                                          </p:spTgt>
                                        </p:tgtEl>
                                        <p:attrNameLst>
                                          <p:attrName>style.visibility</p:attrName>
                                        </p:attrNameLst>
                                      </p:cBhvr>
                                      <p:to>
                                        <p:strVal val="visible"/>
                                      </p:to>
                                    </p:set>
                                    <p:animEffect transition="in" filter="barn(inVertical)">
                                      <p:cBhvr>
                                        <p:cTn id="59" dur="500"/>
                                        <p:tgtEl>
                                          <p:spTgt spid="106">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3" end="3"/>
                                            </p:txEl>
                                          </p:spTgt>
                                        </p:tgtEl>
                                        <p:attrNameLst>
                                          <p:attrName>style.visibility</p:attrName>
                                        </p:attrNameLst>
                                      </p:cBhvr>
                                      <p:to>
                                        <p:strVal val="visible"/>
                                      </p:to>
                                    </p:set>
                                    <p:animEffect transition="in" filter="barn(inVertical)">
                                      <p:cBhvr>
                                        <p:cTn id="64" dur="500"/>
                                        <p:tgtEl>
                                          <p:spTgt spid="106">
                                            <p:txEl>
                                              <p:pRg st="3"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4" end="4"/>
                                            </p:txEl>
                                          </p:spTgt>
                                        </p:tgtEl>
                                        <p:attrNameLst>
                                          <p:attrName>style.visibility</p:attrName>
                                        </p:attrNameLst>
                                      </p:cBhvr>
                                      <p:to>
                                        <p:strVal val="visible"/>
                                      </p:to>
                                    </p:set>
                                    <p:animEffect transition="in" filter="barn(inVertical)">
                                      <p:cBhvr>
                                        <p:cTn id="69" dur="500"/>
                                        <p:tgtEl>
                                          <p:spTgt spid="10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مؤشرات التغيير</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8240735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مؤشرات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51</a:t>
            </a:fld>
            <a:endParaRPr lang="ar-EG"/>
          </a:p>
        </p:txBody>
      </p:sp>
      <p:pic>
        <p:nvPicPr>
          <p:cNvPr id="2" name="Picture 1">
            <a:extLst>
              <a:ext uri="{FF2B5EF4-FFF2-40B4-BE49-F238E27FC236}">
                <a16:creationId xmlns:a16="http://schemas.microsoft.com/office/drawing/2014/main" xmlns="" id="{383BA490-1F26-485D-BEF2-1BD6BDECCF42}"/>
              </a:ext>
            </a:extLst>
          </p:cNvPr>
          <p:cNvPicPr>
            <a:picLocks noChangeAspect="1"/>
          </p:cNvPicPr>
          <p:nvPr/>
        </p:nvPicPr>
        <p:blipFill>
          <a:blip r:embed="rId3"/>
          <a:stretch>
            <a:fillRect/>
          </a:stretch>
        </p:blipFill>
        <p:spPr>
          <a:xfrm>
            <a:off x="5865499" y="1881717"/>
            <a:ext cx="6096000" cy="3771900"/>
          </a:xfrm>
          <a:prstGeom prst="rect">
            <a:avLst/>
          </a:prstGeom>
        </p:spPr>
      </p:pic>
      <p:sp>
        <p:nvSpPr>
          <p:cNvPr id="6" name="TextBox 5">
            <a:extLst>
              <a:ext uri="{FF2B5EF4-FFF2-40B4-BE49-F238E27FC236}">
                <a16:creationId xmlns:a16="http://schemas.microsoft.com/office/drawing/2014/main" xmlns="" id="{C2940DEC-19DF-4154-AB18-37B43B20EF7C}"/>
              </a:ext>
            </a:extLst>
          </p:cNvPr>
          <p:cNvSpPr txBox="1"/>
          <p:nvPr/>
        </p:nvSpPr>
        <p:spPr>
          <a:xfrm>
            <a:off x="1151466" y="3485347"/>
            <a:ext cx="5740399" cy="1708160"/>
          </a:xfrm>
          <a:prstGeom prst="rect">
            <a:avLst/>
          </a:prstGeom>
          <a:noFill/>
        </p:spPr>
        <p:txBody>
          <a:bodyPr wrap="square">
            <a:spAutoFit/>
          </a:bodyPr>
          <a:lstStyle/>
          <a:p>
            <a:pPr algn="ctr">
              <a:lnSpc>
                <a:spcPct val="125000"/>
              </a:lnSpc>
              <a:spcAft>
                <a:spcPts val="1000"/>
              </a:spcAft>
            </a:pPr>
            <a:r>
              <a:rPr lang="ar-EG" sz="2800" b="1" dirty="0">
                <a:solidFill>
                  <a:srgbClr val="002060"/>
                </a:solidFill>
                <a:latin typeface="Calibri" panose="020F0502020204030204" pitchFamily="34" charset="0"/>
                <a:cs typeface="Sakkal Majalla" panose="02000000000000000000" pitchFamily="2" charset="-78"/>
              </a:rPr>
              <a:t>حتى تبدأ عملية التغيير وتنطلق لا بد من وجود مؤشرات أو مظاهر تدل على ان ثمة خلل ما في المنظمة يستلزم التغيير ويدفع نحوه</a:t>
            </a:r>
          </a:p>
        </p:txBody>
      </p:sp>
    </p:spTree>
    <p:extLst>
      <p:ext uri="{BB962C8B-B14F-4D97-AF65-F5344CB8AC3E}">
        <p14:creationId xmlns:p14="http://schemas.microsoft.com/office/powerpoint/2010/main" val="256785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مؤشرات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52</a:t>
            </a:fld>
            <a:endParaRPr lang="ar-EG"/>
          </a:p>
        </p:txBody>
      </p:sp>
      <p:grpSp>
        <p:nvGrpSpPr>
          <p:cNvPr id="4" name="Group 3">
            <a:extLst>
              <a:ext uri="{FF2B5EF4-FFF2-40B4-BE49-F238E27FC236}">
                <a16:creationId xmlns:a16="http://schemas.microsoft.com/office/drawing/2014/main" xmlns="" id="{96FD8E9A-1437-4FDE-9FC3-6EED44FF565A}"/>
              </a:ext>
            </a:extLst>
          </p:cNvPr>
          <p:cNvGrpSpPr/>
          <p:nvPr/>
        </p:nvGrpSpPr>
        <p:grpSpPr>
          <a:xfrm>
            <a:off x="4179562" y="1826363"/>
            <a:ext cx="4521072" cy="3814774"/>
            <a:chOff x="3674661" y="1663102"/>
            <a:chExt cx="4521072" cy="3814774"/>
          </a:xfrm>
        </p:grpSpPr>
        <p:pic>
          <p:nvPicPr>
            <p:cNvPr id="5" name="Picture 4">
              <a:extLst>
                <a:ext uri="{FF2B5EF4-FFF2-40B4-BE49-F238E27FC236}">
                  <a16:creationId xmlns:a16="http://schemas.microsoft.com/office/drawing/2014/main" xmlns="" id="{AF9201DD-98F4-4AC7-BCFE-9EC343D3ED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4661" y="1663102"/>
              <a:ext cx="4521072" cy="3814774"/>
            </a:xfrm>
            <a:prstGeom prst="rect">
              <a:avLst/>
            </a:prstGeom>
          </p:spPr>
        </p:pic>
        <p:sp>
          <p:nvSpPr>
            <p:cNvPr id="6" name="Rectangle 5">
              <a:extLst>
                <a:ext uri="{FF2B5EF4-FFF2-40B4-BE49-F238E27FC236}">
                  <a16:creationId xmlns:a16="http://schemas.microsoft.com/office/drawing/2014/main" xmlns="" id="{9EC65A43-9E8F-4F5D-9980-1227795FBAE7}"/>
                </a:ext>
              </a:extLst>
            </p:cNvPr>
            <p:cNvSpPr/>
            <p:nvPr/>
          </p:nvSpPr>
          <p:spPr>
            <a:xfrm>
              <a:off x="5107918" y="2816530"/>
              <a:ext cx="1712423"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ولعل </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من أبرز هذه المؤشرات </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ما يلي</a:t>
              </a:r>
              <a:endParaRPr lang="ar-EG" sz="1600" b="1" dirty="0">
                <a:solidFill>
                  <a:schemeClr val="bg1"/>
                </a:solidFill>
                <a:latin typeface="Sakkal Majalla" panose="02000000000000000000" pitchFamily="2" charset="-78"/>
                <a:cs typeface="Sakkal Majalla" panose="02000000000000000000" pitchFamily="2" charset="-78"/>
              </a:endParaRPr>
            </a:p>
          </p:txBody>
        </p:sp>
        <p:sp>
          <p:nvSpPr>
            <p:cNvPr id="7" name="Rectangle 6">
              <a:extLst>
                <a:ext uri="{FF2B5EF4-FFF2-40B4-BE49-F238E27FC236}">
                  <a16:creationId xmlns:a16="http://schemas.microsoft.com/office/drawing/2014/main" xmlns="" id="{C80F0BDA-DF29-4384-B1AD-3637FDEE6040}"/>
                </a:ext>
              </a:extLst>
            </p:cNvPr>
            <p:cNvSpPr/>
            <p:nvPr/>
          </p:nvSpPr>
          <p:spPr>
            <a:xfrm>
              <a:off x="6527972" y="1788068"/>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8" name="Rectangle 7">
              <a:extLst>
                <a:ext uri="{FF2B5EF4-FFF2-40B4-BE49-F238E27FC236}">
                  <a16:creationId xmlns:a16="http://schemas.microsoft.com/office/drawing/2014/main" xmlns="" id="{11F6E8F9-DFDF-4108-BFE3-FE261D6B01E3}"/>
                </a:ext>
              </a:extLst>
            </p:cNvPr>
            <p:cNvSpPr/>
            <p:nvPr/>
          </p:nvSpPr>
          <p:spPr>
            <a:xfrm>
              <a:off x="7196838" y="2541601"/>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2</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9" name="Rectangle 8">
              <a:extLst>
                <a:ext uri="{FF2B5EF4-FFF2-40B4-BE49-F238E27FC236}">
                  <a16:creationId xmlns:a16="http://schemas.microsoft.com/office/drawing/2014/main" xmlns="" id="{69B24CCA-3C30-4E4E-A43B-DEF06D8B4FE4}"/>
                </a:ext>
              </a:extLst>
            </p:cNvPr>
            <p:cNvSpPr/>
            <p:nvPr/>
          </p:nvSpPr>
          <p:spPr>
            <a:xfrm>
              <a:off x="7670970" y="3308879"/>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3</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xmlns="" id="{DDA62B0E-6BA3-4B7B-8E39-3988EB25416F}"/>
                </a:ext>
              </a:extLst>
            </p:cNvPr>
            <p:cNvSpPr/>
            <p:nvPr/>
          </p:nvSpPr>
          <p:spPr>
            <a:xfrm>
              <a:off x="7207573" y="4110025"/>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4</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2" name="Rectangle 11">
              <a:extLst>
                <a:ext uri="{FF2B5EF4-FFF2-40B4-BE49-F238E27FC236}">
                  <a16:creationId xmlns:a16="http://schemas.microsoft.com/office/drawing/2014/main" xmlns="" id="{D35F5EFF-BD7F-40AB-BF56-E3688D7D9BCD}"/>
                </a:ext>
              </a:extLst>
            </p:cNvPr>
            <p:cNvSpPr/>
            <p:nvPr/>
          </p:nvSpPr>
          <p:spPr>
            <a:xfrm>
              <a:off x="6485639" y="4867901"/>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5</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a16="http://schemas.microsoft.com/office/drawing/2014/main" xmlns="" id="{ABB7BBC7-F823-44B8-AC84-9F7F7DF235A2}"/>
                </a:ext>
              </a:extLst>
            </p:cNvPr>
            <p:cNvSpPr/>
            <p:nvPr/>
          </p:nvSpPr>
          <p:spPr>
            <a:xfrm>
              <a:off x="5030868" y="4867901"/>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6</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4" name="Rectangle 13">
              <a:extLst>
                <a:ext uri="{FF2B5EF4-FFF2-40B4-BE49-F238E27FC236}">
                  <a16:creationId xmlns:a16="http://schemas.microsoft.com/office/drawing/2014/main" xmlns="" id="{7D5F41DF-AF24-475F-89AC-B7D4FB458093}"/>
                </a:ext>
              </a:extLst>
            </p:cNvPr>
            <p:cNvSpPr/>
            <p:nvPr/>
          </p:nvSpPr>
          <p:spPr>
            <a:xfrm>
              <a:off x="4355031" y="4110025"/>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7</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5" name="Rectangle 14">
              <a:extLst>
                <a:ext uri="{FF2B5EF4-FFF2-40B4-BE49-F238E27FC236}">
                  <a16:creationId xmlns:a16="http://schemas.microsoft.com/office/drawing/2014/main" xmlns="" id="{52ADCE99-701B-447A-BB49-0EAC7E5BBC2B}"/>
                </a:ext>
              </a:extLst>
            </p:cNvPr>
            <p:cNvSpPr/>
            <p:nvPr/>
          </p:nvSpPr>
          <p:spPr>
            <a:xfrm>
              <a:off x="3862471" y="3308879"/>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8</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6" name="Rectangle 15">
              <a:extLst>
                <a:ext uri="{FF2B5EF4-FFF2-40B4-BE49-F238E27FC236}">
                  <a16:creationId xmlns:a16="http://schemas.microsoft.com/office/drawing/2014/main" xmlns="" id="{65210C29-5821-4A35-97C5-9F3E91308042}"/>
                </a:ext>
              </a:extLst>
            </p:cNvPr>
            <p:cNvSpPr/>
            <p:nvPr/>
          </p:nvSpPr>
          <p:spPr>
            <a:xfrm>
              <a:off x="4355031" y="2543200"/>
              <a:ext cx="336951"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9</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a16="http://schemas.microsoft.com/office/drawing/2014/main" xmlns="" id="{16A67BA8-F4FF-493C-9FBE-C524C44C882B}"/>
                </a:ext>
              </a:extLst>
            </p:cNvPr>
            <p:cNvSpPr/>
            <p:nvPr/>
          </p:nvSpPr>
          <p:spPr>
            <a:xfrm>
              <a:off x="4961011" y="1779601"/>
              <a:ext cx="489236"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10</a:t>
              </a:r>
              <a:endParaRPr lang="ar-EG" dirty="0">
                <a:solidFill>
                  <a:srgbClr val="C00000"/>
                </a:solidFill>
                <a:latin typeface="Sakkal Majalla" panose="02000000000000000000" pitchFamily="2" charset="-78"/>
                <a:cs typeface="Sakkal Majalla" panose="02000000000000000000" pitchFamily="2" charset="-78"/>
              </a:endParaRPr>
            </a:p>
          </p:txBody>
        </p:sp>
      </p:grpSp>
      <p:sp>
        <p:nvSpPr>
          <p:cNvPr id="18" name="Rectangle 17">
            <a:extLst>
              <a:ext uri="{FF2B5EF4-FFF2-40B4-BE49-F238E27FC236}">
                <a16:creationId xmlns:a16="http://schemas.microsoft.com/office/drawing/2014/main" xmlns="" id="{847FBE4F-5763-48EF-BE42-AD1691BDD4DB}"/>
              </a:ext>
            </a:extLst>
          </p:cNvPr>
          <p:cNvSpPr/>
          <p:nvPr/>
        </p:nvSpPr>
        <p:spPr>
          <a:xfrm>
            <a:off x="7767013" y="1833345"/>
            <a:ext cx="3768980"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انخفاض الحالة المعنويـة (اليأس والإحباط)</a:t>
            </a:r>
          </a:p>
        </p:txBody>
      </p:sp>
      <p:sp>
        <p:nvSpPr>
          <p:cNvPr id="19" name="Rectangle 18">
            <a:extLst>
              <a:ext uri="{FF2B5EF4-FFF2-40B4-BE49-F238E27FC236}">
                <a16:creationId xmlns:a16="http://schemas.microsoft.com/office/drawing/2014/main" xmlns="" id="{0BF60943-69E9-4D90-B39F-CAF02931118E}"/>
              </a:ext>
            </a:extLst>
          </p:cNvPr>
          <p:cNvSpPr/>
          <p:nvPr/>
        </p:nvSpPr>
        <p:spPr>
          <a:xfrm>
            <a:off x="8175871" y="2547152"/>
            <a:ext cx="3190297"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كثرة التسرب والاستقالات الاختياريـة</a:t>
            </a:r>
          </a:p>
        </p:txBody>
      </p:sp>
      <p:sp>
        <p:nvSpPr>
          <p:cNvPr id="20" name="Rectangle 19">
            <a:extLst>
              <a:ext uri="{FF2B5EF4-FFF2-40B4-BE49-F238E27FC236}">
                <a16:creationId xmlns:a16="http://schemas.microsoft.com/office/drawing/2014/main" xmlns="" id="{71691BBF-03EE-4189-8641-AF7B006169D8}"/>
              </a:ext>
            </a:extLst>
          </p:cNvPr>
          <p:cNvSpPr/>
          <p:nvPr/>
        </p:nvSpPr>
        <p:spPr>
          <a:xfrm>
            <a:off x="8758499" y="3287473"/>
            <a:ext cx="2113879"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كثرة طلبات النقل من المنظمة أو من أقسامها</a:t>
            </a:r>
          </a:p>
        </p:txBody>
      </p:sp>
      <p:sp>
        <p:nvSpPr>
          <p:cNvPr id="21" name="Rectangle 20">
            <a:extLst>
              <a:ext uri="{FF2B5EF4-FFF2-40B4-BE49-F238E27FC236}">
                <a16:creationId xmlns:a16="http://schemas.microsoft.com/office/drawing/2014/main" xmlns="" id="{864F0358-DC8F-40C9-82B3-C9B482A8E0AA}"/>
              </a:ext>
            </a:extLst>
          </p:cNvPr>
          <p:cNvSpPr/>
          <p:nvPr/>
        </p:nvSpPr>
        <p:spPr>
          <a:xfrm>
            <a:off x="8247218" y="4334841"/>
            <a:ext cx="2723823"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كثرة وشدة الإجراءات التأديبية</a:t>
            </a:r>
          </a:p>
        </p:txBody>
      </p:sp>
      <p:sp>
        <p:nvSpPr>
          <p:cNvPr id="22" name="Rectangle 21">
            <a:extLst>
              <a:ext uri="{FF2B5EF4-FFF2-40B4-BE49-F238E27FC236}">
                <a16:creationId xmlns:a16="http://schemas.microsoft.com/office/drawing/2014/main" xmlns="" id="{B41B7383-1106-462F-95E9-901E41BDB3A7}"/>
              </a:ext>
            </a:extLst>
          </p:cNvPr>
          <p:cNvSpPr/>
          <p:nvPr/>
        </p:nvSpPr>
        <p:spPr>
          <a:xfrm>
            <a:off x="7513205" y="5163674"/>
            <a:ext cx="2302233"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كثرة الشكاوى أو انعدامها</a:t>
            </a:r>
          </a:p>
        </p:txBody>
      </p:sp>
      <p:sp>
        <p:nvSpPr>
          <p:cNvPr id="23" name="Rectangle 22">
            <a:extLst>
              <a:ext uri="{FF2B5EF4-FFF2-40B4-BE49-F238E27FC236}">
                <a16:creationId xmlns:a16="http://schemas.microsoft.com/office/drawing/2014/main" xmlns="" id="{0B62411A-447A-4E9B-9F85-2FA48C9885DE}"/>
              </a:ext>
            </a:extLst>
          </p:cNvPr>
          <p:cNvSpPr/>
          <p:nvPr/>
        </p:nvSpPr>
        <p:spPr>
          <a:xfrm>
            <a:off x="1887883" y="5167808"/>
            <a:ext cx="3440365"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كثرة أيام الغياب، أو كثرة عدد المتغيبين</a:t>
            </a:r>
          </a:p>
        </p:txBody>
      </p:sp>
      <p:sp>
        <p:nvSpPr>
          <p:cNvPr id="24" name="Rectangle 23">
            <a:extLst>
              <a:ext uri="{FF2B5EF4-FFF2-40B4-BE49-F238E27FC236}">
                <a16:creationId xmlns:a16="http://schemas.microsoft.com/office/drawing/2014/main" xmlns="" id="{26086759-4E31-438F-8B0E-5FB9C3B91044}"/>
              </a:ext>
            </a:extLst>
          </p:cNvPr>
          <p:cNvSpPr/>
          <p:nvPr/>
        </p:nvSpPr>
        <p:spPr>
          <a:xfrm>
            <a:off x="865235" y="4366662"/>
            <a:ext cx="3716082"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كثرة اللجان والاجتماعات وضبط الاتصال </a:t>
            </a:r>
          </a:p>
        </p:txBody>
      </p:sp>
      <p:sp>
        <p:nvSpPr>
          <p:cNvPr id="25" name="Rectangle 24">
            <a:extLst>
              <a:ext uri="{FF2B5EF4-FFF2-40B4-BE49-F238E27FC236}">
                <a16:creationId xmlns:a16="http://schemas.microsoft.com/office/drawing/2014/main" xmlns="" id="{00880ADA-CE6D-4CC1-8882-667725D21D67}"/>
              </a:ext>
            </a:extLst>
          </p:cNvPr>
          <p:cNvSpPr/>
          <p:nvPr/>
        </p:nvSpPr>
        <p:spPr>
          <a:xfrm>
            <a:off x="311861" y="3472140"/>
            <a:ext cx="3861955"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فشل الادارة في إعفاء الأشخاص غير الأكفاء</a:t>
            </a:r>
          </a:p>
        </p:txBody>
      </p:sp>
      <p:sp>
        <p:nvSpPr>
          <p:cNvPr id="26" name="Rectangle 25">
            <a:extLst>
              <a:ext uri="{FF2B5EF4-FFF2-40B4-BE49-F238E27FC236}">
                <a16:creationId xmlns:a16="http://schemas.microsoft.com/office/drawing/2014/main" xmlns="" id="{1E1C8C7D-B1E1-4827-A196-CBF6C33A27CD}"/>
              </a:ext>
            </a:extLst>
          </p:cNvPr>
          <p:cNvSpPr/>
          <p:nvPr/>
        </p:nvSpPr>
        <p:spPr>
          <a:xfrm>
            <a:off x="865235" y="2547152"/>
            <a:ext cx="3815317"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تفشي ظاهرة </a:t>
            </a:r>
            <a:r>
              <a:rPr lang="ar-EG" sz="2400" dirty="0" err="1">
                <a:solidFill>
                  <a:srgbClr val="002060"/>
                </a:solidFill>
                <a:latin typeface="Sakkal Majalla" panose="02000000000000000000" pitchFamily="2" charset="-78"/>
                <a:cs typeface="Sakkal Majalla" panose="02000000000000000000" pitchFamily="2" charset="-78"/>
              </a:rPr>
              <a:t>اللا</a:t>
            </a:r>
            <a:r>
              <a:rPr lang="ar-EG" sz="2400" dirty="0">
                <a:solidFill>
                  <a:srgbClr val="002060"/>
                </a:solidFill>
                <a:latin typeface="Sakkal Majalla" panose="02000000000000000000" pitchFamily="2" charset="-78"/>
                <a:cs typeface="Sakkal Majalla" panose="02000000000000000000" pitchFamily="2" charset="-78"/>
              </a:rPr>
              <a:t> مبالاة والسلبية والهروب عن أداء الواجبات أو رفض العمل </a:t>
            </a:r>
          </a:p>
        </p:txBody>
      </p:sp>
      <p:sp>
        <p:nvSpPr>
          <p:cNvPr id="27" name="Rectangle 26">
            <a:extLst>
              <a:ext uri="{FF2B5EF4-FFF2-40B4-BE49-F238E27FC236}">
                <a16:creationId xmlns:a16="http://schemas.microsoft.com/office/drawing/2014/main" xmlns="" id="{487ECAC6-D396-4BB8-850E-9063278417E4}"/>
              </a:ext>
            </a:extLst>
          </p:cNvPr>
          <p:cNvSpPr/>
          <p:nvPr/>
        </p:nvSpPr>
        <p:spPr>
          <a:xfrm>
            <a:off x="1750240" y="1748512"/>
            <a:ext cx="3616696"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التأخر في اتخاذ القرارات أو التضارب فيها</a:t>
            </a:r>
          </a:p>
        </p:txBody>
      </p:sp>
    </p:spTree>
    <p:extLst>
      <p:ext uri="{BB962C8B-B14F-4D97-AF65-F5344CB8AC3E}">
        <p14:creationId xmlns:p14="http://schemas.microsoft.com/office/powerpoint/2010/main" val="225830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80">
                                          <p:stCondLst>
                                            <p:cond delay="0"/>
                                          </p:stCondLst>
                                        </p:cTn>
                                        <p:tgtEl>
                                          <p:spTgt spid="18"/>
                                        </p:tgtEl>
                                      </p:cBhvr>
                                    </p:animEffect>
                                    <p:anim calcmode="lin" valueType="num">
                                      <p:cBhvr>
                                        <p:cTn id="1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0" dur="26">
                                          <p:stCondLst>
                                            <p:cond delay="650"/>
                                          </p:stCondLst>
                                        </p:cTn>
                                        <p:tgtEl>
                                          <p:spTgt spid="18"/>
                                        </p:tgtEl>
                                      </p:cBhvr>
                                      <p:to x="100000" y="60000"/>
                                    </p:animScale>
                                    <p:animScale>
                                      <p:cBhvr>
                                        <p:cTn id="21" dur="166" decel="50000">
                                          <p:stCondLst>
                                            <p:cond delay="676"/>
                                          </p:stCondLst>
                                        </p:cTn>
                                        <p:tgtEl>
                                          <p:spTgt spid="18"/>
                                        </p:tgtEl>
                                      </p:cBhvr>
                                      <p:to x="100000" y="100000"/>
                                    </p:animScale>
                                    <p:animScale>
                                      <p:cBhvr>
                                        <p:cTn id="22" dur="26">
                                          <p:stCondLst>
                                            <p:cond delay="1312"/>
                                          </p:stCondLst>
                                        </p:cTn>
                                        <p:tgtEl>
                                          <p:spTgt spid="18"/>
                                        </p:tgtEl>
                                      </p:cBhvr>
                                      <p:to x="100000" y="80000"/>
                                    </p:animScale>
                                    <p:animScale>
                                      <p:cBhvr>
                                        <p:cTn id="23" dur="166" decel="50000">
                                          <p:stCondLst>
                                            <p:cond delay="1338"/>
                                          </p:stCondLst>
                                        </p:cTn>
                                        <p:tgtEl>
                                          <p:spTgt spid="18"/>
                                        </p:tgtEl>
                                      </p:cBhvr>
                                      <p:to x="100000" y="100000"/>
                                    </p:animScale>
                                    <p:animScale>
                                      <p:cBhvr>
                                        <p:cTn id="24" dur="26">
                                          <p:stCondLst>
                                            <p:cond delay="1642"/>
                                          </p:stCondLst>
                                        </p:cTn>
                                        <p:tgtEl>
                                          <p:spTgt spid="18"/>
                                        </p:tgtEl>
                                      </p:cBhvr>
                                      <p:to x="100000" y="90000"/>
                                    </p:animScale>
                                    <p:animScale>
                                      <p:cBhvr>
                                        <p:cTn id="25" dur="166" decel="50000">
                                          <p:stCondLst>
                                            <p:cond delay="1668"/>
                                          </p:stCondLst>
                                        </p:cTn>
                                        <p:tgtEl>
                                          <p:spTgt spid="18"/>
                                        </p:tgtEl>
                                      </p:cBhvr>
                                      <p:to x="100000" y="100000"/>
                                    </p:animScale>
                                    <p:animScale>
                                      <p:cBhvr>
                                        <p:cTn id="26" dur="26">
                                          <p:stCondLst>
                                            <p:cond delay="1808"/>
                                          </p:stCondLst>
                                        </p:cTn>
                                        <p:tgtEl>
                                          <p:spTgt spid="18"/>
                                        </p:tgtEl>
                                      </p:cBhvr>
                                      <p:to x="100000" y="95000"/>
                                    </p:animScale>
                                    <p:animScale>
                                      <p:cBhvr>
                                        <p:cTn id="27" dur="166" decel="50000">
                                          <p:stCondLst>
                                            <p:cond delay="1834"/>
                                          </p:stCondLst>
                                        </p:cTn>
                                        <p:tgtEl>
                                          <p:spTgt spid="18"/>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80">
                                          <p:stCondLst>
                                            <p:cond delay="0"/>
                                          </p:stCondLst>
                                        </p:cTn>
                                        <p:tgtEl>
                                          <p:spTgt spid="19"/>
                                        </p:tgtEl>
                                      </p:cBhvr>
                                    </p:animEffect>
                                    <p:anim calcmode="lin" valueType="num">
                                      <p:cBhvr>
                                        <p:cTn id="3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8" dur="26">
                                          <p:stCondLst>
                                            <p:cond delay="650"/>
                                          </p:stCondLst>
                                        </p:cTn>
                                        <p:tgtEl>
                                          <p:spTgt spid="19"/>
                                        </p:tgtEl>
                                      </p:cBhvr>
                                      <p:to x="100000" y="60000"/>
                                    </p:animScale>
                                    <p:animScale>
                                      <p:cBhvr>
                                        <p:cTn id="39" dur="166" decel="50000">
                                          <p:stCondLst>
                                            <p:cond delay="676"/>
                                          </p:stCondLst>
                                        </p:cTn>
                                        <p:tgtEl>
                                          <p:spTgt spid="19"/>
                                        </p:tgtEl>
                                      </p:cBhvr>
                                      <p:to x="100000" y="100000"/>
                                    </p:animScale>
                                    <p:animScale>
                                      <p:cBhvr>
                                        <p:cTn id="40" dur="26">
                                          <p:stCondLst>
                                            <p:cond delay="1312"/>
                                          </p:stCondLst>
                                        </p:cTn>
                                        <p:tgtEl>
                                          <p:spTgt spid="19"/>
                                        </p:tgtEl>
                                      </p:cBhvr>
                                      <p:to x="100000" y="80000"/>
                                    </p:animScale>
                                    <p:animScale>
                                      <p:cBhvr>
                                        <p:cTn id="41" dur="166" decel="50000">
                                          <p:stCondLst>
                                            <p:cond delay="1338"/>
                                          </p:stCondLst>
                                        </p:cTn>
                                        <p:tgtEl>
                                          <p:spTgt spid="19"/>
                                        </p:tgtEl>
                                      </p:cBhvr>
                                      <p:to x="100000" y="100000"/>
                                    </p:animScale>
                                    <p:animScale>
                                      <p:cBhvr>
                                        <p:cTn id="42" dur="26">
                                          <p:stCondLst>
                                            <p:cond delay="1642"/>
                                          </p:stCondLst>
                                        </p:cTn>
                                        <p:tgtEl>
                                          <p:spTgt spid="19"/>
                                        </p:tgtEl>
                                      </p:cBhvr>
                                      <p:to x="100000" y="90000"/>
                                    </p:animScale>
                                    <p:animScale>
                                      <p:cBhvr>
                                        <p:cTn id="43" dur="166" decel="50000">
                                          <p:stCondLst>
                                            <p:cond delay="1668"/>
                                          </p:stCondLst>
                                        </p:cTn>
                                        <p:tgtEl>
                                          <p:spTgt spid="19"/>
                                        </p:tgtEl>
                                      </p:cBhvr>
                                      <p:to x="100000" y="100000"/>
                                    </p:animScale>
                                    <p:animScale>
                                      <p:cBhvr>
                                        <p:cTn id="44" dur="26">
                                          <p:stCondLst>
                                            <p:cond delay="1808"/>
                                          </p:stCondLst>
                                        </p:cTn>
                                        <p:tgtEl>
                                          <p:spTgt spid="19"/>
                                        </p:tgtEl>
                                      </p:cBhvr>
                                      <p:to x="100000" y="95000"/>
                                    </p:animScale>
                                    <p:animScale>
                                      <p:cBhvr>
                                        <p:cTn id="45" dur="166" decel="50000">
                                          <p:stCondLst>
                                            <p:cond delay="1834"/>
                                          </p:stCondLst>
                                        </p:cTn>
                                        <p:tgtEl>
                                          <p:spTgt spid="19"/>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80">
                                          <p:stCondLst>
                                            <p:cond delay="0"/>
                                          </p:stCondLst>
                                        </p:cTn>
                                        <p:tgtEl>
                                          <p:spTgt spid="20"/>
                                        </p:tgtEl>
                                      </p:cBhvr>
                                    </p:animEffect>
                                    <p:anim calcmode="lin" valueType="num">
                                      <p:cBhvr>
                                        <p:cTn id="5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6" dur="26">
                                          <p:stCondLst>
                                            <p:cond delay="650"/>
                                          </p:stCondLst>
                                        </p:cTn>
                                        <p:tgtEl>
                                          <p:spTgt spid="20"/>
                                        </p:tgtEl>
                                      </p:cBhvr>
                                      <p:to x="100000" y="60000"/>
                                    </p:animScale>
                                    <p:animScale>
                                      <p:cBhvr>
                                        <p:cTn id="57" dur="166" decel="50000">
                                          <p:stCondLst>
                                            <p:cond delay="676"/>
                                          </p:stCondLst>
                                        </p:cTn>
                                        <p:tgtEl>
                                          <p:spTgt spid="20"/>
                                        </p:tgtEl>
                                      </p:cBhvr>
                                      <p:to x="100000" y="100000"/>
                                    </p:animScale>
                                    <p:animScale>
                                      <p:cBhvr>
                                        <p:cTn id="58" dur="26">
                                          <p:stCondLst>
                                            <p:cond delay="1312"/>
                                          </p:stCondLst>
                                        </p:cTn>
                                        <p:tgtEl>
                                          <p:spTgt spid="20"/>
                                        </p:tgtEl>
                                      </p:cBhvr>
                                      <p:to x="100000" y="80000"/>
                                    </p:animScale>
                                    <p:animScale>
                                      <p:cBhvr>
                                        <p:cTn id="59" dur="166" decel="50000">
                                          <p:stCondLst>
                                            <p:cond delay="1338"/>
                                          </p:stCondLst>
                                        </p:cTn>
                                        <p:tgtEl>
                                          <p:spTgt spid="20"/>
                                        </p:tgtEl>
                                      </p:cBhvr>
                                      <p:to x="100000" y="100000"/>
                                    </p:animScale>
                                    <p:animScale>
                                      <p:cBhvr>
                                        <p:cTn id="60" dur="26">
                                          <p:stCondLst>
                                            <p:cond delay="1642"/>
                                          </p:stCondLst>
                                        </p:cTn>
                                        <p:tgtEl>
                                          <p:spTgt spid="20"/>
                                        </p:tgtEl>
                                      </p:cBhvr>
                                      <p:to x="100000" y="90000"/>
                                    </p:animScale>
                                    <p:animScale>
                                      <p:cBhvr>
                                        <p:cTn id="61" dur="166" decel="50000">
                                          <p:stCondLst>
                                            <p:cond delay="1668"/>
                                          </p:stCondLst>
                                        </p:cTn>
                                        <p:tgtEl>
                                          <p:spTgt spid="20"/>
                                        </p:tgtEl>
                                      </p:cBhvr>
                                      <p:to x="100000" y="100000"/>
                                    </p:animScale>
                                    <p:animScale>
                                      <p:cBhvr>
                                        <p:cTn id="62" dur="26">
                                          <p:stCondLst>
                                            <p:cond delay="1808"/>
                                          </p:stCondLst>
                                        </p:cTn>
                                        <p:tgtEl>
                                          <p:spTgt spid="20"/>
                                        </p:tgtEl>
                                      </p:cBhvr>
                                      <p:to x="100000" y="95000"/>
                                    </p:animScale>
                                    <p:animScale>
                                      <p:cBhvr>
                                        <p:cTn id="63" dur="166" decel="50000">
                                          <p:stCondLst>
                                            <p:cond delay="1834"/>
                                          </p:stCondLst>
                                        </p:cTn>
                                        <p:tgtEl>
                                          <p:spTgt spid="20"/>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80">
                                          <p:stCondLst>
                                            <p:cond delay="0"/>
                                          </p:stCondLst>
                                        </p:cTn>
                                        <p:tgtEl>
                                          <p:spTgt spid="21"/>
                                        </p:tgtEl>
                                      </p:cBhvr>
                                    </p:animEffect>
                                    <p:anim calcmode="lin" valueType="num">
                                      <p:cBhvr>
                                        <p:cTn id="6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4" dur="26">
                                          <p:stCondLst>
                                            <p:cond delay="650"/>
                                          </p:stCondLst>
                                        </p:cTn>
                                        <p:tgtEl>
                                          <p:spTgt spid="21"/>
                                        </p:tgtEl>
                                      </p:cBhvr>
                                      <p:to x="100000" y="60000"/>
                                    </p:animScale>
                                    <p:animScale>
                                      <p:cBhvr>
                                        <p:cTn id="75" dur="166" decel="50000">
                                          <p:stCondLst>
                                            <p:cond delay="676"/>
                                          </p:stCondLst>
                                        </p:cTn>
                                        <p:tgtEl>
                                          <p:spTgt spid="21"/>
                                        </p:tgtEl>
                                      </p:cBhvr>
                                      <p:to x="100000" y="100000"/>
                                    </p:animScale>
                                    <p:animScale>
                                      <p:cBhvr>
                                        <p:cTn id="76" dur="26">
                                          <p:stCondLst>
                                            <p:cond delay="1312"/>
                                          </p:stCondLst>
                                        </p:cTn>
                                        <p:tgtEl>
                                          <p:spTgt spid="21"/>
                                        </p:tgtEl>
                                      </p:cBhvr>
                                      <p:to x="100000" y="80000"/>
                                    </p:animScale>
                                    <p:animScale>
                                      <p:cBhvr>
                                        <p:cTn id="77" dur="166" decel="50000">
                                          <p:stCondLst>
                                            <p:cond delay="1338"/>
                                          </p:stCondLst>
                                        </p:cTn>
                                        <p:tgtEl>
                                          <p:spTgt spid="21"/>
                                        </p:tgtEl>
                                      </p:cBhvr>
                                      <p:to x="100000" y="100000"/>
                                    </p:animScale>
                                    <p:animScale>
                                      <p:cBhvr>
                                        <p:cTn id="78" dur="26">
                                          <p:stCondLst>
                                            <p:cond delay="1642"/>
                                          </p:stCondLst>
                                        </p:cTn>
                                        <p:tgtEl>
                                          <p:spTgt spid="21"/>
                                        </p:tgtEl>
                                      </p:cBhvr>
                                      <p:to x="100000" y="90000"/>
                                    </p:animScale>
                                    <p:animScale>
                                      <p:cBhvr>
                                        <p:cTn id="79" dur="166" decel="50000">
                                          <p:stCondLst>
                                            <p:cond delay="1668"/>
                                          </p:stCondLst>
                                        </p:cTn>
                                        <p:tgtEl>
                                          <p:spTgt spid="21"/>
                                        </p:tgtEl>
                                      </p:cBhvr>
                                      <p:to x="100000" y="100000"/>
                                    </p:animScale>
                                    <p:animScale>
                                      <p:cBhvr>
                                        <p:cTn id="80" dur="26">
                                          <p:stCondLst>
                                            <p:cond delay="1808"/>
                                          </p:stCondLst>
                                        </p:cTn>
                                        <p:tgtEl>
                                          <p:spTgt spid="21"/>
                                        </p:tgtEl>
                                      </p:cBhvr>
                                      <p:to x="100000" y="95000"/>
                                    </p:animScale>
                                    <p:animScale>
                                      <p:cBhvr>
                                        <p:cTn id="81" dur="166" decel="50000">
                                          <p:stCondLst>
                                            <p:cond delay="1834"/>
                                          </p:stCondLst>
                                        </p:cTn>
                                        <p:tgtEl>
                                          <p:spTgt spid="21"/>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down)">
                                      <p:cBhvr>
                                        <p:cTn id="86" dur="580">
                                          <p:stCondLst>
                                            <p:cond delay="0"/>
                                          </p:stCondLst>
                                        </p:cTn>
                                        <p:tgtEl>
                                          <p:spTgt spid="22"/>
                                        </p:tgtEl>
                                      </p:cBhvr>
                                    </p:animEffect>
                                    <p:anim calcmode="lin" valueType="num">
                                      <p:cBhvr>
                                        <p:cTn id="87"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92" dur="26">
                                          <p:stCondLst>
                                            <p:cond delay="650"/>
                                          </p:stCondLst>
                                        </p:cTn>
                                        <p:tgtEl>
                                          <p:spTgt spid="22"/>
                                        </p:tgtEl>
                                      </p:cBhvr>
                                      <p:to x="100000" y="60000"/>
                                    </p:animScale>
                                    <p:animScale>
                                      <p:cBhvr>
                                        <p:cTn id="93" dur="166" decel="50000">
                                          <p:stCondLst>
                                            <p:cond delay="676"/>
                                          </p:stCondLst>
                                        </p:cTn>
                                        <p:tgtEl>
                                          <p:spTgt spid="22"/>
                                        </p:tgtEl>
                                      </p:cBhvr>
                                      <p:to x="100000" y="100000"/>
                                    </p:animScale>
                                    <p:animScale>
                                      <p:cBhvr>
                                        <p:cTn id="94" dur="26">
                                          <p:stCondLst>
                                            <p:cond delay="1312"/>
                                          </p:stCondLst>
                                        </p:cTn>
                                        <p:tgtEl>
                                          <p:spTgt spid="22"/>
                                        </p:tgtEl>
                                      </p:cBhvr>
                                      <p:to x="100000" y="80000"/>
                                    </p:animScale>
                                    <p:animScale>
                                      <p:cBhvr>
                                        <p:cTn id="95" dur="166" decel="50000">
                                          <p:stCondLst>
                                            <p:cond delay="1338"/>
                                          </p:stCondLst>
                                        </p:cTn>
                                        <p:tgtEl>
                                          <p:spTgt spid="22"/>
                                        </p:tgtEl>
                                      </p:cBhvr>
                                      <p:to x="100000" y="100000"/>
                                    </p:animScale>
                                    <p:animScale>
                                      <p:cBhvr>
                                        <p:cTn id="96" dur="26">
                                          <p:stCondLst>
                                            <p:cond delay="1642"/>
                                          </p:stCondLst>
                                        </p:cTn>
                                        <p:tgtEl>
                                          <p:spTgt spid="22"/>
                                        </p:tgtEl>
                                      </p:cBhvr>
                                      <p:to x="100000" y="90000"/>
                                    </p:animScale>
                                    <p:animScale>
                                      <p:cBhvr>
                                        <p:cTn id="97" dur="166" decel="50000">
                                          <p:stCondLst>
                                            <p:cond delay="1668"/>
                                          </p:stCondLst>
                                        </p:cTn>
                                        <p:tgtEl>
                                          <p:spTgt spid="22"/>
                                        </p:tgtEl>
                                      </p:cBhvr>
                                      <p:to x="100000" y="100000"/>
                                    </p:animScale>
                                    <p:animScale>
                                      <p:cBhvr>
                                        <p:cTn id="98" dur="26">
                                          <p:stCondLst>
                                            <p:cond delay="1808"/>
                                          </p:stCondLst>
                                        </p:cTn>
                                        <p:tgtEl>
                                          <p:spTgt spid="22"/>
                                        </p:tgtEl>
                                      </p:cBhvr>
                                      <p:to x="100000" y="95000"/>
                                    </p:animScale>
                                    <p:animScale>
                                      <p:cBhvr>
                                        <p:cTn id="99" dur="166" decel="50000">
                                          <p:stCondLst>
                                            <p:cond delay="1834"/>
                                          </p:stCondLst>
                                        </p:cTn>
                                        <p:tgtEl>
                                          <p:spTgt spid="22"/>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80">
                                          <p:stCondLst>
                                            <p:cond delay="0"/>
                                          </p:stCondLst>
                                        </p:cTn>
                                        <p:tgtEl>
                                          <p:spTgt spid="23"/>
                                        </p:tgtEl>
                                      </p:cBhvr>
                                    </p:animEffect>
                                    <p:anim calcmode="lin" valueType="num">
                                      <p:cBhvr>
                                        <p:cTn id="10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10" dur="26">
                                          <p:stCondLst>
                                            <p:cond delay="650"/>
                                          </p:stCondLst>
                                        </p:cTn>
                                        <p:tgtEl>
                                          <p:spTgt spid="23"/>
                                        </p:tgtEl>
                                      </p:cBhvr>
                                      <p:to x="100000" y="60000"/>
                                    </p:animScale>
                                    <p:animScale>
                                      <p:cBhvr>
                                        <p:cTn id="111" dur="166" decel="50000">
                                          <p:stCondLst>
                                            <p:cond delay="676"/>
                                          </p:stCondLst>
                                        </p:cTn>
                                        <p:tgtEl>
                                          <p:spTgt spid="23"/>
                                        </p:tgtEl>
                                      </p:cBhvr>
                                      <p:to x="100000" y="100000"/>
                                    </p:animScale>
                                    <p:animScale>
                                      <p:cBhvr>
                                        <p:cTn id="112" dur="26">
                                          <p:stCondLst>
                                            <p:cond delay="1312"/>
                                          </p:stCondLst>
                                        </p:cTn>
                                        <p:tgtEl>
                                          <p:spTgt spid="23"/>
                                        </p:tgtEl>
                                      </p:cBhvr>
                                      <p:to x="100000" y="80000"/>
                                    </p:animScale>
                                    <p:animScale>
                                      <p:cBhvr>
                                        <p:cTn id="113" dur="166" decel="50000">
                                          <p:stCondLst>
                                            <p:cond delay="1338"/>
                                          </p:stCondLst>
                                        </p:cTn>
                                        <p:tgtEl>
                                          <p:spTgt spid="23"/>
                                        </p:tgtEl>
                                      </p:cBhvr>
                                      <p:to x="100000" y="100000"/>
                                    </p:animScale>
                                    <p:animScale>
                                      <p:cBhvr>
                                        <p:cTn id="114" dur="26">
                                          <p:stCondLst>
                                            <p:cond delay="1642"/>
                                          </p:stCondLst>
                                        </p:cTn>
                                        <p:tgtEl>
                                          <p:spTgt spid="23"/>
                                        </p:tgtEl>
                                      </p:cBhvr>
                                      <p:to x="100000" y="90000"/>
                                    </p:animScale>
                                    <p:animScale>
                                      <p:cBhvr>
                                        <p:cTn id="115" dur="166" decel="50000">
                                          <p:stCondLst>
                                            <p:cond delay="1668"/>
                                          </p:stCondLst>
                                        </p:cTn>
                                        <p:tgtEl>
                                          <p:spTgt spid="23"/>
                                        </p:tgtEl>
                                      </p:cBhvr>
                                      <p:to x="100000" y="100000"/>
                                    </p:animScale>
                                    <p:animScale>
                                      <p:cBhvr>
                                        <p:cTn id="116" dur="26">
                                          <p:stCondLst>
                                            <p:cond delay="1808"/>
                                          </p:stCondLst>
                                        </p:cTn>
                                        <p:tgtEl>
                                          <p:spTgt spid="23"/>
                                        </p:tgtEl>
                                      </p:cBhvr>
                                      <p:to x="100000" y="95000"/>
                                    </p:animScale>
                                    <p:animScale>
                                      <p:cBhvr>
                                        <p:cTn id="117" dur="166" decel="50000">
                                          <p:stCondLst>
                                            <p:cond delay="1834"/>
                                          </p:stCondLst>
                                        </p:cTn>
                                        <p:tgtEl>
                                          <p:spTgt spid="23"/>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wipe(down)">
                                      <p:cBhvr>
                                        <p:cTn id="122" dur="580">
                                          <p:stCondLst>
                                            <p:cond delay="0"/>
                                          </p:stCondLst>
                                        </p:cTn>
                                        <p:tgtEl>
                                          <p:spTgt spid="24"/>
                                        </p:tgtEl>
                                      </p:cBhvr>
                                    </p:animEffect>
                                    <p:anim calcmode="lin" valueType="num">
                                      <p:cBhvr>
                                        <p:cTn id="12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28" dur="26">
                                          <p:stCondLst>
                                            <p:cond delay="650"/>
                                          </p:stCondLst>
                                        </p:cTn>
                                        <p:tgtEl>
                                          <p:spTgt spid="24"/>
                                        </p:tgtEl>
                                      </p:cBhvr>
                                      <p:to x="100000" y="60000"/>
                                    </p:animScale>
                                    <p:animScale>
                                      <p:cBhvr>
                                        <p:cTn id="129" dur="166" decel="50000">
                                          <p:stCondLst>
                                            <p:cond delay="676"/>
                                          </p:stCondLst>
                                        </p:cTn>
                                        <p:tgtEl>
                                          <p:spTgt spid="24"/>
                                        </p:tgtEl>
                                      </p:cBhvr>
                                      <p:to x="100000" y="100000"/>
                                    </p:animScale>
                                    <p:animScale>
                                      <p:cBhvr>
                                        <p:cTn id="130" dur="26">
                                          <p:stCondLst>
                                            <p:cond delay="1312"/>
                                          </p:stCondLst>
                                        </p:cTn>
                                        <p:tgtEl>
                                          <p:spTgt spid="24"/>
                                        </p:tgtEl>
                                      </p:cBhvr>
                                      <p:to x="100000" y="80000"/>
                                    </p:animScale>
                                    <p:animScale>
                                      <p:cBhvr>
                                        <p:cTn id="131" dur="166" decel="50000">
                                          <p:stCondLst>
                                            <p:cond delay="1338"/>
                                          </p:stCondLst>
                                        </p:cTn>
                                        <p:tgtEl>
                                          <p:spTgt spid="24"/>
                                        </p:tgtEl>
                                      </p:cBhvr>
                                      <p:to x="100000" y="100000"/>
                                    </p:animScale>
                                    <p:animScale>
                                      <p:cBhvr>
                                        <p:cTn id="132" dur="26">
                                          <p:stCondLst>
                                            <p:cond delay="1642"/>
                                          </p:stCondLst>
                                        </p:cTn>
                                        <p:tgtEl>
                                          <p:spTgt spid="24"/>
                                        </p:tgtEl>
                                      </p:cBhvr>
                                      <p:to x="100000" y="90000"/>
                                    </p:animScale>
                                    <p:animScale>
                                      <p:cBhvr>
                                        <p:cTn id="133" dur="166" decel="50000">
                                          <p:stCondLst>
                                            <p:cond delay="1668"/>
                                          </p:stCondLst>
                                        </p:cTn>
                                        <p:tgtEl>
                                          <p:spTgt spid="24"/>
                                        </p:tgtEl>
                                      </p:cBhvr>
                                      <p:to x="100000" y="100000"/>
                                    </p:animScale>
                                    <p:animScale>
                                      <p:cBhvr>
                                        <p:cTn id="134" dur="26">
                                          <p:stCondLst>
                                            <p:cond delay="1808"/>
                                          </p:stCondLst>
                                        </p:cTn>
                                        <p:tgtEl>
                                          <p:spTgt spid="24"/>
                                        </p:tgtEl>
                                      </p:cBhvr>
                                      <p:to x="100000" y="95000"/>
                                    </p:animScale>
                                    <p:animScale>
                                      <p:cBhvr>
                                        <p:cTn id="135" dur="166" decel="50000">
                                          <p:stCondLst>
                                            <p:cond delay="1834"/>
                                          </p:stCondLst>
                                        </p:cTn>
                                        <p:tgtEl>
                                          <p:spTgt spid="24"/>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grpId="0" nodeType="clickEffect">
                                  <p:stCondLst>
                                    <p:cond delay="0"/>
                                  </p:stCondLst>
                                  <p:childTnLst>
                                    <p:set>
                                      <p:cBhvr>
                                        <p:cTn id="139" dur="1" fill="hold">
                                          <p:stCondLst>
                                            <p:cond delay="0"/>
                                          </p:stCondLst>
                                        </p:cTn>
                                        <p:tgtEl>
                                          <p:spTgt spid="25"/>
                                        </p:tgtEl>
                                        <p:attrNameLst>
                                          <p:attrName>style.visibility</p:attrName>
                                        </p:attrNameLst>
                                      </p:cBhvr>
                                      <p:to>
                                        <p:strVal val="visible"/>
                                      </p:to>
                                    </p:set>
                                    <p:animEffect transition="in" filter="wipe(down)">
                                      <p:cBhvr>
                                        <p:cTn id="140" dur="580">
                                          <p:stCondLst>
                                            <p:cond delay="0"/>
                                          </p:stCondLst>
                                        </p:cTn>
                                        <p:tgtEl>
                                          <p:spTgt spid="25"/>
                                        </p:tgtEl>
                                      </p:cBhvr>
                                    </p:animEffect>
                                    <p:anim calcmode="lin" valueType="num">
                                      <p:cBhvr>
                                        <p:cTn id="141"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46" dur="26">
                                          <p:stCondLst>
                                            <p:cond delay="650"/>
                                          </p:stCondLst>
                                        </p:cTn>
                                        <p:tgtEl>
                                          <p:spTgt spid="25"/>
                                        </p:tgtEl>
                                      </p:cBhvr>
                                      <p:to x="100000" y="60000"/>
                                    </p:animScale>
                                    <p:animScale>
                                      <p:cBhvr>
                                        <p:cTn id="147" dur="166" decel="50000">
                                          <p:stCondLst>
                                            <p:cond delay="676"/>
                                          </p:stCondLst>
                                        </p:cTn>
                                        <p:tgtEl>
                                          <p:spTgt spid="25"/>
                                        </p:tgtEl>
                                      </p:cBhvr>
                                      <p:to x="100000" y="100000"/>
                                    </p:animScale>
                                    <p:animScale>
                                      <p:cBhvr>
                                        <p:cTn id="148" dur="26">
                                          <p:stCondLst>
                                            <p:cond delay="1312"/>
                                          </p:stCondLst>
                                        </p:cTn>
                                        <p:tgtEl>
                                          <p:spTgt spid="25"/>
                                        </p:tgtEl>
                                      </p:cBhvr>
                                      <p:to x="100000" y="80000"/>
                                    </p:animScale>
                                    <p:animScale>
                                      <p:cBhvr>
                                        <p:cTn id="149" dur="166" decel="50000">
                                          <p:stCondLst>
                                            <p:cond delay="1338"/>
                                          </p:stCondLst>
                                        </p:cTn>
                                        <p:tgtEl>
                                          <p:spTgt spid="25"/>
                                        </p:tgtEl>
                                      </p:cBhvr>
                                      <p:to x="100000" y="100000"/>
                                    </p:animScale>
                                    <p:animScale>
                                      <p:cBhvr>
                                        <p:cTn id="150" dur="26">
                                          <p:stCondLst>
                                            <p:cond delay="1642"/>
                                          </p:stCondLst>
                                        </p:cTn>
                                        <p:tgtEl>
                                          <p:spTgt spid="25"/>
                                        </p:tgtEl>
                                      </p:cBhvr>
                                      <p:to x="100000" y="90000"/>
                                    </p:animScale>
                                    <p:animScale>
                                      <p:cBhvr>
                                        <p:cTn id="151" dur="166" decel="50000">
                                          <p:stCondLst>
                                            <p:cond delay="1668"/>
                                          </p:stCondLst>
                                        </p:cTn>
                                        <p:tgtEl>
                                          <p:spTgt spid="25"/>
                                        </p:tgtEl>
                                      </p:cBhvr>
                                      <p:to x="100000" y="100000"/>
                                    </p:animScale>
                                    <p:animScale>
                                      <p:cBhvr>
                                        <p:cTn id="152" dur="26">
                                          <p:stCondLst>
                                            <p:cond delay="1808"/>
                                          </p:stCondLst>
                                        </p:cTn>
                                        <p:tgtEl>
                                          <p:spTgt spid="25"/>
                                        </p:tgtEl>
                                      </p:cBhvr>
                                      <p:to x="100000" y="95000"/>
                                    </p:animScale>
                                    <p:animScale>
                                      <p:cBhvr>
                                        <p:cTn id="153" dur="166" decel="50000">
                                          <p:stCondLst>
                                            <p:cond delay="1834"/>
                                          </p:stCondLst>
                                        </p:cTn>
                                        <p:tgtEl>
                                          <p:spTgt spid="25"/>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26"/>
                                        </p:tgtEl>
                                        <p:attrNameLst>
                                          <p:attrName>style.visibility</p:attrName>
                                        </p:attrNameLst>
                                      </p:cBhvr>
                                      <p:to>
                                        <p:strVal val="visible"/>
                                      </p:to>
                                    </p:set>
                                    <p:animEffect transition="in" filter="wipe(down)">
                                      <p:cBhvr>
                                        <p:cTn id="158" dur="580">
                                          <p:stCondLst>
                                            <p:cond delay="0"/>
                                          </p:stCondLst>
                                        </p:cTn>
                                        <p:tgtEl>
                                          <p:spTgt spid="26"/>
                                        </p:tgtEl>
                                      </p:cBhvr>
                                    </p:animEffect>
                                    <p:anim calcmode="lin" valueType="num">
                                      <p:cBhvr>
                                        <p:cTn id="159"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64" dur="26">
                                          <p:stCondLst>
                                            <p:cond delay="650"/>
                                          </p:stCondLst>
                                        </p:cTn>
                                        <p:tgtEl>
                                          <p:spTgt spid="26"/>
                                        </p:tgtEl>
                                      </p:cBhvr>
                                      <p:to x="100000" y="60000"/>
                                    </p:animScale>
                                    <p:animScale>
                                      <p:cBhvr>
                                        <p:cTn id="165" dur="166" decel="50000">
                                          <p:stCondLst>
                                            <p:cond delay="676"/>
                                          </p:stCondLst>
                                        </p:cTn>
                                        <p:tgtEl>
                                          <p:spTgt spid="26"/>
                                        </p:tgtEl>
                                      </p:cBhvr>
                                      <p:to x="100000" y="100000"/>
                                    </p:animScale>
                                    <p:animScale>
                                      <p:cBhvr>
                                        <p:cTn id="166" dur="26">
                                          <p:stCondLst>
                                            <p:cond delay="1312"/>
                                          </p:stCondLst>
                                        </p:cTn>
                                        <p:tgtEl>
                                          <p:spTgt spid="26"/>
                                        </p:tgtEl>
                                      </p:cBhvr>
                                      <p:to x="100000" y="80000"/>
                                    </p:animScale>
                                    <p:animScale>
                                      <p:cBhvr>
                                        <p:cTn id="167" dur="166" decel="50000">
                                          <p:stCondLst>
                                            <p:cond delay="1338"/>
                                          </p:stCondLst>
                                        </p:cTn>
                                        <p:tgtEl>
                                          <p:spTgt spid="26"/>
                                        </p:tgtEl>
                                      </p:cBhvr>
                                      <p:to x="100000" y="100000"/>
                                    </p:animScale>
                                    <p:animScale>
                                      <p:cBhvr>
                                        <p:cTn id="168" dur="26">
                                          <p:stCondLst>
                                            <p:cond delay="1642"/>
                                          </p:stCondLst>
                                        </p:cTn>
                                        <p:tgtEl>
                                          <p:spTgt spid="26"/>
                                        </p:tgtEl>
                                      </p:cBhvr>
                                      <p:to x="100000" y="90000"/>
                                    </p:animScale>
                                    <p:animScale>
                                      <p:cBhvr>
                                        <p:cTn id="169" dur="166" decel="50000">
                                          <p:stCondLst>
                                            <p:cond delay="1668"/>
                                          </p:stCondLst>
                                        </p:cTn>
                                        <p:tgtEl>
                                          <p:spTgt spid="26"/>
                                        </p:tgtEl>
                                      </p:cBhvr>
                                      <p:to x="100000" y="100000"/>
                                    </p:animScale>
                                    <p:animScale>
                                      <p:cBhvr>
                                        <p:cTn id="170" dur="26">
                                          <p:stCondLst>
                                            <p:cond delay="1808"/>
                                          </p:stCondLst>
                                        </p:cTn>
                                        <p:tgtEl>
                                          <p:spTgt spid="26"/>
                                        </p:tgtEl>
                                      </p:cBhvr>
                                      <p:to x="100000" y="95000"/>
                                    </p:animScale>
                                    <p:animScale>
                                      <p:cBhvr>
                                        <p:cTn id="171" dur="166" decel="50000">
                                          <p:stCondLst>
                                            <p:cond delay="1834"/>
                                          </p:stCondLst>
                                        </p:cTn>
                                        <p:tgtEl>
                                          <p:spTgt spid="26"/>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grpId="0" nodeType="clickEffect">
                                  <p:stCondLst>
                                    <p:cond delay="0"/>
                                  </p:stCondLst>
                                  <p:childTnLst>
                                    <p:set>
                                      <p:cBhvr>
                                        <p:cTn id="175" dur="1" fill="hold">
                                          <p:stCondLst>
                                            <p:cond delay="0"/>
                                          </p:stCondLst>
                                        </p:cTn>
                                        <p:tgtEl>
                                          <p:spTgt spid="27"/>
                                        </p:tgtEl>
                                        <p:attrNameLst>
                                          <p:attrName>style.visibility</p:attrName>
                                        </p:attrNameLst>
                                      </p:cBhvr>
                                      <p:to>
                                        <p:strVal val="visible"/>
                                      </p:to>
                                    </p:set>
                                    <p:animEffect transition="in" filter="wipe(down)">
                                      <p:cBhvr>
                                        <p:cTn id="176" dur="580">
                                          <p:stCondLst>
                                            <p:cond delay="0"/>
                                          </p:stCondLst>
                                        </p:cTn>
                                        <p:tgtEl>
                                          <p:spTgt spid="27"/>
                                        </p:tgtEl>
                                      </p:cBhvr>
                                    </p:animEffect>
                                    <p:anim calcmode="lin" valueType="num">
                                      <p:cBhvr>
                                        <p:cTn id="177"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82" dur="26">
                                          <p:stCondLst>
                                            <p:cond delay="650"/>
                                          </p:stCondLst>
                                        </p:cTn>
                                        <p:tgtEl>
                                          <p:spTgt spid="27"/>
                                        </p:tgtEl>
                                      </p:cBhvr>
                                      <p:to x="100000" y="60000"/>
                                    </p:animScale>
                                    <p:animScale>
                                      <p:cBhvr>
                                        <p:cTn id="183" dur="166" decel="50000">
                                          <p:stCondLst>
                                            <p:cond delay="676"/>
                                          </p:stCondLst>
                                        </p:cTn>
                                        <p:tgtEl>
                                          <p:spTgt spid="27"/>
                                        </p:tgtEl>
                                      </p:cBhvr>
                                      <p:to x="100000" y="100000"/>
                                    </p:animScale>
                                    <p:animScale>
                                      <p:cBhvr>
                                        <p:cTn id="184" dur="26">
                                          <p:stCondLst>
                                            <p:cond delay="1312"/>
                                          </p:stCondLst>
                                        </p:cTn>
                                        <p:tgtEl>
                                          <p:spTgt spid="27"/>
                                        </p:tgtEl>
                                      </p:cBhvr>
                                      <p:to x="100000" y="80000"/>
                                    </p:animScale>
                                    <p:animScale>
                                      <p:cBhvr>
                                        <p:cTn id="185" dur="166" decel="50000">
                                          <p:stCondLst>
                                            <p:cond delay="1338"/>
                                          </p:stCondLst>
                                        </p:cTn>
                                        <p:tgtEl>
                                          <p:spTgt spid="27"/>
                                        </p:tgtEl>
                                      </p:cBhvr>
                                      <p:to x="100000" y="100000"/>
                                    </p:animScale>
                                    <p:animScale>
                                      <p:cBhvr>
                                        <p:cTn id="186" dur="26">
                                          <p:stCondLst>
                                            <p:cond delay="1642"/>
                                          </p:stCondLst>
                                        </p:cTn>
                                        <p:tgtEl>
                                          <p:spTgt spid="27"/>
                                        </p:tgtEl>
                                      </p:cBhvr>
                                      <p:to x="100000" y="90000"/>
                                    </p:animScale>
                                    <p:animScale>
                                      <p:cBhvr>
                                        <p:cTn id="187" dur="166" decel="50000">
                                          <p:stCondLst>
                                            <p:cond delay="1668"/>
                                          </p:stCondLst>
                                        </p:cTn>
                                        <p:tgtEl>
                                          <p:spTgt spid="27"/>
                                        </p:tgtEl>
                                      </p:cBhvr>
                                      <p:to x="100000" y="100000"/>
                                    </p:animScale>
                                    <p:animScale>
                                      <p:cBhvr>
                                        <p:cTn id="188" dur="26">
                                          <p:stCondLst>
                                            <p:cond delay="1808"/>
                                          </p:stCondLst>
                                        </p:cTn>
                                        <p:tgtEl>
                                          <p:spTgt spid="27"/>
                                        </p:tgtEl>
                                      </p:cBhvr>
                                      <p:to x="100000" y="95000"/>
                                    </p:animScale>
                                    <p:animScale>
                                      <p:cBhvr>
                                        <p:cTn id="189"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مؤشرات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53</a:t>
            </a:fld>
            <a:endParaRPr lang="ar-EG"/>
          </a:p>
        </p:txBody>
      </p:sp>
      <p:grpSp>
        <p:nvGrpSpPr>
          <p:cNvPr id="4" name="Group 3">
            <a:extLst>
              <a:ext uri="{FF2B5EF4-FFF2-40B4-BE49-F238E27FC236}">
                <a16:creationId xmlns:a16="http://schemas.microsoft.com/office/drawing/2014/main" xmlns="" id="{96FD8E9A-1437-4FDE-9FC3-6EED44FF565A}"/>
              </a:ext>
            </a:extLst>
          </p:cNvPr>
          <p:cNvGrpSpPr/>
          <p:nvPr/>
        </p:nvGrpSpPr>
        <p:grpSpPr>
          <a:xfrm>
            <a:off x="4179562" y="1826363"/>
            <a:ext cx="4521072" cy="3814774"/>
            <a:chOff x="3674661" y="1663102"/>
            <a:chExt cx="4521072" cy="3814774"/>
          </a:xfrm>
        </p:grpSpPr>
        <p:pic>
          <p:nvPicPr>
            <p:cNvPr id="5" name="Picture 4">
              <a:extLst>
                <a:ext uri="{FF2B5EF4-FFF2-40B4-BE49-F238E27FC236}">
                  <a16:creationId xmlns:a16="http://schemas.microsoft.com/office/drawing/2014/main" xmlns="" id="{AF9201DD-98F4-4AC7-BCFE-9EC343D3ED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4661" y="1663102"/>
              <a:ext cx="4521072" cy="3814774"/>
            </a:xfrm>
            <a:prstGeom prst="rect">
              <a:avLst/>
            </a:prstGeom>
          </p:spPr>
        </p:pic>
        <p:sp>
          <p:nvSpPr>
            <p:cNvPr id="6" name="Rectangle 5">
              <a:extLst>
                <a:ext uri="{FF2B5EF4-FFF2-40B4-BE49-F238E27FC236}">
                  <a16:creationId xmlns:a16="http://schemas.microsoft.com/office/drawing/2014/main" xmlns="" id="{9EC65A43-9E8F-4F5D-9980-1227795FBAE7}"/>
                </a:ext>
              </a:extLst>
            </p:cNvPr>
            <p:cNvSpPr/>
            <p:nvPr/>
          </p:nvSpPr>
          <p:spPr>
            <a:xfrm>
              <a:off x="5107918" y="2816530"/>
              <a:ext cx="1712423"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ولعل </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من أبرز هذه المؤشرات </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ما يلي</a:t>
              </a:r>
              <a:endParaRPr lang="ar-EG" sz="1600" b="1" dirty="0">
                <a:solidFill>
                  <a:schemeClr val="bg1"/>
                </a:solidFill>
                <a:latin typeface="Sakkal Majalla" panose="02000000000000000000" pitchFamily="2" charset="-78"/>
                <a:cs typeface="Sakkal Majalla" panose="02000000000000000000" pitchFamily="2" charset="-78"/>
              </a:endParaRPr>
            </a:p>
          </p:txBody>
        </p:sp>
        <p:sp>
          <p:nvSpPr>
            <p:cNvPr id="7" name="Rectangle 6">
              <a:extLst>
                <a:ext uri="{FF2B5EF4-FFF2-40B4-BE49-F238E27FC236}">
                  <a16:creationId xmlns:a16="http://schemas.microsoft.com/office/drawing/2014/main" xmlns="" id="{C80F0BDA-DF29-4384-B1AD-3637FDEE6040}"/>
                </a:ext>
              </a:extLst>
            </p:cNvPr>
            <p:cNvSpPr/>
            <p:nvPr/>
          </p:nvSpPr>
          <p:spPr>
            <a:xfrm>
              <a:off x="6451829" y="1788068"/>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11</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8" name="Rectangle 7">
              <a:extLst>
                <a:ext uri="{FF2B5EF4-FFF2-40B4-BE49-F238E27FC236}">
                  <a16:creationId xmlns:a16="http://schemas.microsoft.com/office/drawing/2014/main" xmlns="" id="{11F6E8F9-DFDF-4108-BFE3-FE261D6B01E3}"/>
                </a:ext>
              </a:extLst>
            </p:cNvPr>
            <p:cNvSpPr/>
            <p:nvPr/>
          </p:nvSpPr>
          <p:spPr>
            <a:xfrm>
              <a:off x="7120695" y="2541601"/>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12</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9" name="Rectangle 8">
              <a:extLst>
                <a:ext uri="{FF2B5EF4-FFF2-40B4-BE49-F238E27FC236}">
                  <a16:creationId xmlns:a16="http://schemas.microsoft.com/office/drawing/2014/main" xmlns="" id="{69B24CCA-3C30-4E4E-A43B-DEF06D8B4FE4}"/>
                </a:ext>
              </a:extLst>
            </p:cNvPr>
            <p:cNvSpPr/>
            <p:nvPr/>
          </p:nvSpPr>
          <p:spPr>
            <a:xfrm>
              <a:off x="7594827" y="3308879"/>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13</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xmlns="" id="{DDA62B0E-6BA3-4B7B-8E39-3988EB25416F}"/>
                </a:ext>
              </a:extLst>
            </p:cNvPr>
            <p:cNvSpPr/>
            <p:nvPr/>
          </p:nvSpPr>
          <p:spPr>
            <a:xfrm>
              <a:off x="7131430" y="4110025"/>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14</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2" name="Rectangle 11">
              <a:extLst>
                <a:ext uri="{FF2B5EF4-FFF2-40B4-BE49-F238E27FC236}">
                  <a16:creationId xmlns:a16="http://schemas.microsoft.com/office/drawing/2014/main" xmlns="" id="{D35F5EFF-BD7F-40AB-BF56-E3688D7D9BCD}"/>
                </a:ext>
              </a:extLst>
            </p:cNvPr>
            <p:cNvSpPr/>
            <p:nvPr/>
          </p:nvSpPr>
          <p:spPr>
            <a:xfrm>
              <a:off x="6409496" y="4867901"/>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15</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a16="http://schemas.microsoft.com/office/drawing/2014/main" xmlns="" id="{ABB7BBC7-F823-44B8-AC84-9F7F7DF235A2}"/>
                </a:ext>
              </a:extLst>
            </p:cNvPr>
            <p:cNvSpPr/>
            <p:nvPr/>
          </p:nvSpPr>
          <p:spPr>
            <a:xfrm>
              <a:off x="4954725" y="4867901"/>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16</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4" name="Rectangle 13">
              <a:extLst>
                <a:ext uri="{FF2B5EF4-FFF2-40B4-BE49-F238E27FC236}">
                  <a16:creationId xmlns:a16="http://schemas.microsoft.com/office/drawing/2014/main" xmlns="" id="{7D5F41DF-AF24-475F-89AC-B7D4FB458093}"/>
                </a:ext>
              </a:extLst>
            </p:cNvPr>
            <p:cNvSpPr/>
            <p:nvPr/>
          </p:nvSpPr>
          <p:spPr>
            <a:xfrm>
              <a:off x="4278888" y="4110025"/>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17</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5" name="Rectangle 14">
              <a:extLst>
                <a:ext uri="{FF2B5EF4-FFF2-40B4-BE49-F238E27FC236}">
                  <a16:creationId xmlns:a16="http://schemas.microsoft.com/office/drawing/2014/main" xmlns="" id="{52ADCE99-701B-447A-BB49-0EAC7E5BBC2B}"/>
                </a:ext>
              </a:extLst>
            </p:cNvPr>
            <p:cNvSpPr/>
            <p:nvPr/>
          </p:nvSpPr>
          <p:spPr>
            <a:xfrm>
              <a:off x="3786328" y="3308879"/>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18</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6" name="Rectangle 15">
              <a:extLst>
                <a:ext uri="{FF2B5EF4-FFF2-40B4-BE49-F238E27FC236}">
                  <a16:creationId xmlns:a16="http://schemas.microsoft.com/office/drawing/2014/main" xmlns="" id="{65210C29-5821-4A35-97C5-9F3E91308042}"/>
                </a:ext>
              </a:extLst>
            </p:cNvPr>
            <p:cNvSpPr/>
            <p:nvPr/>
          </p:nvSpPr>
          <p:spPr>
            <a:xfrm>
              <a:off x="4278888" y="2543200"/>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19</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a16="http://schemas.microsoft.com/office/drawing/2014/main" xmlns="" id="{16A67BA8-F4FF-493C-9FBE-C524C44C882B}"/>
                </a:ext>
              </a:extLst>
            </p:cNvPr>
            <p:cNvSpPr/>
            <p:nvPr/>
          </p:nvSpPr>
          <p:spPr>
            <a:xfrm>
              <a:off x="4961010" y="1779601"/>
              <a:ext cx="489238" cy="523220"/>
            </a:xfrm>
            <a:prstGeom prst="rect">
              <a:avLst/>
            </a:prstGeom>
          </p:spPr>
          <p:txBody>
            <a:bodyPr wrap="none">
              <a:spAutoFit/>
            </a:bodyPr>
            <a:lstStyle/>
            <a:p>
              <a:pPr algn="ctr"/>
              <a:r>
                <a:rPr lang="ar-EG" sz="2800" dirty="0">
                  <a:solidFill>
                    <a:srgbClr val="C00000"/>
                  </a:solidFill>
                  <a:latin typeface="Sakkal Majalla" panose="02000000000000000000" pitchFamily="2" charset="-78"/>
                  <a:cs typeface="Sakkal Majalla" panose="02000000000000000000" pitchFamily="2" charset="-78"/>
                </a:rPr>
                <a:t>20</a:t>
              </a:r>
              <a:endParaRPr lang="ar-EG" dirty="0">
                <a:solidFill>
                  <a:srgbClr val="C00000"/>
                </a:solidFill>
                <a:latin typeface="Sakkal Majalla" panose="02000000000000000000" pitchFamily="2" charset="-78"/>
                <a:cs typeface="Sakkal Majalla" panose="02000000000000000000" pitchFamily="2" charset="-78"/>
              </a:endParaRPr>
            </a:p>
          </p:txBody>
        </p:sp>
      </p:grpSp>
      <p:sp>
        <p:nvSpPr>
          <p:cNvPr id="18" name="Rectangle 17">
            <a:extLst>
              <a:ext uri="{FF2B5EF4-FFF2-40B4-BE49-F238E27FC236}">
                <a16:creationId xmlns:a16="http://schemas.microsoft.com/office/drawing/2014/main" xmlns="" id="{847FBE4F-5763-48EF-BE42-AD1691BDD4DB}"/>
              </a:ext>
            </a:extLst>
          </p:cNvPr>
          <p:cNvSpPr/>
          <p:nvPr/>
        </p:nvSpPr>
        <p:spPr>
          <a:xfrm>
            <a:off x="7380798" y="1556731"/>
            <a:ext cx="3471341"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الزيادة في عدد المنسقين والمساعدين ومديري المكاتب ورجال التسهيلات</a:t>
            </a:r>
          </a:p>
        </p:txBody>
      </p:sp>
      <p:sp>
        <p:nvSpPr>
          <p:cNvPr id="19" name="Rectangle 18">
            <a:extLst>
              <a:ext uri="{FF2B5EF4-FFF2-40B4-BE49-F238E27FC236}">
                <a16:creationId xmlns:a16="http://schemas.microsoft.com/office/drawing/2014/main" xmlns="" id="{0BF60943-69E9-4D90-B39F-CAF02931118E}"/>
              </a:ext>
            </a:extLst>
          </p:cNvPr>
          <p:cNvSpPr/>
          <p:nvPr/>
        </p:nvSpPr>
        <p:spPr>
          <a:xfrm>
            <a:off x="8218070" y="2523160"/>
            <a:ext cx="3273529"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الزيادة الهائلة في حجم الأعمال المكتبية على حساب المتابعة الميدانيـة</a:t>
            </a:r>
          </a:p>
        </p:txBody>
      </p:sp>
      <p:sp>
        <p:nvSpPr>
          <p:cNvPr id="20" name="Rectangle 19">
            <a:extLst>
              <a:ext uri="{FF2B5EF4-FFF2-40B4-BE49-F238E27FC236}">
                <a16:creationId xmlns:a16="http://schemas.microsoft.com/office/drawing/2014/main" xmlns="" id="{71691BBF-03EE-4189-8641-AF7B006169D8}"/>
              </a:ext>
            </a:extLst>
          </p:cNvPr>
          <p:cNvSpPr/>
          <p:nvPr/>
        </p:nvSpPr>
        <p:spPr>
          <a:xfrm>
            <a:off x="8573071" y="3541594"/>
            <a:ext cx="3121640" cy="461665"/>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تعدد وتنوع السرقات والاختلاسات</a:t>
            </a:r>
          </a:p>
        </p:txBody>
      </p:sp>
      <p:sp>
        <p:nvSpPr>
          <p:cNvPr id="21" name="Rectangle 20">
            <a:extLst>
              <a:ext uri="{FF2B5EF4-FFF2-40B4-BE49-F238E27FC236}">
                <a16:creationId xmlns:a16="http://schemas.microsoft.com/office/drawing/2014/main" xmlns="" id="{864F0358-DC8F-40C9-82B3-C9B482A8E0AA}"/>
              </a:ext>
            </a:extLst>
          </p:cNvPr>
          <p:cNvSpPr/>
          <p:nvPr/>
        </p:nvSpPr>
        <p:spPr>
          <a:xfrm>
            <a:off x="8125569" y="4334841"/>
            <a:ext cx="3050835"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كبر حجم العوادم والأجزاء التالفة </a:t>
            </a:r>
          </a:p>
        </p:txBody>
      </p:sp>
      <p:sp>
        <p:nvSpPr>
          <p:cNvPr id="22" name="Rectangle 21">
            <a:extLst>
              <a:ext uri="{FF2B5EF4-FFF2-40B4-BE49-F238E27FC236}">
                <a16:creationId xmlns:a16="http://schemas.microsoft.com/office/drawing/2014/main" xmlns="" id="{B41B7383-1106-462F-95E9-901E41BDB3A7}"/>
              </a:ext>
            </a:extLst>
          </p:cNvPr>
          <p:cNvSpPr/>
          <p:nvPr/>
        </p:nvSpPr>
        <p:spPr>
          <a:xfrm>
            <a:off x="7159016" y="5088066"/>
            <a:ext cx="3769911"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الميل الى اتخاذ الطريق الرسمي </a:t>
            </a:r>
            <a:br>
              <a:rPr lang="ar-EG" sz="2400" dirty="0">
                <a:solidFill>
                  <a:srgbClr val="002060"/>
                </a:solidFill>
                <a:latin typeface="Sakkal Majalla" panose="02000000000000000000" pitchFamily="2" charset="-78"/>
                <a:cs typeface="Sakkal Majalla" panose="02000000000000000000" pitchFamily="2" charset="-78"/>
              </a:rPr>
            </a:br>
            <a:r>
              <a:rPr lang="ar-EG" sz="2400" dirty="0">
                <a:solidFill>
                  <a:srgbClr val="002060"/>
                </a:solidFill>
                <a:latin typeface="Sakkal Majalla" panose="02000000000000000000" pitchFamily="2" charset="-78"/>
                <a:cs typeface="Sakkal Majalla" panose="02000000000000000000" pitchFamily="2" charset="-78"/>
              </a:rPr>
              <a:t>بدلاً من اتخاذ الطريق المباشر </a:t>
            </a:r>
          </a:p>
        </p:txBody>
      </p:sp>
      <p:sp>
        <p:nvSpPr>
          <p:cNvPr id="23" name="Rectangle 22">
            <a:extLst>
              <a:ext uri="{FF2B5EF4-FFF2-40B4-BE49-F238E27FC236}">
                <a16:creationId xmlns:a16="http://schemas.microsoft.com/office/drawing/2014/main" xmlns="" id="{0B62411A-447A-4E9B-9F85-2FA48C9885DE}"/>
              </a:ext>
            </a:extLst>
          </p:cNvPr>
          <p:cNvSpPr/>
          <p:nvPr/>
        </p:nvSpPr>
        <p:spPr>
          <a:xfrm>
            <a:off x="752957" y="5167808"/>
            <a:ext cx="4575291"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المركزية وانعدام التفويض وضعف الثقة في الموظفين</a:t>
            </a:r>
          </a:p>
        </p:txBody>
      </p:sp>
      <p:sp>
        <p:nvSpPr>
          <p:cNvPr id="24" name="Rectangle 23">
            <a:extLst>
              <a:ext uri="{FF2B5EF4-FFF2-40B4-BE49-F238E27FC236}">
                <a16:creationId xmlns:a16="http://schemas.microsoft.com/office/drawing/2014/main" xmlns="" id="{26086759-4E31-438F-8B0E-5FB9C3B91044}"/>
              </a:ext>
            </a:extLst>
          </p:cNvPr>
          <p:cNvSpPr/>
          <p:nvPr/>
        </p:nvSpPr>
        <p:spPr>
          <a:xfrm>
            <a:off x="725774" y="4366662"/>
            <a:ext cx="3855543"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الفشل في الاكتشاف والاستفادة من المهارات</a:t>
            </a:r>
          </a:p>
        </p:txBody>
      </p:sp>
      <p:sp>
        <p:nvSpPr>
          <p:cNvPr id="25" name="Rectangle 24">
            <a:extLst>
              <a:ext uri="{FF2B5EF4-FFF2-40B4-BE49-F238E27FC236}">
                <a16:creationId xmlns:a16="http://schemas.microsoft.com/office/drawing/2014/main" xmlns="" id="{00880ADA-CE6D-4CC1-8882-667725D21D67}"/>
              </a:ext>
            </a:extLst>
          </p:cNvPr>
          <p:cNvSpPr/>
          <p:nvPr/>
        </p:nvSpPr>
        <p:spPr>
          <a:xfrm>
            <a:off x="1785021" y="3472140"/>
            <a:ext cx="2388795"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الفشل في تحقيـق الأهداف</a:t>
            </a:r>
          </a:p>
        </p:txBody>
      </p:sp>
      <p:sp>
        <p:nvSpPr>
          <p:cNvPr id="26" name="Rectangle 25">
            <a:extLst>
              <a:ext uri="{FF2B5EF4-FFF2-40B4-BE49-F238E27FC236}">
                <a16:creationId xmlns:a16="http://schemas.microsoft.com/office/drawing/2014/main" xmlns="" id="{1E1C8C7D-B1E1-4827-A196-CBF6C33A27CD}"/>
              </a:ext>
            </a:extLst>
          </p:cNvPr>
          <p:cNvSpPr/>
          <p:nvPr/>
        </p:nvSpPr>
        <p:spPr>
          <a:xfrm>
            <a:off x="1132943" y="2649668"/>
            <a:ext cx="3815317" cy="461665"/>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تفوق المنافسين والأقران والمتأخرين</a:t>
            </a:r>
          </a:p>
        </p:txBody>
      </p:sp>
      <p:sp>
        <p:nvSpPr>
          <p:cNvPr id="27" name="Rectangle 26">
            <a:extLst>
              <a:ext uri="{FF2B5EF4-FFF2-40B4-BE49-F238E27FC236}">
                <a16:creationId xmlns:a16="http://schemas.microsoft.com/office/drawing/2014/main" xmlns="" id="{487ECAC6-D396-4BB8-850E-9063278417E4}"/>
              </a:ext>
            </a:extLst>
          </p:cNvPr>
          <p:cNvSpPr/>
          <p:nvPr/>
        </p:nvSpPr>
        <p:spPr>
          <a:xfrm>
            <a:off x="1976264" y="1748512"/>
            <a:ext cx="3390672"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الروتين وعدم التطوير وضعف الإيداع</a:t>
            </a:r>
          </a:p>
        </p:txBody>
      </p:sp>
    </p:spTree>
    <p:extLst>
      <p:ext uri="{BB962C8B-B14F-4D97-AF65-F5344CB8AC3E}">
        <p14:creationId xmlns:p14="http://schemas.microsoft.com/office/powerpoint/2010/main" val="194184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80">
                                          <p:stCondLst>
                                            <p:cond delay="0"/>
                                          </p:stCondLst>
                                        </p:cTn>
                                        <p:tgtEl>
                                          <p:spTgt spid="20"/>
                                        </p:tgtEl>
                                      </p:cBhvr>
                                    </p:animEffect>
                                    <p:anim calcmode="lin" valueType="num">
                                      <p:cBhvr>
                                        <p:cTn id="4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9" dur="26">
                                          <p:stCondLst>
                                            <p:cond delay="650"/>
                                          </p:stCondLst>
                                        </p:cTn>
                                        <p:tgtEl>
                                          <p:spTgt spid="20"/>
                                        </p:tgtEl>
                                      </p:cBhvr>
                                      <p:to x="100000" y="60000"/>
                                    </p:animScale>
                                    <p:animScale>
                                      <p:cBhvr>
                                        <p:cTn id="50" dur="166" decel="50000">
                                          <p:stCondLst>
                                            <p:cond delay="676"/>
                                          </p:stCondLst>
                                        </p:cTn>
                                        <p:tgtEl>
                                          <p:spTgt spid="20"/>
                                        </p:tgtEl>
                                      </p:cBhvr>
                                      <p:to x="100000" y="100000"/>
                                    </p:animScale>
                                    <p:animScale>
                                      <p:cBhvr>
                                        <p:cTn id="51" dur="26">
                                          <p:stCondLst>
                                            <p:cond delay="1312"/>
                                          </p:stCondLst>
                                        </p:cTn>
                                        <p:tgtEl>
                                          <p:spTgt spid="20"/>
                                        </p:tgtEl>
                                      </p:cBhvr>
                                      <p:to x="100000" y="80000"/>
                                    </p:animScale>
                                    <p:animScale>
                                      <p:cBhvr>
                                        <p:cTn id="52" dur="166" decel="50000">
                                          <p:stCondLst>
                                            <p:cond delay="1338"/>
                                          </p:stCondLst>
                                        </p:cTn>
                                        <p:tgtEl>
                                          <p:spTgt spid="20"/>
                                        </p:tgtEl>
                                      </p:cBhvr>
                                      <p:to x="100000" y="100000"/>
                                    </p:animScale>
                                    <p:animScale>
                                      <p:cBhvr>
                                        <p:cTn id="53" dur="26">
                                          <p:stCondLst>
                                            <p:cond delay="1642"/>
                                          </p:stCondLst>
                                        </p:cTn>
                                        <p:tgtEl>
                                          <p:spTgt spid="20"/>
                                        </p:tgtEl>
                                      </p:cBhvr>
                                      <p:to x="100000" y="90000"/>
                                    </p:animScale>
                                    <p:animScale>
                                      <p:cBhvr>
                                        <p:cTn id="54" dur="166" decel="50000">
                                          <p:stCondLst>
                                            <p:cond delay="1668"/>
                                          </p:stCondLst>
                                        </p:cTn>
                                        <p:tgtEl>
                                          <p:spTgt spid="20"/>
                                        </p:tgtEl>
                                      </p:cBhvr>
                                      <p:to x="100000" y="100000"/>
                                    </p:animScale>
                                    <p:animScale>
                                      <p:cBhvr>
                                        <p:cTn id="55" dur="26">
                                          <p:stCondLst>
                                            <p:cond delay="1808"/>
                                          </p:stCondLst>
                                        </p:cTn>
                                        <p:tgtEl>
                                          <p:spTgt spid="20"/>
                                        </p:tgtEl>
                                      </p:cBhvr>
                                      <p:to x="100000" y="95000"/>
                                    </p:animScale>
                                    <p:animScale>
                                      <p:cBhvr>
                                        <p:cTn id="56" dur="166" decel="50000">
                                          <p:stCondLst>
                                            <p:cond delay="1834"/>
                                          </p:stCondLst>
                                        </p:cTn>
                                        <p:tgtEl>
                                          <p:spTgt spid="2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80">
                                          <p:stCondLst>
                                            <p:cond delay="0"/>
                                          </p:stCondLst>
                                        </p:cTn>
                                        <p:tgtEl>
                                          <p:spTgt spid="21"/>
                                        </p:tgtEl>
                                      </p:cBhvr>
                                    </p:animEffect>
                                    <p:anim calcmode="lin" valueType="num">
                                      <p:cBhvr>
                                        <p:cTn id="6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7" dur="26">
                                          <p:stCondLst>
                                            <p:cond delay="650"/>
                                          </p:stCondLst>
                                        </p:cTn>
                                        <p:tgtEl>
                                          <p:spTgt spid="21"/>
                                        </p:tgtEl>
                                      </p:cBhvr>
                                      <p:to x="100000" y="60000"/>
                                    </p:animScale>
                                    <p:animScale>
                                      <p:cBhvr>
                                        <p:cTn id="68" dur="166" decel="50000">
                                          <p:stCondLst>
                                            <p:cond delay="676"/>
                                          </p:stCondLst>
                                        </p:cTn>
                                        <p:tgtEl>
                                          <p:spTgt spid="21"/>
                                        </p:tgtEl>
                                      </p:cBhvr>
                                      <p:to x="100000" y="100000"/>
                                    </p:animScale>
                                    <p:animScale>
                                      <p:cBhvr>
                                        <p:cTn id="69" dur="26">
                                          <p:stCondLst>
                                            <p:cond delay="1312"/>
                                          </p:stCondLst>
                                        </p:cTn>
                                        <p:tgtEl>
                                          <p:spTgt spid="21"/>
                                        </p:tgtEl>
                                      </p:cBhvr>
                                      <p:to x="100000" y="80000"/>
                                    </p:animScale>
                                    <p:animScale>
                                      <p:cBhvr>
                                        <p:cTn id="70" dur="166" decel="50000">
                                          <p:stCondLst>
                                            <p:cond delay="1338"/>
                                          </p:stCondLst>
                                        </p:cTn>
                                        <p:tgtEl>
                                          <p:spTgt spid="21"/>
                                        </p:tgtEl>
                                      </p:cBhvr>
                                      <p:to x="100000" y="100000"/>
                                    </p:animScale>
                                    <p:animScale>
                                      <p:cBhvr>
                                        <p:cTn id="71" dur="26">
                                          <p:stCondLst>
                                            <p:cond delay="1642"/>
                                          </p:stCondLst>
                                        </p:cTn>
                                        <p:tgtEl>
                                          <p:spTgt spid="21"/>
                                        </p:tgtEl>
                                      </p:cBhvr>
                                      <p:to x="100000" y="90000"/>
                                    </p:animScale>
                                    <p:animScale>
                                      <p:cBhvr>
                                        <p:cTn id="72" dur="166" decel="50000">
                                          <p:stCondLst>
                                            <p:cond delay="1668"/>
                                          </p:stCondLst>
                                        </p:cTn>
                                        <p:tgtEl>
                                          <p:spTgt spid="21"/>
                                        </p:tgtEl>
                                      </p:cBhvr>
                                      <p:to x="100000" y="100000"/>
                                    </p:animScale>
                                    <p:animScale>
                                      <p:cBhvr>
                                        <p:cTn id="73" dur="26">
                                          <p:stCondLst>
                                            <p:cond delay="1808"/>
                                          </p:stCondLst>
                                        </p:cTn>
                                        <p:tgtEl>
                                          <p:spTgt spid="21"/>
                                        </p:tgtEl>
                                      </p:cBhvr>
                                      <p:to x="100000" y="95000"/>
                                    </p:animScale>
                                    <p:animScale>
                                      <p:cBhvr>
                                        <p:cTn id="74" dur="166" decel="50000">
                                          <p:stCondLst>
                                            <p:cond delay="1834"/>
                                          </p:stCondLst>
                                        </p:cTn>
                                        <p:tgtEl>
                                          <p:spTgt spid="21"/>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down)">
                                      <p:cBhvr>
                                        <p:cTn id="79" dur="580">
                                          <p:stCondLst>
                                            <p:cond delay="0"/>
                                          </p:stCondLst>
                                        </p:cTn>
                                        <p:tgtEl>
                                          <p:spTgt spid="22"/>
                                        </p:tgtEl>
                                      </p:cBhvr>
                                    </p:animEffect>
                                    <p:anim calcmode="lin" valueType="num">
                                      <p:cBhvr>
                                        <p:cTn id="8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85" dur="26">
                                          <p:stCondLst>
                                            <p:cond delay="650"/>
                                          </p:stCondLst>
                                        </p:cTn>
                                        <p:tgtEl>
                                          <p:spTgt spid="22"/>
                                        </p:tgtEl>
                                      </p:cBhvr>
                                      <p:to x="100000" y="60000"/>
                                    </p:animScale>
                                    <p:animScale>
                                      <p:cBhvr>
                                        <p:cTn id="86" dur="166" decel="50000">
                                          <p:stCondLst>
                                            <p:cond delay="676"/>
                                          </p:stCondLst>
                                        </p:cTn>
                                        <p:tgtEl>
                                          <p:spTgt spid="22"/>
                                        </p:tgtEl>
                                      </p:cBhvr>
                                      <p:to x="100000" y="100000"/>
                                    </p:animScale>
                                    <p:animScale>
                                      <p:cBhvr>
                                        <p:cTn id="87" dur="26">
                                          <p:stCondLst>
                                            <p:cond delay="1312"/>
                                          </p:stCondLst>
                                        </p:cTn>
                                        <p:tgtEl>
                                          <p:spTgt spid="22"/>
                                        </p:tgtEl>
                                      </p:cBhvr>
                                      <p:to x="100000" y="80000"/>
                                    </p:animScale>
                                    <p:animScale>
                                      <p:cBhvr>
                                        <p:cTn id="88" dur="166" decel="50000">
                                          <p:stCondLst>
                                            <p:cond delay="1338"/>
                                          </p:stCondLst>
                                        </p:cTn>
                                        <p:tgtEl>
                                          <p:spTgt spid="22"/>
                                        </p:tgtEl>
                                      </p:cBhvr>
                                      <p:to x="100000" y="100000"/>
                                    </p:animScale>
                                    <p:animScale>
                                      <p:cBhvr>
                                        <p:cTn id="89" dur="26">
                                          <p:stCondLst>
                                            <p:cond delay="1642"/>
                                          </p:stCondLst>
                                        </p:cTn>
                                        <p:tgtEl>
                                          <p:spTgt spid="22"/>
                                        </p:tgtEl>
                                      </p:cBhvr>
                                      <p:to x="100000" y="90000"/>
                                    </p:animScale>
                                    <p:animScale>
                                      <p:cBhvr>
                                        <p:cTn id="90" dur="166" decel="50000">
                                          <p:stCondLst>
                                            <p:cond delay="1668"/>
                                          </p:stCondLst>
                                        </p:cTn>
                                        <p:tgtEl>
                                          <p:spTgt spid="22"/>
                                        </p:tgtEl>
                                      </p:cBhvr>
                                      <p:to x="100000" y="100000"/>
                                    </p:animScale>
                                    <p:animScale>
                                      <p:cBhvr>
                                        <p:cTn id="91" dur="26">
                                          <p:stCondLst>
                                            <p:cond delay="1808"/>
                                          </p:stCondLst>
                                        </p:cTn>
                                        <p:tgtEl>
                                          <p:spTgt spid="22"/>
                                        </p:tgtEl>
                                      </p:cBhvr>
                                      <p:to x="100000" y="95000"/>
                                    </p:animScale>
                                    <p:animScale>
                                      <p:cBhvr>
                                        <p:cTn id="92" dur="166" decel="50000">
                                          <p:stCondLst>
                                            <p:cond delay="1834"/>
                                          </p:stCondLst>
                                        </p:cTn>
                                        <p:tgtEl>
                                          <p:spTgt spid="22"/>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down)">
                                      <p:cBhvr>
                                        <p:cTn id="97" dur="580">
                                          <p:stCondLst>
                                            <p:cond delay="0"/>
                                          </p:stCondLst>
                                        </p:cTn>
                                        <p:tgtEl>
                                          <p:spTgt spid="23"/>
                                        </p:tgtEl>
                                      </p:cBhvr>
                                    </p:animEffect>
                                    <p:anim calcmode="lin" valueType="num">
                                      <p:cBhvr>
                                        <p:cTn id="9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03" dur="26">
                                          <p:stCondLst>
                                            <p:cond delay="650"/>
                                          </p:stCondLst>
                                        </p:cTn>
                                        <p:tgtEl>
                                          <p:spTgt spid="23"/>
                                        </p:tgtEl>
                                      </p:cBhvr>
                                      <p:to x="100000" y="60000"/>
                                    </p:animScale>
                                    <p:animScale>
                                      <p:cBhvr>
                                        <p:cTn id="104" dur="166" decel="50000">
                                          <p:stCondLst>
                                            <p:cond delay="676"/>
                                          </p:stCondLst>
                                        </p:cTn>
                                        <p:tgtEl>
                                          <p:spTgt spid="23"/>
                                        </p:tgtEl>
                                      </p:cBhvr>
                                      <p:to x="100000" y="100000"/>
                                    </p:animScale>
                                    <p:animScale>
                                      <p:cBhvr>
                                        <p:cTn id="105" dur="26">
                                          <p:stCondLst>
                                            <p:cond delay="1312"/>
                                          </p:stCondLst>
                                        </p:cTn>
                                        <p:tgtEl>
                                          <p:spTgt spid="23"/>
                                        </p:tgtEl>
                                      </p:cBhvr>
                                      <p:to x="100000" y="80000"/>
                                    </p:animScale>
                                    <p:animScale>
                                      <p:cBhvr>
                                        <p:cTn id="106" dur="166" decel="50000">
                                          <p:stCondLst>
                                            <p:cond delay="1338"/>
                                          </p:stCondLst>
                                        </p:cTn>
                                        <p:tgtEl>
                                          <p:spTgt spid="23"/>
                                        </p:tgtEl>
                                      </p:cBhvr>
                                      <p:to x="100000" y="100000"/>
                                    </p:animScale>
                                    <p:animScale>
                                      <p:cBhvr>
                                        <p:cTn id="107" dur="26">
                                          <p:stCondLst>
                                            <p:cond delay="1642"/>
                                          </p:stCondLst>
                                        </p:cTn>
                                        <p:tgtEl>
                                          <p:spTgt spid="23"/>
                                        </p:tgtEl>
                                      </p:cBhvr>
                                      <p:to x="100000" y="90000"/>
                                    </p:animScale>
                                    <p:animScale>
                                      <p:cBhvr>
                                        <p:cTn id="108" dur="166" decel="50000">
                                          <p:stCondLst>
                                            <p:cond delay="1668"/>
                                          </p:stCondLst>
                                        </p:cTn>
                                        <p:tgtEl>
                                          <p:spTgt spid="23"/>
                                        </p:tgtEl>
                                      </p:cBhvr>
                                      <p:to x="100000" y="100000"/>
                                    </p:animScale>
                                    <p:animScale>
                                      <p:cBhvr>
                                        <p:cTn id="109" dur="26">
                                          <p:stCondLst>
                                            <p:cond delay="1808"/>
                                          </p:stCondLst>
                                        </p:cTn>
                                        <p:tgtEl>
                                          <p:spTgt spid="23"/>
                                        </p:tgtEl>
                                      </p:cBhvr>
                                      <p:to x="100000" y="95000"/>
                                    </p:animScale>
                                    <p:animScale>
                                      <p:cBhvr>
                                        <p:cTn id="110" dur="166" decel="50000">
                                          <p:stCondLst>
                                            <p:cond delay="1834"/>
                                          </p:stCondLst>
                                        </p:cTn>
                                        <p:tgtEl>
                                          <p:spTgt spid="23"/>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down)">
                                      <p:cBhvr>
                                        <p:cTn id="115" dur="580">
                                          <p:stCondLst>
                                            <p:cond delay="0"/>
                                          </p:stCondLst>
                                        </p:cTn>
                                        <p:tgtEl>
                                          <p:spTgt spid="24"/>
                                        </p:tgtEl>
                                      </p:cBhvr>
                                    </p:animEffect>
                                    <p:anim calcmode="lin" valueType="num">
                                      <p:cBhvr>
                                        <p:cTn id="11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21" dur="26">
                                          <p:stCondLst>
                                            <p:cond delay="650"/>
                                          </p:stCondLst>
                                        </p:cTn>
                                        <p:tgtEl>
                                          <p:spTgt spid="24"/>
                                        </p:tgtEl>
                                      </p:cBhvr>
                                      <p:to x="100000" y="60000"/>
                                    </p:animScale>
                                    <p:animScale>
                                      <p:cBhvr>
                                        <p:cTn id="122" dur="166" decel="50000">
                                          <p:stCondLst>
                                            <p:cond delay="676"/>
                                          </p:stCondLst>
                                        </p:cTn>
                                        <p:tgtEl>
                                          <p:spTgt spid="24"/>
                                        </p:tgtEl>
                                      </p:cBhvr>
                                      <p:to x="100000" y="100000"/>
                                    </p:animScale>
                                    <p:animScale>
                                      <p:cBhvr>
                                        <p:cTn id="123" dur="26">
                                          <p:stCondLst>
                                            <p:cond delay="1312"/>
                                          </p:stCondLst>
                                        </p:cTn>
                                        <p:tgtEl>
                                          <p:spTgt spid="24"/>
                                        </p:tgtEl>
                                      </p:cBhvr>
                                      <p:to x="100000" y="80000"/>
                                    </p:animScale>
                                    <p:animScale>
                                      <p:cBhvr>
                                        <p:cTn id="124" dur="166" decel="50000">
                                          <p:stCondLst>
                                            <p:cond delay="1338"/>
                                          </p:stCondLst>
                                        </p:cTn>
                                        <p:tgtEl>
                                          <p:spTgt spid="24"/>
                                        </p:tgtEl>
                                      </p:cBhvr>
                                      <p:to x="100000" y="100000"/>
                                    </p:animScale>
                                    <p:animScale>
                                      <p:cBhvr>
                                        <p:cTn id="125" dur="26">
                                          <p:stCondLst>
                                            <p:cond delay="1642"/>
                                          </p:stCondLst>
                                        </p:cTn>
                                        <p:tgtEl>
                                          <p:spTgt spid="24"/>
                                        </p:tgtEl>
                                      </p:cBhvr>
                                      <p:to x="100000" y="90000"/>
                                    </p:animScale>
                                    <p:animScale>
                                      <p:cBhvr>
                                        <p:cTn id="126" dur="166" decel="50000">
                                          <p:stCondLst>
                                            <p:cond delay="1668"/>
                                          </p:stCondLst>
                                        </p:cTn>
                                        <p:tgtEl>
                                          <p:spTgt spid="24"/>
                                        </p:tgtEl>
                                      </p:cBhvr>
                                      <p:to x="100000" y="100000"/>
                                    </p:animScale>
                                    <p:animScale>
                                      <p:cBhvr>
                                        <p:cTn id="127" dur="26">
                                          <p:stCondLst>
                                            <p:cond delay="1808"/>
                                          </p:stCondLst>
                                        </p:cTn>
                                        <p:tgtEl>
                                          <p:spTgt spid="24"/>
                                        </p:tgtEl>
                                      </p:cBhvr>
                                      <p:to x="100000" y="95000"/>
                                    </p:animScale>
                                    <p:animScale>
                                      <p:cBhvr>
                                        <p:cTn id="128" dur="166" decel="50000">
                                          <p:stCondLst>
                                            <p:cond delay="1834"/>
                                          </p:stCondLst>
                                        </p:cTn>
                                        <p:tgtEl>
                                          <p:spTgt spid="24"/>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25"/>
                                        </p:tgtEl>
                                        <p:attrNameLst>
                                          <p:attrName>style.visibility</p:attrName>
                                        </p:attrNameLst>
                                      </p:cBhvr>
                                      <p:to>
                                        <p:strVal val="visible"/>
                                      </p:to>
                                    </p:set>
                                    <p:animEffect transition="in" filter="wipe(down)">
                                      <p:cBhvr>
                                        <p:cTn id="133" dur="580">
                                          <p:stCondLst>
                                            <p:cond delay="0"/>
                                          </p:stCondLst>
                                        </p:cTn>
                                        <p:tgtEl>
                                          <p:spTgt spid="25"/>
                                        </p:tgtEl>
                                      </p:cBhvr>
                                    </p:animEffect>
                                    <p:anim calcmode="lin" valueType="num">
                                      <p:cBhvr>
                                        <p:cTn id="13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9" dur="26">
                                          <p:stCondLst>
                                            <p:cond delay="650"/>
                                          </p:stCondLst>
                                        </p:cTn>
                                        <p:tgtEl>
                                          <p:spTgt spid="25"/>
                                        </p:tgtEl>
                                      </p:cBhvr>
                                      <p:to x="100000" y="60000"/>
                                    </p:animScale>
                                    <p:animScale>
                                      <p:cBhvr>
                                        <p:cTn id="140" dur="166" decel="50000">
                                          <p:stCondLst>
                                            <p:cond delay="676"/>
                                          </p:stCondLst>
                                        </p:cTn>
                                        <p:tgtEl>
                                          <p:spTgt spid="25"/>
                                        </p:tgtEl>
                                      </p:cBhvr>
                                      <p:to x="100000" y="100000"/>
                                    </p:animScale>
                                    <p:animScale>
                                      <p:cBhvr>
                                        <p:cTn id="141" dur="26">
                                          <p:stCondLst>
                                            <p:cond delay="1312"/>
                                          </p:stCondLst>
                                        </p:cTn>
                                        <p:tgtEl>
                                          <p:spTgt spid="25"/>
                                        </p:tgtEl>
                                      </p:cBhvr>
                                      <p:to x="100000" y="80000"/>
                                    </p:animScale>
                                    <p:animScale>
                                      <p:cBhvr>
                                        <p:cTn id="142" dur="166" decel="50000">
                                          <p:stCondLst>
                                            <p:cond delay="1338"/>
                                          </p:stCondLst>
                                        </p:cTn>
                                        <p:tgtEl>
                                          <p:spTgt spid="25"/>
                                        </p:tgtEl>
                                      </p:cBhvr>
                                      <p:to x="100000" y="100000"/>
                                    </p:animScale>
                                    <p:animScale>
                                      <p:cBhvr>
                                        <p:cTn id="143" dur="26">
                                          <p:stCondLst>
                                            <p:cond delay="1642"/>
                                          </p:stCondLst>
                                        </p:cTn>
                                        <p:tgtEl>
                                          <p:spTgt spid="25"/>
                                        </p:tgtEl>
                                      </p:cBhvr>
                                      <p:to x="100000" y="90000"/>
                                    </p:animScale>
                                    <p:animScale>
                                      <p:cBhvr>
                                        <p:cTn id="144" dur="166" decel="50000">
                                          <p:stCondLst>
                                            <p:cond delay="1668"/>
                                          </p:stCondLst>
                                        </p:cTn>
                                        <p:tgtEl>
                                          <p:spTgt spid="25"/>
                                        </p:tgtEl>
                                      </p:cBhvr>
                                      <p:to x="100000" y="100000"/>
                                    </p:animScale>
                                    <p:animScale>
                                      <p:cBhvr>
                                        <p:cTn id="145" dur="26">
                                          <p:stCondLst>
                                            <p:cond delay="1808"/>
                                          </p:stCondLst>
                                        </p:cTn>
                                        <p:tgtEl>
                                          <p:spTgt spid="25"/>
                                        </p:tgtEl>
                                      </p:cBhvr>
                                      <p:to x="100000" y="95000"/>
                                    </p:animScale>
                                    <p:animScale>
                                      <p:cBhvr>
                                        <p:cTn id="146" dur="166" decel="50000">
                                          <p:stCondLst>
                                            <p:cond delay="1834"/>
                                          </p:stCondLst>
                                        </p:cTn>
                                        <p:tgtEl>
                                          <p:spTgt spid="25"/>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down)">
                                      <p:cBhvr>
                                        <p:cTn id="151" dur="580">
                                          <p:stCondLst>
                                            <p:cond delay="0"/>
                                          </p:stCondLst>
                                        </p:cTn>
                                        <p:tgtEl>
                                          <p:spTgt spid="26"/>
                                        </p:tgtEl>
                                      </p:cBhvr>
                                    </p:animEffect>
                                    <p:anim calcmode="lin" valueType="num">
                                      <p:cBhvr>
                                        <p:cTn id="15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7" dur="26">
                                          <p:stCondLst>
                                            <p:cond delay="650"/>
                                          </p:stCondLst>
                                        </p:cTn>
                                        <p:tgtEl>
                                          <p:spTgt spid="26"/>
                                        </p:tgtEl>
                                      </p:cBhvr>
                                      <p:to x="100000" y="60000"/>
                                    </p:animScale>
                                    <p:animScale>
                                      <p:cBhvr>
                                        <p:cTn id="158" dur="166" decel="50000">
                                          <p:stCondLst>
                                            <p:cond delay="676"/>
                                          </p:stCondLst>
                                        </p:cTn>
                                        <p:tgtEl>
                                          <p:spTgt spid="26"/>
                                        </p:tgtEl>
                                      </p:cBhvr>
                                      <p:to x="100000" y="100000"/>
                                    </p:animScale>
                                    <p:animScale>
                                      <p:cBhvr>
                                        <p:cTn id="159" dur="26">
                                          <p:stCondLst>
                                            <p:cond delay="1312"/>
                                          </p:stCondLst>
                                        </p:cTn>
                                        <p:tgtEl>
                                          <p:spTgt spid="26"/>
                                        </p:tgtEl>
                                      </p:cBhvr>
                                      <p:to x="100000" y="80000"/>
                                    </p:animScale>
                                    <p:animScale>
                                      <p:cBhvr>
                                        <p:cTn id="160" dur="166" decel="50000">
                                          <p:stCondLst>
                                            <p:cond delay="1338"/>
                                          </p:stCondLst>
                                        </p:cTn>
                                        <p:tgtEl>
                                          <p:spTgt spid="26"/>
                                        </p:tgtEl>
                                      </p:cBhvr>
                                      <p:to x="100000" y="100000"/>
                                    </p:animScale>
                                    <p:animScale>
                                      <p:cBhvr>
                                        <p:cTn id="161" dur="26">
                                          <p:stCondLst>
                                            <p:cond delay="1642"/>
                                          </p:stCondLst>
                                        </p:cTn>
                                        <p:tgtEl>
                                          <p:spTgt spid="26"/>
                                        </p:tgtEl>
                                      </p:cBhvr>
                                      <p:to x="100000" y="90000"/>
                                    </p:animScale>
                                    <p:animScale>
                                      <p:cBhvr>
                                        <p:cTn id="162" dur="166" decel="50000">
                                          <p:stCondLst>
                                            <p:cond delay="1668"/>
                                          </p:stCondLst>
                                        </p:cTn>
                                        <p:tgtEl>
                                          <p:spTgt spid="26"/>
                                        </p:tgtEl>
                                      </p:cBhvr>
                                      <p:to x="100000" y="100000"/>
                                    </p:animScale>
                                    <p:animScale>
                                      <p:cBhvr>
                                        <p:cTn id="163" dur="26">
                                          <p:stCondLst>
                                            <p:cond delay="1808"/>
                                          </p:stCondLst>
                                        </p:cTn>
                                        <p:tgtEl>
                                          <p:spTgt spid="26"/>
                                        </p:tgtEl>
                                      </p:cBhvr>
                                      <p:to x="100000" y="95000"/>
                                    </p:animScale>
                                    <p:animScale>
                                      <p:cBhvr>
                                        <p:cTn id="164" dur="166" decel="50000">
                                          <p:stCondLst>
                                            <p:cond delay="1834"/>
                                          </p:stCondLst>
                                        </p:cTn>
                                        <p:tgtEl>
                                          <p:spTgt spid="26"/>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27"/>
                                        </p:tgtEl>
                                        <p:attrNameLst>
                                          <p:attrName>style.visibility</p:attrName>
                                        </p:attrNameLst>
                                      </p:cBhvr>
                                      <p:to>
                                        <p:strVal val="visible"/>
                                      </p:to>
                                    </p:set>
                                    <p:animEffect transition="in" filter="wipe(down)">
                                      <p:cBhvr>
                                        <p:cTn id="169" dur="580">
                                          <p:stCondLst>
                                            <p:cond delay="0"/>
                                          </p:stCondLst>
                                        </p:cTn>
                                        <p:tgtEl>
                                          <p:spTgt spid="27"/>
                                        </p:tgtEl>
                                      </p:cBhvr>
                                    </p:animEffect>
                                    <p:anim calcmode="lin" valueType="num">
                                      <p:cBhvr>
                                        <p:cTn id="17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75" dur="26">
                                          <p:stCondLst>
                                            <p:cond delay="650"/>
                                          </p:stCondLst>
                                        </p:cTn>
                                        <p:tgtEl>
                                          <p:spTgt spid="27"/>
                                        </p:tgtEl>
                                      </p:cBhvr>
                                      <p:to x="100000" y="60000"/>
                                    </p:animScale>
                                    <p:animScale>
                                      <p:cBhvr>
                                        <p:cTn id="176" dur="166" decel="50000">
                                          <p:stCondLst>
                                            <p:cond delay="676"/>
                                          </p:stCondLst>
                                        </p:cTn>
                                        <p:tgtEl>
                                          <p:spTgt spid="27"/>
                                        </p:tgtEl>
                                      </p:cBhvr>
                                      <p:to x="100000" y="100000"/>
                                    </p:animScale>
                                    <p:animScale>
                                      <p:cBhvr>
                                        <p:cTn id="177" dur="26">
                                          <p:stCondLst>
                                            <p:cond delay="1312"/>
                                          </p:stCondLst>
                                        </p:cTn>
                                        <p:tgtEl>
                                          <p:spTgt spid="27"/>
                                        </p:tgtEl>
                                      </p:cBhvr>
                                      <p:to x="100000" y="80000"/>
                                    </p:animScale>
                                    <p:animScale>
                                      <p:cBhvr>
                                        <p:cTn id="178" dur="166" decel="50000">
                                          <p:stCondLst>
                                            <p:cond delay="1338"/>
                                          </p:stCondLst>
                                        </p:cTn>
                                        <p:tgtEl>
                                          <p:spTgt spid="27"/>
                                        </p:tgtEl>
                                      </p:cBhvr>
                                      <p:to x="100000" y="100000"/>
                                    </p:animScale>
                                    <p:animScale>
                                      <p:cBhvr>
                                        <p:cTn id="179" dur="26">
                                          <p:stCondLst>
                                            <p:cond delay="1642"/>
                                          </p:stCondLst>
                                        </p:cTn>
                                        <p:tgtEl>
                                          <p:spTgt spid="27"/>
                                        </p:tgtEl>
                                      </p:cBhvr>
                                      <p:to x="100000" y="90000"/>
                                    </p:animScale>
                                    <p:animScale>
                                      <p:cBhvr>
                                        <p:cTn id="180" dur="166" decel="50000">
                                          <p:stCondLst>
                                            <p:cond delay="1668"/>
                                          </p:stCondLst>
                                        </p:cTn>
                                        <p:tgtEl>
                                          <p:spTgt spid="27"/>
                                        </p:tgtEl>
                                      </p:cBhvr>
                                      <p:to x="100000" y="100000"/>
                                    </p:animScale>
                                    <p:animScale>
                                      <p:cBhvr>
                                        <p:cTn id="181" dur="26">
                                          <p:stCondLst>
                                            <p:cond delay="1808"/>
                                          </p:stCondLst>
                                        </p:cTn>
                                        <p:tgtEl>
                                          <p:spTgt spid="27"/>
                                        </p:tgtEl>
                                      </p:cBhvr>
                                      <p:to x="100000" y="95000"/>
                                    </p:animScale>
                                    <p:animScale>
                                      <p:cBhvr>
                                        <p:cTn id="18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مؤشرات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54</a:t>
            </a:fld>
            <a:endParaRPr lang="ar-EG"/>
          </a:p>
        </p:txBody>
      </p:sp>
      <p:pic>
        <p:nvPicPr>
          <p:cNvPr id="4" name="Picture 3" descr="أنواع التغيير الإداري والتنظيمي للمؤسسات | المرسال">
            <a:extLst>
              <a:ext uri="{FF2B5EF4-FFF2-40B4-BE49-F238E27FC236}">
                <a16:creationId xmlns:a16="http://schemas.microsoft.com/office/drawing/2014/main" xmlns="" id="{1423E2CD-BBDE-43B8-B41C-2C55773C535C}"/>
              </a:ext>
            </a:extLst>
          </p:cNvPr>
          <p:cNvPicPr>
            <a:picLocks noChangeAspect="1"/>
          </p:cNvPicPr>
          <p:nvPr/>
        </p:nvPicPr>
        <p:blipFill>
          <a:blip r:embed="rId3"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565679" y="2607733"/>
            <a:ext cx="5802183" cy="3625427"/>
          </a:xfrm>
          <a:prstGeom prst="rect">
            <a:avLst/>
          </a:prstGeom>
        </p:spPr>
      </p:pic>
      <p:sp>
        <p:nvSpPr>
          <p:cNvPr id="6" name="TextBox 5">
            <a:extLst>
              <a:ext uri="{FF2B5EF4-FFF2-40B4-BE49-F238E27FC236}">
                <a16:creationId xmlns:a16="http://schemas.microsoft.com/office/drawing/2014/main" xmlns="" id="{C3CBAC9E-DA90-4D95-96C1-8C182F5C142B}"/>
              </a:ext>
            </a:extLst>
          </p:cNvPr>
          <p:cNvSpPr txBox="1"/>
          <p:nvPr/>
        </p:nvSpPr>
        <p:spPr>
          <a:xfrm>
            <a:off x="5259388" y="2421466"/>
            <a:ext cx="6366933" cy="2623795"/>
          </a:xfrm>
          <a:prstGeom prst="rect">
            <a:avLst/>
          </a:prstGeom>
          <a:noFill/>
        </p:spPr>
        <p:txBody>
          <a:bodyPr wrap="square">
            <a:spAutoFit/>
          </a:bodyPr>
          <a:lstStyle/>
          <a:p>
            <a:pPr algn="justLow">
              <a:lnSpc>
                <a:spcPct val="150000"/>
              </a:lnSpc>
              <a:spcAft>
                <a:spcPts val="1000"/>
              </a:spcAft>
            </a:pPr>
            <a:r>
              <a:rPr lang="ar-EG" sz="2800" b="1" dirty="0">
                <a:solidFill>
                  <a:srgbClr val="002060"/>
                </a:solidFill>
                <a:latin typeface="Calibri" panose="020F0502020204030204" pitchFamily="34" charset="0"/>
                <a:cs typeface="Sakkal Majalla" panose="02000000000000000000" pitchFamily="2" charset="-78"/>
              </a:rPr>
              <a:t>لا ينبع التغير في المنظمات من وجود المشكلـة فعلاً والإحساس بها، فقد تكون موجودة ولكنها غير محسوسة، وقد تكون غير موجودة حالياً ولكن من المتوقع أن تظهر قريباً، وهذا ما يحتم دراسة التنظيم كل فترة، وتحليلـه (3-5) سنوات</a:t>
            </a:r>
          </a:p>
        </p:txBody>
      </p:sp>
    </p:spTree>
    <p:extLst>
      <p:ext uri="{BB962C8B-B14F-4D97-AF65-F5344CB8AC3E}">
        <p14:creationId xmlns:p14="http://schemas.microsoft.com/office/powerpoint/2010/main" val="4242983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مستلزمات التغيير التنظيمي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676028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مستلزمات التغيير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56</a:t>
            </a:fld>
            <a:endParaRPr lang="ar-EG"/>
          </a:p>
        </p:txBody>
      </p:sp>
      <p:grpSp>
        <p:nvGrpSpPr>
          <p:cNvPr id="4" name="Group 3">
            <a:extLst>
              <a:ext uri="{FF2B5EF4-FFF2-40B4-BE49-F238E27FC236}">
                <a16:creationId xmlns:a16="http://schemas.microsoft.com/office/drawing/2014/main" xmlns="" id="{6BC477AB-D08A-4E58-A26B-99403FC1C9C7}"/>
              </a:ext>
            </a:extLst>
          </p:cNvPr>
          <p:cNvGrpSpPr/>
          <p:nvPr/>
        </p:nvGrpSpPr>
        <p:grpSpPr>
          <a:xfrm>
            <a:off x="1145341" y="3952500"/>
            <a:ext cx="2610811" cy="1747412"/>
            <a:chOff x="1302327" y="3463637"/>
            <a:chExt cx="2590800" cy="1911927"/>
          </a:xfrm>
        </p:grpSpPr>
        <p:grpSp>
          <p:nvGrpSpPr>
            <p:cNvPr id="5" name="Group 4">
              <a:extLst>
                <a:ext uri="{FF2B5EF4-FFF2-40B4-BE49-F238E27FC236}">
                  <a16:creationId xmlns:a16="http://schemas.microsoft.com/office/drawing/2014/main" xmlns="" id="{2F19647B-24FB-4371-B914-57A8887FF5FD}"/>
                </a:ext>
              </a:extLst>
            </p:cNvPr>
            <p:cNvGrpSpPr/>
            <p:nvPr/>
          </p:nvGrpSpPr>
          <p:grpSpPr>
            <a:xfrm>
              <a:off x="1302327" y="3463637"/>
              <a:ext cx="2590800" cy="1911927"/>
              <a:chOff x="1302327" y="3463637"/>
              <a:chExt cx="2590800" cy="1911927"/>
            </a:xfrm>
          </p:grpSpPr>
          <p:pic>
            <p:nvPicPr>
              <p:cNvPr id="9" name="Picture 8">
                <a:extLst>
                  <a:ext uri="{FF2B5EF4-FFF2-40B4-BE49-F238E27FC236}">
                    <a16:creationId xmlns:a16="http://schemas.microsoft.com/office/drawing/2014/main" xmlns="" id="{BE4A3448-16E6-45D4-BAFB-1DE515EBAC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327" y="3463637"/>
                <a:ext cx="2590800" cy="1911927"/>
              </a:xfrm>
              <a:prstGeom prst="rect">
                <a:avLst/>
              </a:prstGeom>
            </p:spPr>
          </p:pic>
          <p:sp>
            <p:nvSpPr>
              <p:cNvPr id="11" name="Oval 10">
                <a:extLst>
                  <a:ext uri="{FF2B5EF4-FFF2-40B4-BE49-F238E27FC236}">
                    <a16:creationId xmlns:a16="http://schemas.microsoft.com/office/drawing/2014/main" xmlns="" id="{30006044-FF41-4724-A8C8-E117549887B0}"/>
                  </a:ext>
                </a:extLst>
              </p:cNvPr>
              <p:cNvSpPr/>
              <p:nvPr/>
            </p:nvSpPr>
            <p:spPr>
              <a:xfrm>
                <a:off x="1482436" y="4064344"/>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6" name="Group 5">
              <a:extLst>
                <a:ext uri="{FF2B5EF4-FFF2-40B4-BE49-F238E27FC236}">
                  <a16:creationId xmlns:a16="http://schemas.microsoft.com/office/drawing/2014/main" xmlns="" id="{91FE4160-185A-493B-A902-30BCAF6B7AC1}"/>
                </a:ext>
              </a:extLst>
            </p:cNvPr>
            <p:cNvGrpSpPr/>
            <p:nvPr/>
          </p:nvGrpSpPr>
          <p:grpSpPr>
            <a:xfrm>
              <a:off x="1524546" y="3733113"/>
              <a:ext cx="2062306" cy="1051931"/>
              <a:chOff x="1524546" y="3733113"/>
              <a:chExt cx="2062306" cy="1051931"/>
            </a:xfrm>
          </p:grpSpPr>
          <p:sp>
            <p:nvSpPr>
              <p:cNvPr id="7" name="Rectangle 6">
                <a:extLst>
                  <a:ext uri="{FF2B5EF4-FFF2-40B4-BE49-F238E27FC236}">
                    <a16:creationId xmlns:a16="http://schemas.microsoft.com/office/drawing/2014/main" xmlns="" id="{2237D868-3E78-4159-8D6F-04F203484540}"/>
                  </a:ext>
                </a:extLst>
              </p:cNvPr>
              <p:cNvSpPr/>
              <p:nvPr/>
            </p:nvSpPr>
            <p:spPr>
              <a:xfrm>
                <a:off x="1524546" y="4094700"/>
                <a:ext cx="651566"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12</a:t>
                </a:r>
              </a:p>
            </p:txBody>
          </p:sp>
          <p:sp>
            <p:nvSpPr>
              <p:cNvPr id="8" name="Rectangle 7">
                <a:extLst>
                  <a:ext uri="{FF2B5EF4-FFF2-40B4-BE49-F238E27FC236}">
                    <a16:creationId xmlns:a16="http://schemas.microsoft.com/office/drawing/2014/main" xmlns="" id="{DE790CA2-627F-4C9F-A6DC-0591EED7DA92}"/>
                  </a:ext>
                </a:extLst>
              </p:cNvPr>
              <p:cNvSpPr/>
              <p:nvPr/>
            </p:nvSpPr>
            <p:spPr>
              <a:xfrm>
                <a:off x="2294088" y="3733113"/>
                <a:ext cx="1292764" cy="606156"/>
              </a:xfrm>
              <a:prstGeom prst="rect">
                <a:avLst/>
              </a:prstGeom>
            </p:spPr>
            <p:txBody>
              <a:bodyPr wrap="square">
                <a:spAutoFit/>
              </a:bodyPr>
              <a:lstStyle/>
              <a:p>
                <a:pPr algn="ctr" rtl="0">
                  <a:lnSpc>
                    <a:spcPct val="125000"/>
                  </a:lnSpc>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التضحية</a:t>
                </a:r>
              </a:p>
            </p:txBody>
          </p:sp>
        </p:grpSp>
      </p:grpSp>
      <p:grpSp>
        <p:nvGrpSpPr>
          <p:cNvPr id="12" name="Group 11">
            <a:extLst>
              <a:ext uri="{FF2B5EF4-FFF2-40B4-BE49-F238E27FC236}">
                <a16:creationId xmlns:a16="http://schemas.microsoft.com/office/drawing/2014/main" xmlns="" id="{B3A8DBF6-7120-4579-8C10-ED28F867E973}"/>
              </a:ext>
            </a:extLst>
          </p:cNvPr>
          <p:cNvGrpSpPr/>
          <p:nvPr/>
        </p:nvGrpSpPr>
        <p:grpSpPr>
          <a:xfrm>
            <a:off x="1143001" y="2324804"/>
            <a:ext cx="2590252" cy="1747412"/>
            <a:chOff x="1298934" y="1574800"/>
            <a:chExt cx="2570400" cy="1911927"/>
          </a:xfrm>
        </p:grpSpPr>
        <p:grpSp>
          <p:nvGrpSpPr>
            <p:cNvPr id="13" name="Group 12">
              <a:extLst>
                <a:ext uri="{FF2B5EF4-FFF2-40B4-BE49-F238E27FC236}">
                  <a16:creationId xmlns:a16="http://schemas.microsoft.com/office/drawing/2014/main" xmlns="" id="{B6C3C768-29C3-4CD2-8037-FE572ACAF6BA}"/>
                </a:ext>
              </a:extLst>
            </p:cNvPr>
            <p:cNvGrpSpPr/>
            <p:nvPr/>
          </p:nvGrpSpPr>
          <p:grpSpPr>
            <a:xfrm>
              <a:off x="1298934" y="1574800"/>
              <a:ext cx="2570400" cy="1911927"/>
              <a:chOff x="1298934" y="1574800"/>
              <a:chExt cx="2570400" cy="1911927"/>
            </a:xfrm>
          </p:grpSpPr>
          <p:pic>
            <p:nvPicPr>
              <p:cNvPr id="17" name="Picture 16">
                <a:extLst>
                  <a:ext uri="{FF2B5EF4-FFF2-40B4-BE49-F238E27FC236}">
                    <a16:creationId xmlns:a16="http://schemas.microsoft.com/office/drawing/2014/main" xmlns="" id="{3FE2135A-F034-4968-A58C-B0A3CE1128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8934" y="1574800"/>
                <a:ext cx="2570400" cy="1911927"/>
              </a:xfrm>
              <a:prstGeom prst="rect">
                <a:avLst/>
              </a:prstGeom>
            </p:spPr>
          </p:pic>
          <p:sp>
            <p:nvSpPr>
              <p:cNvPr id="18" name="Oval 17">
                <a:extLst>
                  <a:ext uri="{FF2B5EF4-FFF2-40B4-BE49-F238E27FC236}">
                    <a16:creationId xmlns:a16="http://schemas.microsoft.com/office/drawing/2014/main" xmlns="" id="{5BDAC56B-6216-40E4-89BB-9A78976DDEE3}"/>
                  </a:ext>
                </a:extLst>
              </p:cNvPr>
              <p:cNvSpPr/>
              <p:nvPr/>
            </p:nvSpPr>
            <p:spPr>
              <a:xfrm>
                <a:off x="1494058" y="2035684"/>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14" name="Group 13">
              <a:extLst>
                <a:ext uri="{FF2B5EF4-FFF2-40B4-BE49-F238E27FC236}">
                  <a16:creationId xmlns:a16="http://schemas.microsoft.com/office/drawing/2014/main" xmlns="" id="{95A7078F-A991-44C8-BDA7-1E7754C14536}"/>
                </a:ext>
              </a:extLst>
            </p:cNvPr>
            <p:cNvGrpSpPr/>
            <p:nvPr/>
          </p:nvGrpSpPr>
          <p:grpSpPr>
            <a:xfrm>
              <a:off x="1630331" y="2070465"/>
              <a:ext cx="1876583" cy="1218238"/>
              <a:chOff x="1606316" y="4099327"/>
              <a:chExt cx="1876583" cy="1218238"/>
            </a:xfrm>
          </p:grpSpPr>
          <p:sp>
            <p:nvSpPr>
              <p:cNvPr id="15" name="Rectangle 14">
                <a:extLst>
                  <a:ext uri="{FF2B5EF4-FFF2-40B4-BE49-F238E27FC236}">
                    <a16:creationId xmlns:a16="http://schemas.microsoft.com/office/drawing/2014/main" xmlns="" id="{516F7014-9125-4020-BF58-545D2846C1EF}"/>
                  </a:ext>
                </a:extLst>
              </p:cNvPr>
              <p:cNvSpPr/>
              <p:nvPr/>
            </p:nvSpPr>
            <p:spPr>
              <a:xfrm>
                <a:off x="1606316" y="4099327"/>
                <a:ext cx="538572" cy="690343"/>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11</a:t>
                </a:r>
              </a:p>
            </p:txBody>
          </p:sp>
          <p:sp>
            <p:nvSpPr>
              <p:cNvPr id="16" name="Rectangle 15">
                <a:extLst>
                  <a:ext uri="{FF2B5EF4-FFF2-40B4-BE49-F238E27FC236}">
                    <a16:creationId xmlns:a16="http://schemas.microsoft.com/office/drawing/2014/main" xmlns="" id="{A5FC621D-C4BC-4B3A-99AD-64D403060575}"/>
                  </a:ext>
                </a:extLst>
              </p:cNvPr>
              <p:cNvSpPr/>
              <p:nvPr/>
            </p:nvSpPr>
            <p:spPr>
              <a:xfrm>
                <a:off x="2049271" y="4408331"/>
                <a:ext cx="1433628" cy="909234"/>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مراقبـة الخطط </a:t>
                </a:r>
              </a:p>
            </p:txBody>
          </p:sp>
        </p:grpSp>
      </p:grpSp>
      <p:grpSp>
        <p:nvGrpSpPr>
          <p:cNvPr id="19" name="Group 18">
            <a:extLst>
              <a:ext uri="{FF2B5EF4-FFF2-40B4-BE49-F238E27FC236}">
                <a16:creationId xmlns:a16="http://schemas.microsoft.com/office/drawing/2014/main" xmlns="" id="{A56261B4-0B20-411B-9A3C-0A73EC67080A}"/>
              </a:ext>
            </a:extLst>
          </p:cNvPr>
          <p:cNvGrpSpPr/>
          <p:nvPr/>
        </p:nvGrpSpPr>
        <p:grpSpPr>
          <a:xfrm>
            <a:off x="2331085" y="1356140"/>
            <a:ext cx="1972653" cy="2203260"/>
            <a:chOff x="2520454" y="401782"/>
            <a:chExt cx="1957534" cy="2410692"/>
          </a:xfrm>
        </p:grpSpPr>
        <p:grpSp>
          <p:nvGrpSpPr>
            <p:cNvPr id="20" name="Group 19">
              <a:extLst>
                <a:ext uri="{FF2B5EF4-FFF2-40B4-BE49-F238E27FC236}">
                  <a16:creationId xmlns:a16="http://schemas.microsoft.com/office/drawing/2014/main" xmlns="" id="{54EE68AE-A291-48C1-A6C1-C4CBC2ED9FA3}"/>
                </a:ext>
              </a:extLst>
            </p:cNvPr>
            <p:cNvGrpSpPr/>
            <p:nvPr/>
          </p:nvGrpSpPr>
          <p:grpSpPr>
            <a:xfrm>
              <a:off x="2520454" y="401782"/>
              <a:ext cx="1920867" cy="2410692"/>
              <a:chOff x="2520454" y="401782"/>
              <a:chExt cx="1920867" cy="2410692"/>
            </a:xfrm>
          </p:grpSpPr>
          <p:pic>
            <p:nvPicPr>
              <p:cNvPr id="24" name="Picture 23">
                <a:extLst>
                  <a:ext uri="{FF2B5EF4-FFF2-40B4-BE49-F238E27FC236}">
                    <a16:creationId xmlns:a16="http://schemas.microsoft.com/office/drawing/2014/main" xmlns="" id="{B5560FA8-9AB9-4A04-951B-ACDE4726F7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25" name="Oval 24">
                <a:extLst>
                  <a:ext uri="{FF2B5EF4-FFF2-40B4-BE49-F238E27FC236}">
                    <a16:creationId xmlns:a16="http://schemas.microsoft.com/office/drawing/2014/main" xmlns="" id="{46D99046-A7F3-48F0-ACF4-A8DE3C11996E}"/>
                  </a:ext>
                </a:extLst>
              </p:cNvPr>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21" name="Group 20">
              <a:extLst>
                <a:ext uri="{FF2B5EF4-FFF2-40B4-BE49-F238E27FC236}">
                  <a16:creationId xmlns:a16="http://schemas.microsoft.com/office/drawing/2014/main" xmlns="" id="{15E73E1A-0DA5-4D2D-854C-8B1501105140}"/>
                </a:ext>
              </a:extLst>
            </p:cNvPr>
            <p:cNvGrpSpPr/>
            <p:nvPr/>
          </p:nvGrpSpPr>
          <p:grpSpPr>
            <a:xfrm>
              <a:off x="3067534" y="586581"/>
              <a:ext cx="1410454" cy="1763199"/>
              <a:chOff x="1602405" y="4061534"/>
              <a:chExt cx="1410454" cy="1763199"/>
            </a:xfrm>
          </p:grpSpPr>
          <p:sp>
            <p:nvSpPr>
              <p:cNvPr id="22" name="Rectangle 21">
                <a:extLst>
                  <a:ext uri="{FF2B5EF4-FFF2-40B4-BE49-F238E27FC236}">
                    <a16:creationId xmlns:a16="http://schemas.microsoft.com/office/drawing/2014/main" xmlns="" id="{9A1B335B-CE2B-4893-9A55-C3FBCB6D9A25}"/>
                  </a:ext>
                </a:extLst>
              </p:cNvPr>
              <p:cNvSpPr/>
              <p:nvPr/>
            </p:nvSpPr>
            <p:spPr>
              <a:xfrm>
                <a:off x="1602405" y="4061534"/>
                <a:ext cx="589175"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10</a:t>
                </a:r>
              </a:p>
            </p:txBody>
          </p:sp>
          <p:sp>
            <p:nvSpPr>
              <p:cNvPr id="23" name="Rectangle 22">
                <a:extLst>
                  <a:ext uri="{FF2B5EF4-FFF2-40B4-BE49-F238E27FC236}">
                    <a16:creationId xmlns:a16="http://schemas.microsoft.com/office/drawing/2014/main" xmlns="" id="{E376DA6C-4053-4433-9EA5-B6DF004550C5}"/>
                  </a:ext>
                </a:extLst>
              </p:cNvPr>
              <p:cNvSpPr/>
              <p:nvPr/>
            </p:nvSpPr>
            <p:spPr>
              <a:xfrm rot="20673436">
                <a:off x="1619258" y="4915500"/>
                <a:ext cx="1393601"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الترغيب والترهيب</a:t>
                </a:r>
              </a:p>
            </p:txBody>
          </p:sp>
        </p:grpSp>
      </p:grpSp>
      <p:grpSp>
        <p:nvGrpSpPr>
          <p:cNvPr id="26" name="Group 25">
            <a:extLst>
              <a:ext uri="{FF2B5EF4-FFF2-40B4-BE49-F238E27FC236}">
                <a16:creationId xmlns:a16="http://schemas.microsoft.com/office/drawing/2014/main" xmlns="" id="{69DF4B63-237F-4993-9BAA-4A4D064E6410}"/>
              </a:ext>
            </a:extLst>
          </p:cNvPr>
          <p:cNvGrpSpPr/>
          <p:nvPr/>
        </p:nvGrpSpPr>
        <p:grpSpPr>
          <a:xfrm>
            <a:off x="4013384" y="1378759"/>
            <a:ext cx="2033872" cy="2203261"/>
            <a:chOff x="4309806" y="401782"/>
            <a:chExt cx="2018283" cy="2410693"/>
          </a:xfrm>
        </p:grpSpPr>
        <p:grpSp>
          <p:nvGrpSpPr>
            <p:cNvPr id="27" name="Group 26">
              <a:extLst>
                <a:ext uri="{FF2B5EF4-FFF2-40B4-BE49-F238E27FC236}">
                  <a16:creationId xmlns:a16="http://schemas.microsoft.com/office/drawing/2014/main" xmlns="" id="{E8337D2D-6476-4133-B2A4-84EBD3FBBE8D}"/>
                </a:ext>
              </a:extLst>
            </p:cNvPr>
            <p:cNvGrpSpPr/>
            <p:nvPr/>
          </p:nvGrpSpPr>
          <p:grpSpPr>
            <a:xfrm>
              <a:off x="4441320" y="401782"/>
              <a:ext cx="1886769" cy="2410693"/>
              <a:chOff x="4441320" y="401782"/>
              <a:chExt cx="1886769" cy="2410693"/>
            </a:xfrm>
          </p:grpSpPr>
          <p:pic>
            <p:nvPicPr>
              <p:cNvPr id="31" name="Picture 30">
                <a:extLst>
                  <a:ext uri="{FF2B5EF4-FFF2-40B4-BE49-F238E27FC236}">
                    <a16:creationId xmlns:a16="http://schemas.microsoft.com/office/drawing/2014/main" xmlns="" id="{9677FD9F-FEC7-4509-9BF2-AE9676B3F8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41320" y="401782"/>
                <a:ext cx="1886769" cy="2410693"/>
              </a:xfrm>
              <a:prstGeom prst="rect">
                <a:avLst/>
              </a:prstGeom>
            </p:spPr>
          </p:pic>
          <p:sp>
            <p:nvSpPr>
              <p:cNvPr id="32" name="Oval 31">
                <a:extLst>
                  <a:ext uri="{FF2B5EF4-FFF2-40B4-BE49-F238E27FC236}">
                    <a16:creationId xmlns:a16="http://schemas.microsoft.com/office/drawing/2014/main" xmlns="" id="{7B8A4C27-7AA2-4B04-B50D-47C9D6D8CD9B}"/>
                  </a:ext>
                </a:extLst>
              </p:cNvPr>
              <p:cNvSpPr/>
              <p:nvPr/>
            </p:nvSpPr>
            <p:spPr>
              <a:xfrm>
                <a:off x="4954178" y="568477"/>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28" name="Group 27">
              <a:extLst>
                <a:ext uri="{FF2B5EF4-FFF2-40B4-BE49-F238E27FC236}">
                  <a16:creationId xmlns:a16="http://schemas.microsoft.com/office/drawing/2014/main" xmlns="" id="{50430C20-8E94-4159-88A0-4547227A842C}"/>
                </a:ext>
              </a:extLst>
            </p:cNvPr>
            <p:cNvGrpSpPr/>
            <p:nvPr/>
          </p:nvGrpSpPr>
          <p:grpSpPr>
            <a:xfrm>
              <a:off x="4309806" y="625974"/>
              <a:ext cx="1311258" cy="1744525"/>
              <a:chOff x="833546" y="4144724"/>
              <a:chExt cx="1311258" cy="1744525"/>
            </a:xfrm>
          </p:grpSpPr>
          <p:sp>
            <p:nvSpPr>
              <p:cNvPr id="29" name="Rectangle 28">
                <a:extLst>
                  <a:ext uri="{FF2B5EF4-FFF2-40B4-BE49-F238E27FC236}">
                    <a16:creationId xmlns:a16="http://schemas.microsoft.com/office/drawing/2014/main" xmlns="" id="{C1E12FCA-3E29-49B2-A2EF-682E0FEDB8BB}"/>
                  </a:ext>
                </a:extLst>
              </p:cNvPr>
              <p:cNvSpPr/>
              <p:nvPr/>
            </p:nvSpPr>
            <p:spPr>
              <a:xfrm>
                <a:off x="1719807" y="4144724"/>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9</a:t>
                </a:r>
              </a:p>
            </p:txBody>
          </p:sp>
          <p:sp>
            <p:nvSpPr>
              <p:cNvPr id="30" name="Rectangle 29">
                <a:extLst>
                  <a:ext uri="{FF2B5EF4-FFF2-40B4-BE49-F238E27FC236}">
                    <a16:creationId xmlns:a16="http://schemas.microsoft.com/office/drawing/2014/main" xmlns="" id="{695C00EE-5180-48E8-BA55-7089B1D80168}"/>
                  </a:ext>
                </a:extLst>
              </p:cNvPr>
              <p:cNvSpPr/>
              <p:nvPr/>
            </p:nvSpPr>
            <p:spPr>
              <a:xfrm rot="1506689">
                <a:off x="833546" y="4980016"/>
                <a:ext cx="1311258"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مشاركة الخاصة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33" name="Group 32">
            <a:extLst>
              <a:ext uri="{FF2B5EF4-FFF2-40B4-BE49-F238E27FC236}">
                <a16:creationId xmlns:a16="http://schemas.microsoft.com/office/drawing/2014/main" xmlns="" id="{24195FAB-782D-4289-AE5C-3007FA9F99FC}"/>
              </a:ext>
            </a:extLst>
          </p:cNvPr>
          <p:cNvGrpSpPr/>
          <p:nvPr/>
        </p:nvGrpSpPr>
        <p:grpSpPr>
          <a:xfrm rot="21319979">
            <a:off x="4692753" y="2352521"/>
            <a:ext cx="2608083" cy="1838952"/>
            <a:chOff x="5034043" y="1549856"/>
            <a:chExt cx="2588094" cy="2012085"/>
          </a:xfrm>
        </p:grpSpPr>
        <p:grpSp>
          <p:nvGrpSpPr>
            <p:cNvPr id="34" name="Group 33">
              <a:extLst>
                <a:ext uri="{FF2B5EF4-FFF2-40B4-BE49-F238E27FC236}">
                  <a16:creationId xmlns:a16="http://schemas.microsoft.com/office/drawing/2014/main" xmlns="" id="{0474FF7B-0F52-4054-9125-69D83C1C98FD}"/>
                </a:ext>
              </a:extLst>
            </p:cNvPr>
            <p:cNvGrpSpPr/>
            <p:nvPr/>
          </p:nvGrpSpPr>
          <p:grpSpPr>
            <a:xfrm>
              <a:off x="5034043" y="1549856"/>
              <a:ext cx="2588094" cy="1911927"/>
              <a:chOff x="5034043" y="1549856"/>
              <a:chExt cx="2588094" cy="1911927"/>
            </a:xfrm>
          </p:grpSpPr>
          <p:pic>
            <p:nvPicPr>
              <p:cNvPr id="38" name="Picture 37">
                <a:extLst>
                  <a:ext uri="{FF2B5EF4-FFF2-40B4-BE49-F238E27FC236}">
                    <a16:creationId xmlns:a16="http://schemas.microsoft.com/office/drawing/2014/main" xmlns="" id="{13E3D523-2A4B-4F9F-80F5-386596A7C50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34043" y="1549856"/>
                <a:ext cx="2588094" cy="1911927"/>
              </a:xfrm>
              <a:prstGeom prst="rect">
                <a:avLst/>
              </a:prstGeom>
            </p:spPr>
          </p:pic>
          <p:sp>
            <p:nvSpPr>
              <p:cNvPr id="39" name="Oval 38">
                <a:extLst>
                  <a:ext uri="{FF2B5EF4-FFF2-40B4-BE49-F238E27FC236}">
                    <a16:creationId xmlns:a16="http://schemas.microsoft.com/office/drawing/2014/main" xmlns="" id="{9DB01A8B-1CD4-46E7-908D-D84A843B8B22}"/>
                  </a:ext>
                </a:extLst>
              </p:cNvPr>
              <p:cNvSpPr/>
              <p:nvPr/>
            </p:nvSpPr>
            <p:spPr>
              <a:xfrm>
                <a:off x="6539872" y="202182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35" name="Group 34">
              <a:extLst>
                <a:ext uri="{FF2B5EF4-FFF2-40B4-BE49-F238E27FC236}">
                  <a16:creationId xmlns:a16="http://schemas.microsoft.com/office/drawing/2014/main" xmlns="" id="{6A316310-7D68-4C5F-8B38-BF19EF7A5BC1}"/>
                </a:ext>
              </a:extLst>
            </p:cNvPr>
            <p:cNvGrpSpPr/>
            <p:nvPr/>
          </p:nvGrpSpPr>
          <p:grpSpPr>
            <a:xfrm>
              <a:off x="5597574" y="1954851"/>
              <a:ext cx="1540673" cy="1607090"/>
              <a:chOff x="1790552" y="4469450"/>
              <a:chExt cx="1540673" cy="1607090"/>
            </a:xfrm>
          </p:grpSpPr>
          <p:sp>
            <p:nvSpPr>
              <p:cNvPr id="36" name="Rectangle 35">
                <a:extLst>
                  <a:ext uri="{FF2B5EF4-FFF2-40B4-BE49-F238E27FC236}">
                    <a16:creationId xmlns:a16="http://schemas.microsoft.com/office/drawing/2014/main" xmlns="" id="{4C38D938-95A8-4BCC-BDD3-F1B1E846CF46}"/>
                  </a:ext>
                </a:extLst>
              </p:cNvPr>
              <p:cNvSpPr/>
              <p:nvPr/>
            </p:nvSpPr>
            <p:spPr>
              <a:xfrm>
                <a:off x="2965746" y="4597527"/>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8</a:t>
                </a:r>
              </a:p>
            </p:txBody>
          </p:sp>
          <p:sp>
            <p:nvSpPr>
              <p:cNvPr id="37" name="Rectangle 36">
                <a:extLst>
                  <a:ext uri="{FF2B5EF4-FFF2-40B4-BE49-F238E27FC236}">
                    <a16:creationId xmlns:a16="http://schemas.microsoft.com/office/drawing/2014/main" xmlns="" id="{8C06325F-F087-4652-B149-A442AF3B6F41}"/>
                  </a:ext>
                </a:extLst>
              </p:cNvPr>
              <p:cNvSpPr/>
              <p:nvPr/>
            </p:nvSpPr>
            <p:spPr>
              <a:xfrm rot="4027298">
                <a:off x="1399321" y="4860681"/>
                <a:ext cx="1607090" cy="824628"/>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مشاركة الموظفين</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40" name="Group 39">
            <a:extLst>
              <a:ext uri="{FF2B5EF4-FFF2-40B4-BE49-F238E27FC236}">
                <a16:creationId xmlns:a16="http://schemas.microsoft.com/office/drawing/2014/main" xmlns="" id="{F5E10F11-C905-4664-B3D2-A205D7985B89}"/>
              </a:ext>
            </a:extLst>
          </p:cNvPr>
          <p:cNvGrpSpPr/>
          <p:nvPr/>
        </p:nvGrpSpPr>
        <p:grpSpPr>
          <a:xfrm rot="21291405">
            <a:off x="4763468" y="3987928"/>
            <a:ext cx="2624293" cy="1747413"/>
            <a:chOff x="4838322" y="3456601"/>
            <a:chExt cx="2604179" cy="1911928"/>
          </a:xfrm>
        </p:grpSpPr>
        <p:grpSp>
          <p:nvGrpSpPr>
            <p:cNvPr id="41" name="Group 40">
              <a:extLst>
                <a:ext uri="{FF2B5EF4-FFF2-40B4-BE49-F238E27FC236}">
                  <a16:creationId xmlns:a16="http://schemas.microsoft.com/office/drawing/2014/main" xmlns="" id="{0DC625EA-9B66-4B9A-8473-30C22721CCAA}"/>
                </a:ext>
              </a:extLst>
            </p:cNvPr>
            <p:cNvGrpSpPr/>
            <p:nvPr/>
          </p:nvGrpSpPr>
          <p:grpSpPr>
            <a:xfrm>
              <a:off x="4838322" y="3456601"/>
              <a:ext cx="2604179" cy="1911928"/>
              <a:chOff x="4838322" y="3456601"/>
              <a:chExt cx="2604179" cy="1911928"/>
            </a:xfrm>
          </p:grpSpPr>
          <p:pic>
            <p:nvPicPr>
              <p:cNvPr id="45" name="Picture 44">
                <a:extLst>
                  <a:ext uri="{FF2B5EF4-FFF2-40B4-BE49-F238E27FC236}">
                    <a16:creationId xmlns:a16="http://schemas.microsoft.com/office/drawing/2014/main" xmlns="" id="{E06495BA-1EE3-4969-8300-5E916B571B5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38322" y="3456601"/>
                <a:ext cx="2604179" cy="1911928"/>
              </a:xfrm>
              <a:prstGeom prst="rect">
                <a:avLst/>
              </a:prstGeom>
            </p:spPr>
          </p:pic>
          <p:sp>
            <p:nvSpPr>
              <p:cNvPr id="46" name="Oval 45">
                <a:extLst>
                  <a:ext uri="{FF2B5EF4-FFF2-40B4-BE49-F238E27FC236}">
                    <a16:creationId xmlns:a16="http://schemas.microsoft.com/office/drawing/2014/main" xmlns="" id="{1FFBF043-FED6-4CCE-A934-1D22B83A4594}"/>
                  </a:ext>
                </a:extLst>
              </p:cNvPr>
              <p:cNvSpPr/>
              <p:nvPr/>
            </p:nvSpPr>
            <p:spPr>
              <a:xfrm>
                <a:off x="5035561" y="4049862"/>
                <a:ext cx="831272" cy="776790"/>
              </a:xfrm>
              <a:prstGeom prst="ellipse">
                <a:avLst/>
              </a:prstGeom>
              <a:noFill/>
              <a:ln w="28575">
                <a:solidFill>
                  <a:srgbClr val="0921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42" name="Group 41">
              <a:extLst>
                <a:ext uri="{FF2B5EF4-FFF2-40B4-BE49-F238E27FC236}">
                  <a16:creationId xmlns:a16="http://schemas.microsoft.com/office/drawing/2014/main" xmlns="" id="{A16CC375-29C9-48A4-9F92-95206A2083A8}"/>
                </a:ext>
              </a:extLst>
            </p:cNvPr>
            <p:cNvGrpSpPr/>
            <p:nvPr/>
          </p:nvGrpSpPr>
          <p:grpSpPr>
            <a:xfrm>
              <a:off x="5237142" y="3653371"/>
              <a:ext cx="2063408" cy="1078409"/>
              <a:chOff x="868305" y="4921405"/>
              <a:chExt cx="2063408" cy="1078409"/>
            </a:xfrm>
          </p:grpSpPr>
          <p:sp>
            <p:nvSpPr>
              <p:cNvPr id="43" name="Rectangle 42">
                <a:extLst>
                  <a:ext uri="{FF2B5EF4-FFF2-40B4-BE49-F238E27FC236}">
                    <a16:creationId xmlns:a16="http://schemas.microsoft.com/office/drawing/2014/main" xmlns="" id="{F13D65CD-704B-41B9-B026-131A40655915}"/>
                  </a:ext>
                </a:extLst>
              </p:cNvPr>
              <p:cNvSpPr/>
              <p:nvPr/>
            </p:nvSpPr>
            <p:spPr>
              <a:xfrm>
                <a:off x="868305" y="5309470"/>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7</a:t>
                </a:r>
              </a:p>
            </p:txBody>
          </p:sp>
          <p:sp>
            <p:nvSpPr>
              <p:cNvPr id="44" name="Rectangle 43">
                <a:extLst>
                  <a:ext uri="{FF2B5EF4-FFF2-40B4-BE49-F238E27FC236}">
                    <a16:creationId xmlns:a16="http://schemas.microsoft.com/office/drawing/2014/main" xmlns="" id="{60BAE834-DEB3-4EC7-A3C5-0B66D3DB8995}"/>
                  </a:ext>
                </a:extLst>
              </p:cNvPr>
              <p:cNvSpPr/>
              <p:nvPr/>
            </p:nvSpPr>
            <p:spPr>
              <a:xfrm rot="577559">
                <a:off x="1059772" y="4921405"/>
                <a:ext cx="1871941" cy="606156"/>
              </a:xfrm>
              <a:prstGeom prst="rect">
                <a:avLst/>
              </a:prstGeom>
            </p:spPr>
            <p:txBody>
              <a:bodyPr wrap="square">
                <a:spAutoFit/>
              </a:bodyPr>
              <a:lstStyle/>
              <a:p>
                <a:pPr algn="ctr" rtl="0">
                  <a:lnSpc>
                    <a:spcPct val="125000"/>
                  </a:lnSpc>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الحجم</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47" name="Group 46">
            <a:extLst>
              <a:ext uri="{FF2B5EF4-FFF2-40B4-BE49-F238E27FC236}">
                <a16:creationId xmlns:a16="http://schemas.microsoft.com/office/drawing/2014/main" xmlns="" id="{C0500810-6342-4093-90A8-691C44AB8837}"/>
              </a:ext>
            </a:extLst>
          </p:cNvPr>
          <p:cNvGrpSpPr/>
          <p:nvPr/>
        </p:nvGrpSpPr>
        <p:grpSpPr>
          <a:xfrm rot="21333866">
            <a:off x="6110649" y="4421743"/>
            <a:ext cx="2070380" cy="2226390"/>
            <a:chOff x="6067129" y="4105909"/>
            <a:chExt cx="2054511" cy="2435999"/>
          </a:xfrm>
        </p:grpSpPr>
        <p:grpSp>
          <p:nvGrpSpPr>
            <p:cNvPr id="48" name="Group 47">
              <a:extLst>
                <a:ext uri="{FF2B5EF4-FFF2-40B4-BE49-F238E27FC236}">
                  <a16:creationId xmlns:a16="http://schemas.microsoft.com/office/drawing/2014/main" xmlns="" id="{FB56B9E3-620A-4981-85D7-5C65D7DA1C46}"/>
                </a:ext>
              </a:extLst>
            </p:cNvPr>
            <p:cNvGrpSpPr/>
            <p:nvPr/>
          </p:nvGrpSpPr>
          <p:grpSpPr>
            <a:xfrm>
              <a:off x="6067129" y="4105909"/>
              <a:ext cx="1963501" cy="2435999"/>
              <a:chOff x="6067129" y="4105909"/>
              <a:chExt cx="1963501" cy="2435999"/>
            </a:xfrm>
          </p:grpSpPr>
          <p:pic>
            <p:nvPicPr>
              <p:cNvPr id="52" name="Picture 51">
                <a:extLst>
                  <a:ext uri="{FF2B5EF4-FFF2-40B4-BE49-F238E27FC236}">
                    <a16:creationId xmlns:a16="http://schemas.microsoft.com/office/drawing/2014/main" xmlns="" id="{AF52BA94-5361-45CF-A2C8-484A9B26D43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53" name="Oval 52">
                <a:extLst>
                  <a:ext uri="{FF2B5EF4-FFF2-40B4-BE49-F238E27FC236}">
                    <a16:creationId xmlns:a16="http://schemas.microsoft.com/office/drawing/2014/main" xmlns="" id="{180EE9C2-6286-4209-BD08-5379C68B29ED}"/>
                  </a:ext>
                </a:extLst>
              </p:cNvPr>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49" name="Group 48">
              <a:extLst>
                <a:ext uri="{FF2B5EF4-FFF2-40B4-BE49-F238E27FC236}">
                  <a16:creationId xmlns:a16="http://schemas.microsoft.com/office/drawing/2014/main" xmlns="" id="{A16B4B8D-CFC9-42D6-89D6-984EC0307F47}"/>
                </a:ext>
              </a:extLst>
            </p:cNvPr>
            <p:cNvGrpSpPr/>
            <p:nvPr/>
          </p:nvGrpSpPr>
          <p:grpSpPr>
            <a:xfrm>
              <a:off x="6249699" y="4849370"/>
              <a:ext cx="1871941" cy="1384573"/>
              <a:chOff x="1150820" y="3417723"/>
              <a:chExt cx="1871941" cy="1384573"/>
            </a:xfrm>
          </p:grpSpPr>
          <p:sp>
            <p:nvSpPr>
              <p:cNvPr id="50" name="Rectangle 49">
                <a:extLst>
                  <a:ext uri="{FF2B5EF4-FFF2-40B4-BE49-F238E27FC236}">
                    <a16:creationId xmlns:a16="http://schemas.microsoft.com/office/drawing/2014/main" xmlns="" id="{DD00EC57-7555-4407-B4E8-FE25BADC129F}"/>
                  </a:ext>
                </a:extLst>
              </p:cNvPr>
              <p:cNvSpPr/>
              <p:nvPr/>
            </p:nvSpPr>
            <p:spPr>
              <a:xfrm>
                <a:off x="1670378" y="4111952"/>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6</a:t>
                </a:r>
              </a:p>
            </p:txBody>
          </p:sp>
          <p:sp>
            <p:nvSpPr>
              <p:cNvPr id="51" name="Rectangle 50">
                <a:extLst>
                  <a:ext uri="{FF2B5EF4-FFF2-40B4-BE49-F238E27FC236}">
                    <a16:creationId xmlns:a16="http://schemas.microsoft.com/office/drawing/2014/main" xmlns="" id="{BDE704D3-8023-4F27-A77E-049FAB760F09}"/>
                  </a:ext>
                </a:extLst>
              </p:cNvPr>
              <p:cNvSpPr/>
              <p:nvPr/>
            </p:nvSpPr>
            <p:spPr>
              <a:xfrm>
                <a:off x="1150820" y="3417723"/>
                <a:ext cx="1871941" cy="505129"/>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الحساسية</a:t>
                </a:r>
              </a:p>
            </p:txBody>
          </p:sp>
        </p:grpSp>
      </p:grpSp>
      <p:grpSp>
        <p:nvGrpSpPr>
          <p:cNvPr id="54" name="Group 53">
            <a:extLst>
              <a:ext uri="{FF2B5EF4-FFF2-40B4-BE49-F238E27FC236}">
                <a16:creationId xmlns:a16="http://schemas.microsoft.com/office/drawing/2014/main" xmlns="" id="{99A2B28C-2184-4C3E-AFFA-DD28A736BD2E}"/>
              </a:ext>
            </a:extLst>
          </p:cNvPr>
          <p:cNvGrpSpPr/>
          <p:nvPr/>
        </p:nvGrpSpPr>
        <p:grpSpPr>
          <a:xfrm rot="21361597">
            <a:off x="7943528" y="4226544"/>
            <a:ext cx="1928917" cy="2226390"/>
            <a:chOff x="8005723" y="4105909"/>
            <a:chExt cx="1914132" cy="2435999"/>
          </a:xfrm>
        </p:grpSpPr>
        <p:grpSp>
          <p:nvGrpSpPr>
            <p:cNvPr id="55" name="Group 54">
              <a:extLst>
                <a:ext uri="{FF2B5EF4-FFF2-40B4-BE49-F238E27FC236}">
                  <a16:creationId xmlns:a16="http://schemas.microsoft.com/office/drawing/2014/main" xmlns="" id="{4FD8BB0D-25E1-44C8-8642-0DFA3E0C4CE3}"/>
                </a:ext>
              </a:extLst>
            </p:cNvPr>
            <p:cNvGrpSpPr/>
            <p:nvPr/>
          </p:nvGrpSpPr>
          <p:grpSpPr>
            <a:xfrm>
              <a:off x="8030630" y="4105909"/>
              <a:ext cx="1889225" cy="2435999"/>
              <a:chOff x="8030630" y="4105909"/>
              <a:chExt cx="1889225" cy="2435999"/>
            </a:xfrm>
          </p:grpSpPr>
          <p:pic>
            <p:nvPicPr>
              <p:cNvPr id="59" name="Picture 58">
                <a:extLst>
                  <a:ext uri="{FF2B5EF4-FFF2-40B4-BE49-F238E27FC236}">
                    <a16:creationId xmlns:a16="http://schemas.microsoft.com/office/drawing/2014/main" xmlns="" id="{77BD9417-F9D5-4841-A3F1-7C19F32BB0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30630" y="4105909"/>
                <a:ext cx="1889225" cy="2435999"/>
              </a:xfrm>
              <a:prstGeom prst="rect">
                <a:avLst/>
              </a:prstGeom>
            </p:spPr>
          </p:pic>
          <p:sp>
            <p:nvSpPr>
              <p:cNvPr id="60" name="Oval 59">
                <a:extLst>
                  <a:ext uri="{FF2B5EF4-FFF2-40B4-BE49-F238E27FC236}">
                    <a16:creationId xmlns:a16="http://schemas.microsoft.com/office/drawing/2014/main" xmlns="" id="{10BB9026-DF20-4D30-B49F-4AA14D2A8EA3}"/>
                  </a:ext>
                </a:extLst>
              </p:cNvPr>
              <p:cNvSpPr/>
              <p:nvPr/>
            </p:nvSpPr>
            <p:spPr>
              <a:xfrm>
                <a:off x="8545751" y="5511403"/>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56" name="Group 55">
              <a:extLst>
                <a:ext uri="{FF2B5EF4-FFF2-40B4-BE49-F238E27FC236}">
                  <a16:creationId xmlns:a16="http://schemas.microsoft.com/office/drawing/2014/main" xmlns="" id="{B4C8B478-809F-4AC1-9AF0-1ABD1F740EA0}"/>
                </a:ext>
              </a:extLst>
            </p:cNvPr>
            <p:cNvGrpSpPr/>
            <p:nvPr/>
          </p:nvGrpSpPr>
          <p:grpSpPr>
            <a:xfrm>
              <a:off x="8005723" y="4757206"/>
              <a:ext cx="1392630" cy="1453494"/>
              <a:chOff x="902724" y="3298927"/>
              <a:chExt cx="1392630" cy="1453494"/>
            </a:xfrm>
          </p:grpSpPr>
          <p:sp>
            <p:nvSpPr>
              <p:cNvPr id="57" name="Rectangle 56">
                <a:extLst>
                  <a:ext uri="{FF2B5EF4-FFF2-40B4-BE49-F238E27FC236}">
                    <a16:creationId xmlns:a16="http://schemas.microsoft.com/office/drawing/2014/main" xmlns="" id="{5364BEB5-10EE-4033-BAD6-9C6B2C379EA0}"/>
                  </a:ext>
                </a:extLst>
              </p:cNvPr>
              <p:cNvSpPr/>
              <p:nvPr/>
            </p:nvSpPr>
            <p:spPr>
              <a:xfrm>
                <a:off x="1673888" y="4062077"/>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5</a:t>
                </a:r>
              </a:p>
            </p:txBody>
          </p:sp>
          <p:sp>
            <p:nvSpPr>
              <p:cNvPr id="58" name="Rectangle 57">
                <a:extLst>
                  <a:ext uri="{FF2B5EF4-FFF2-40B4-BE49-F238E27FC236}">
                    <a16:creationId xmlns:a16="http://schemas.microsoft.com/office/drawing/2014/main" xmlns="" id="{878954FC-8D85-404D-801F-2C7E98CA398E}"/>
                  </a:ext>
                </a:extLst>
              </p:cNvPr>
              <p:cNvSpPr/>
              <p:nvPr/>
            </p:nvSpPr>
            <p:spPr>
              <a:xfrm>
                <a:off x="902724" y="3298927"/>
                <a:ext cx="1392630" cy="505130"/>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الموارد</a:t>
                </a:r>
              </a:p>
            </p:txBody>
          </p:sp>
        </p:grpSp>
      </p:grpSp>
      <p:grpSp>
        <p:nvGrpSpPr>
          <p:cNvPr id="61" name="Group 60">
            <a:extLst>
              <a:ext uri="{FF2B5EF4-FFF2-40B4-BE49-F238E27FC236}">
                <a16:creationId xmlns:a16="http://schemas.microsoft.com/office/drawing/2014/main" xmlns="" id="{96D53CB4-D67C-4051-8873-1933538EBF5F}"/>
              </a:ext>
            </a:extLst>
          </p:cNvPr>
          <p:cNvGrpSpPr/>
          <p:nvPr/>
        </p:nvGrpSpPr>
        <p:grpSpPr>
          <a:xfrm>
            <a:off x="8561745" y="3740974"/>
            <a:ext cx="2590253" cy="1781082"/>
            <a:chOff x="8578632" y="3426797"/>
            <a:chExt cx="2570400" cy="1948767"/>
          </a:xfrm>
        </p:grpSpPr>
        <p:grpSp>
          <p:nvGrpSpPr>
            <p:cNvPr id="62" name="Group 61">
              <a:extLst>
                <a:ext uri="{FF2B5EF4-FFF2-40B4-BE49-F238E27FC236}">
                  <a16:creationId xmlns:a16="http://schemas.microsoft.com/office/drawing/2014/main" xmlns="" id="{4B597C56-6B72-4EC4-8E83-12D8B875EDB2}"/>
                </a:ext>
              </a:extLst>
            </p:cNvPr>
            <p:cNvGrpSpPr/>
            <p:nvPr/>
          </p:nvGrpSpPr>
          <p:grpSpPr>
            <a:xfrm>
              <a:off x="8578632" y="3463637"/>
              <a:ext cx="2570400" cy="1911927"/>
              <a:chOff x="8578632" y="3463637"/>
              <a:chExt cx="2570400" cy="1911927"/>
            </a:xfrm>
          </p:grpSpPr>
          <p:pic>
            <p:nvPicPr>
              <p:cNvPr id="66" name="Picture 65">
                <a:extLst>
                  <a:ext uri="{FF2B5EF4-FFF2-40B4-BE49-F238E27FC236}">
                    <a16:creationId xmlns:a16="http://schemas.microsoft.com/office/drawing/2014/main" xmlns="" id="{B97E9A0C-8016-45B1-BCF8-3B7C813DE60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78632" y="3463637"/>
                <a:ext cx="2570400" cy="1911927"/>
              </a:xfrm>
              <a:prstGeom prst="rect">
                <a:avLst/>
              </a:prstGeom>
            </p:spPr>
          </p:pic>
          <p:sp>
            <p:nvSpPr>
              <p:cNvPr id="67" name="Oval 66">
                <a:extLst>
                  <a:ext uri="{FF2B5EF4-FFF2-40B4-BE49-F238E27FC236}">
                    <a16:creationId xmlns:a16="http://schemas.microsoft.com/office/drawing/2014/main" xmlns="" id="{13982DB9-0B80-4957-9CA6-55AD6D723432}"/>
                  </a:ext>
                </a:extLst>
              </p:cNvPr>
              <p:cNvSpPr/>
              <p:nvPr/>
            </p:nvSpPr>
            <p:spPr>
              <a:xfrm>
                <a:off x="10080575" y="405048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63" name="Group 62">
              <a:extLst>
                <a:ext uri="{FF2B5EF4-FFF2-40B4-BE49-F238E27FC236}">
                  <a16:creationId xmlns:a16="http://schemas.microsoft.com/office/drawing/2014/main" xmlns="" id="{5DB57F56-DD0A-46FE-AC42-879E17568D63}"/>
                </a:ext>
              </a:extLst>
            </p:cNvPr>
            <p:cNvGrpSpPr/>
            <p:nvPr/>
          </p:nvGrpSpPr>
          <p:grpSpPr>
            <a:xfrm>
              <a:off x="9301832" y="3426797"/>
              <a:ext cx="1403585" cy="1344136"/>
              <a:chOff x="1615995" y="3184876"/>
              <a:chExt cx="1403585" cy="1344136"/>
            </a:xfrm>
          </p:grpSpPr>
          <p:sp>
            <p:nvSpPr>
              <p:cNvPr id="64" name="Rectangle 63">
                <a:extLst>
                  <a:ext uri="{FF2B5EF4-FFF2-40B4-BE49-F238E27FC236}">
                    <a16:creationId xmlns:a16="http://schemas.microsoft.com/office/drawing/2014/main" xmlns="" id="{87A1EDD0-E882-466B-8F37-80D35ECE9D0F}"/>
                  </a:ext>
                </a:extLst>
              </p:cNvPr>
              <p:cNvSpPr/>
              <p:nvPr/>
            </p:nvSpPr>
            <p:spPr>
              <a:xfrm>
                <a:off x="2654101" y="3838668"/>
                <a:ext cx="365479" cy="690344"/>
              </a:xfrm>
              <a:prstGeom prst="rect">
                <a:avLst/>
              </a:prstGeom>
            </p:spPr>
            <p:txBody>
              <a:bodyPr wrap="square" anchor="ctr">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4</a:t>
                </a:r>
              </a:p>
            </p:txBody>
          </p:sp>
          <p:sp>
            <p:nvSpPr>
              <p:cNvPr id="65" name="Rectangle 64">
                <a:extLst>
                  <a:ext uri="{FF2B5EF4-FFF2-40B4-BE49-F238E27FC236}">
                    <a16:creationId xmlns:a16="http://schemas.microsoft.com/office/drawing/2014/main" xmlns="" id="{054C974C-BDFB-45B4-BA73-6922CFF54B13}"/>
                  </a:ext>
                </a:extLst>
              </p:cNvPr>
              <p:cNvSpPr/>
              <p:nvPr/>
            </p:nvSpPr>
            <p:spPr>
              <a:xfrm rot="18311871">
                <a:off x="1388153" y="3412718"/>
                <a:ext cx="1280312" cy="824628"/>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النظرة البعيدة</a:t>
                </a:r>
              </a:p>
            </p:txBody>
          </p:sp>
        </p:grpSp>
      </p:grpSp>
      <p:grpSp>
        <p:nvGrpSpPr>
          <p:cNvPr id="68" name="Group 67">
            <a:extLst>
              <a:ext uri="{FF2B5EF4-FFF2-40B4-BE49-F238E27FC236}">
                <a16:creationId xmlns:a16="http://schemas.microsoft.com/office/drawing/2014/main" xmlns="" id="{DA064D00-693F-4593-A4E1-CB0F61580217}"/>
              </a:ext>
            </a:extLst>
          </p:cNvPr>
          <p:cNvGrpSpPr/>
          <p:nvPr/>
        </p:nvGrpSpPr>
        <p:grpSpPr>
          <a:xfrm>
            <a:off x="8557380" y="2123827"/>
            <a:ext cx="2628781" cy="1747413"/>
            <a:chOff x="8607210" y="1551710"/>
            <a:chExt cx="2608633" cy="1911927"/>
          </a:xfrm>
        </p:grpSpPr>
        <p:grpSp>
          <p:nvGrpSpPr>
            <p:cNvPr id="69" name="Group 68">
              <a:extLst>
                <a:ext uri="{FF2B5EF4-FFF2-40B4-BE49-F238E27FC236}">
                  <a16:creationId xmlns:a16="http://schemas.microsoft.com/office/drawing/2014/main" xmlns="" id="{E8124ED2-9841-4875-BF70-9ED0565D0AA1}"/>
                </a:ext>
              </a:extLst>
            </p:cNvPr>
            <p:cNvGrpSpPr/>
            <p:nvPr/>
          </p:nvGrpSpPr>
          <p:grpSpPr>
            <a:xfrm>
              <a:off x="8607210" y="1551710"/>
              <a:ext cx="2608633" cy="1911927"/>
              <a:chOff x="8607210" y="1551710"/>
              <a:chExt cx="2608633" cy="1911927"/>
            </a:xfrm>
          </p:grpSpPr>
          <p:pic>
            <p:nvPicPr>
              <p:cNvPr id="73" name="Picture 72">
                <a:extLst>
                  <a:ext uri="{FF2B5EF4-FFF2-40B4-BE49-F238E27FC236}">
                    <a16:creationId xmlns:a16="http://schemas.microsoft.com/office/drawing/2014/main" xmlns="" id="{1E1635D7-84D8-4C7D-A198-64CDC93949F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74" name="Oval 73">
                <a:extLst>
                  <a:ext uri="{FF2B5EF4-FFF2-40B4-BE49-F238E27FC236}">
                    <a16:creationId xmlns:a16="http://schemas.microsoft.com/office/drawing/2014/main" xmlns="" id="{AA5EA982-7F3C-4A7C-8651-CE92972782D3}"/>
                  </a:ext>
                </a:extLst>
              </p:cNvPr>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70" name="Group 69">
              <a:extLst>
                <a:ext uri="{FF2B5EF4-FFF2-40B4-BE49-F238E27FC236}">
                  <a16:creationId xmlns:a16="http://schemas.microsoft.com/office/drawing/2014/main" xmlns="" id="{6B49DD2C-8EAF-44F0-A6D7-74122F9F83AB}"/>
                </a:ext>
              </a:extLst>
            </p:cNvPr>
            <p:cNvGrpSpPr/>
            <p:nvPr/>
          </p:nvGrpSpPr>
          <p:grpSpPr>
            <a:xfrm>
              <a:off x="8727202" y="2052267"/>
              <a:ext cx="2128983" cy="1079983"/>
              <a:chOff x="1067551" y="3126569"/>
              <a:chExt cx="2128983" cy="1079983"/>
            </a:xfrm>
          </p:grpSpPr>
          <p:sp>
            <p:nvSpPr>
              <p:cNvPr id="71" name="Rectangle 70">
                <a:extLst>
                  <a:ext uri="{FF2B5EF4-FFF2-40B4-BE49-F238E27FC236}">
                    <a16:creationId xmlns:a16="http://schemas.microsoft.com/office/drawing/2014/main" xmlns="" id="{16D2FDBD-1C94-41AB-B9DB-4446BBAF0C2D}"/>
                  </a:ext>
                </a:extLst>
              </p:cNvPr>
              <p:cNvSpPr/>
              <p:nvPr/>
            </p:nvSpPr>
            <p:spPr>
              <a:xfrm>
                <a:off x="2653637" y="3126569"/>
                <a:ext cx="542897" cy="690343"/>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3</a:t>
                </a:r>
              </a:p>
            </p:txBody>
          </p:sp>
          <p:sp>
            <p:nvSpPr>
              <p:cNvPr id="72" name="Rectangle 71">
                <a:extLst>
                  <a:ext uri="{FF2B5EF4-FFF2-40B4-BE49-F238E27FC236}">
                    <a16:creationId xmlns:a16="http://schemas.microsoft.com/office/drawing/2014/main" xmlns="" id="{B8276B35-AF2D-4C6B-9593-0276A3085D79}"/>
                  </a:ext>
                </a:extLst>
              </p:cNvPr>
              <p:cNvSpPr/>
              <p:nvPr/>
            </p:nvSpPr>
            <p:spPr>
              <a:xfrm rot="1805133">
                <a:off x="1067551" y="3701423"/>
                <a:ext cx="1784162" cy="505129"/>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الرؤية</a:t>
                </a:r>
              </a:p>
            </p:txBody>
          </p:sp>
        </p:grpSp>
      </p:grpSp>
      <p:grpSp>
        <p:nvGrpSpPr>
          <p:cNvPr id="75" name="Group 74">
            <a:extLst>
              <a:ext uri="{FF2B5EF4-FFF2-40B4-BE49-F238E27FC236}">
                <a16:creationId xmlns:a16="http://schemas.microsoft.com/office/drawing/2014/main" xmlns="" id="{C1D35B28-1F82-4B4A-8ED6-76F10BF0AA54}"/>
              </a:ext>
            </a:extLst>
          </p:cNvPr>
          <p:cNvGrpSpPr/>
          <p:nvPr/>
        </p:nvGrpSpPr>
        <p:grpSpPr>
          <a:xfrm rot="19025170">
            <a:off x="7469646" y="1194557"/>
            <a:ext cx="2628781" cy="1747413"/>
            <a:chOff x="8607210" y="1551710"/>
            <a:chExt cx="2608633" cy="1911927"/>
          </a:xfrm>
        </p:grpSpPr>
        <p:grpSp>
          <p:nvGrpSpPr>
            <p:cNvPr id="76" name="Group 75">
              <a:extLst>
                <a:ext uri="{FF2B5EF4-FFF2-40B4-BE49-F238E27FC236}">
                  <a16:creationId xmlns:a16="http://schemas.microsoft.com/office/drawing/2014/main" xmlns="" id="{D709F4C6-168C-4FB1-A84F-ED07ABD06A21}"/>
                </a:ext>
              </a:extLst>
            </p:cNvPr>
            <p:cNvGrpSpPr/>
            <p:nvPr/>
          </p:nvGrpSpPr>
          <p:grpSpPr>
            <a:xfrm>
              <a:off x="8607210" y="1551710"/>
              <a:ext cx="2608633" cy="1911927"/>
              <a:chOff x="8607210" y="1551710"/>
              <a:chExt cx="2608633" cy="1911927"/>
            </a:xfrm>
          </p:grpSpPr>
          <p:pic>
            <p:nvPicPr>
              <p:cNvPr id="80" name="Picture 79">
                <a:extLst>
                  <a:ext uri="{FF2B5EF4-FFF2-40B4-BE49-F238E27FC236}">
                    <a16:creationId xmlns:a16="http://schemas.microsoft.com/office/drawing/2014/main" xmlns="" id="{047C9430-17AC-4DED-8FB0-D4B49197026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81" name="Oval 80">
                <a:extLst>
                  <a:ext uri="{FF2B5EF4-FFF2-40B4-BE49-F238E27FC236}">
                    <a16:creationId xmlns:a16="http://schemas.microsoft.com/office/drawing/2014/main" xmlns="" id="{5C2F4AC9-8DB8-4C87-9AD5-4EC0A8F07B97}"/>
                  </a:ext>
                </a:extLst>
              </p:cNvPr>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77" name="Group 76">
              <a:extLst>
                <a:ext uri="{FF2B5EF4-FFF2-40B4-BE49-F238E27FC236}">
                  <a16:creationId xmlns:a16="http://schemas.microsoft.com/office/drawing/2014/main" xmlns="" id="{E6013288-8609-4299-82E7-97727A1D4D7D}"/>
                </a:ext>
              </a:extLst>
            </p:cNvPr>
            <p:cNvGrpSpPr/>
            <p:nvPr/>
          </p:nvGrpSpPr>
          <p:grpSpPr>
            <a:xfrm>
              <a:off x="9302827" y="2005503"/>
              <a:ext cx="1572700" cy="1431375"/>
              <a:chOff x="1643176" y="3079805"/>
              <a:chExt cx="1572700" cy="1431375"/>
            </a:xfrm>
          </p:grpSpPr>
          <p:sp>
            <p:nvSpPr>
              <p:cNvPr id="78" name="Rectangle 77">
                <a:extLst>
                  <a:ext uri="{FF2B5EF4-FFF2-40B4-BE49-F238E27FC236}">
                    <a16:creationId xmlns:a16="http://schemas.microsoft.com/office/drawing/2014/main" xmlns="" id="{585DE0B5-9885-403E-87C8-69E6DC5F3F55}"/>
                  </a:ext>
                </a:extLst>
              </p:cNvPr>
              <p:cNvSpPr/>
              <p:nvPr/>
            </p:nvSpPr>
            <p:spPr>
              <a:xfrm rot="3100271">
                <a:off x="2603524" y="3148940"/>
                <a:ext cx="598597" cy="626106"/>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2</a:t>
                </a:r>
              </a:p>
            </p:txBody>
          </p:sp>
          <p:sp>
            <p:nvSpPr>
              <p:cNvPr id="79" name="Rectangle 78">
                <a:extLst>
                  <a:ext uri="{FF2B5EF4-FFF2-40B4-BE49-F238E27FC236}">
                    <a16:creationId xmlns:a16="http://schemas.microsoft.com/office/drawing/2014/main" xmlns="" id="{8711EAD2-9B42-478D-859E-D06243442DE9}"/>
                  </a:ext>
                </a:extLst>
              </p:cNvPr>
              <p:cNvSpPr/>
              <p:nvPr/>
            </p:nvSpPr>
            <p:spPr>
              <a:xfrm rot="3862930">
                <a:off x="1156552" y="3566429"/>
                <a:ext cx="1431375" cy="458127"/>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الألم</a:t>
                </a:r>
              </a:p>
            </p:txBody>
          </p:sp>
        </p:grpSp>
      </p:grpSp>
      <p:grpSp>
        <p:nvGrpSpPr>
          <p:cNvPr id="82" name="Group 81">
            <a:extLst>
              <a:ext uri="{FF2B5EF4-FFF2-40B4-BE49-F238E27FC236}">
                <a16:creationId xmlns:a16="http://schemas.microsoft.com/office/drawing/2014/main" xmlns="" id="{6C4C0AA0-EFDD-4236-8B36-D924D1A22DB1}"/>
              </a:ext>
            </a:extLst>
          </p:cNvPr>
          <p:cNvGrpSpPr/>
          <p:nvPr/>
        </p:nvGrpSpPr>
        <p:grpSpPr>
          <a:xfrm rot="8472649">
            <a:off x="6568182" y="931933"/>
            <a:ext cx="1978667" cy="2226390"/>
            <a:chOff x="6067129" y="4105909"/>
            <a:chExt cx="1963501" cy="2435999"/>
          </a:xfrm>
        </p:grpSpPr>
        <p:grpSp>
          <p:nvGrpSpPr>
            <p:cNvPr id="83" name="Group 82">
              <a:extLst>
                <a:ext uri="{FF2B5EF4-FFF2-40B4-BE49-F238E27FC236}">
                  <a16:creationId xmlns:a16="http://schemas.microsoft.com/office/drawing/2014/main" xmlns="" id="{123104AC-1F4C-4AB8-AA3E-B2C12A1BA3BB}"/>
                </a:ext>
              </a:extLst>
            </p:cNvPr>
            <p:cNvGrpSpPr/>
            <p:nvPr/>
          </p:nvGrpSpPr>
          <p:grpSpPr>
            <a:xfrm>
              <a:off x="6067129" y="4105909"/>
              <a:ext cx="1963501" cy="2435999"/>
              <a:chOff x="6067129" y="4105909"/>
              <a:chExt cx="1963501" cy="2435999"/>
            </a:xfrm>
          </p:grpSpPr>
          <p:pic>
            <p:nvPicPr>
              <p:cNvPr id="87" name="Picture 86">
                <a:extLst>
                  <a:ext uri="{FF2B5EF4-FFF2-40B4-BE49-F238E27FC236}">
                    <a16:creationId xmlns:a16="http://schemas.microsoft.com/office/drawing/2014/main" xmlns="" id="{20FA7673-E364-4504-A0B0-71D266E454A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88" name="Oval 87">
                <a:extLst>
                  <a:ext uri="{FF2B5EF4-FFF2-40B4-BE49-F238E27FC236}">
                    <a16:creationId xmlns:a16="http://schemas.microsoft.com/office/drawing/2014/main" xmlns="" id="{318071F3-DA60-45E6-8553-01D3760A9874}"/>
                  </a:ext>
                </a:extLst>
              </p:cNvPr>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84" name="Group 83">
              <a:extLst>
                <a:ext uri="{FF2B5EF4-FFF2-40B4-BE49-F238E27FC236}">
                  <a16:creationId xmlns:a16="http://schemas.microsoft.com/office/drawing/2014/main" xmlns="" id="{0159A53F-8BDB-47FB-90AD-2D69B93197DB}"/>
                </a:ext>
              </a:extLst>
            </p:cNvPr>
            <p:cNvGrpSpPr/>
            <p:nvPr/>
          </p:nvGrpSpPr>
          <p:grpSpPr>
            <a:xfrm>
              <a:off x="6583944" y="4718368"/>
              <a:ext cx="1440518" cy="1504574"/>
              <a:chOff x="1485065" y="3286721"/>
              <a:chExt cx="1440518" cy="1504574"/>
            </a:xfrm>
          </p:grpSpPr>
          <p:sp>
            <p:nvSpPr>
              <p:cNvPr id="85" name="Rectangle 84">
                <a:extLst>
                  <a:ext uri="{FF2B5EF4-FFF2-40B4-BE49-F238E27FC236}">
                    <a16:creationId xmlns:a16="http://schemas.microsoft.com/office/drawing/2014/main" xmlns="" id="{5230F963-F97B-4F50-9C17-A2DD89BB80A4}"/>
                  </a:ext>
                </a:extLst>
              </p:cNvPr>
              <p:cNvSpPr/>
              <p:nvPr/>
            </p:nvSpPr>
            <p:spPr>
              <a:xfrm rot="12558987">
                <a:off x="1564132" y="4100951"/>
                <a:ext cx="617636"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a:t>
                </a:r>
              </a:p>
            </p:txBody>
          </p:sp>
          <p:sp>
            <p:nvSpPr>
              <p:cNvPr id="86" name="Rectangle 85">
                <a:extLst>
                  <a:ext uri="{FF2B5EF4-FFF2-40B4-BE49-F238E27FC236}">
                    <a16:creationId xmlns:a16="http://schemas.microsoft.com/office/drawing/2014/main" xmlns="" id="{C46EEF8E-5D1F-44AF-B5F1-077517DD238B}"/>
                  </a:ext>
                </a:extLst>
              </p:cNvPr>
              <p:cNvSpPr/>
              <p:nvPr/>
            </p:nvSpPr>
            <p:spPr>
              <a:xfrm rot="12289535">
                <a:off x="1485065" y="3286721"/>
                <a:ext cx="1440518" cy="505130"/>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السلطة</a:t>
                </a:r>
              </a:p>
            </p:txBody>
          </p:sp>
        </p:grpSp>
      </p:grpSp>
      <p:grpSp>
        <p:nvGrpSpPr>
          <p:cNvPr id="89" name="Group 88">
            <a:extLst>
              <a:ext uri="{FF2B5EF4-FFF2-40B4-BE49-F238E27FC236}">
                <a16:creationId xmlns:a16="http://schemas.microsoft.com/office/drawing/2014/main" xmlns="" id="{90D072B8-27F2-4AAF-8447-AE97929AB68A}"/>
              </a:ext>
            </a:extLst>
          </p:cNvPr>
          <p:cNvGrpSpPr/>
          <p:nvPr/>
        </p:nvGrpSpPr>
        <p:grpSpPr>
          <a:xfrm rot="13803060">
            <a:off x="2548755" y="4495043"/>
            <a:ext cx="1921562" cy="2541933"/>
            <a:chOff x="2520454" y="401782"/>
            <a:chExt cx="1931876" cy="2410692"/>
          </a:xfrm>
        </p:grpSpPr>
        <p:grpSp>
          <p:nvGrpSpPr>
            <p:cNvPr id="90" name="Group 89">
              <a:extLst>
                <a:ext uri="{FF2B5EF4-FFF2-40B4-BE49-F238E27FC236}">
                  <a16:creationId xmlns:a16="http://schemas.microsoft.com/office/drawing/2014/main" xmlns="" id="{51DF4B58-8A94-418B-BCF3-16F95080CFEF}"/>
                </a:ext>
              </a:extLst>
            </p:cNvPr>
            <p:cNvGrpSpPr/>
            <p:nvPr/>
          </p:nvGrpSpPr>
          <p:grpSpPr>
            <a:xfrm>
              <a:off x="2520454" y="401782"/>
              <a:ext cx="1920867" cy="2410692"/>
              <a:chOff x="2520454" y="401782"/>
              <a:chExt cx="1920867" cy="2410692"/>
            </a:xfrm>
          </p:grpSpPr>
          <p:pic>
            <p:nvPicPr>
              <p:cNvPr id="94" name="Picture 93">
                <a:extLst>
                  <a:ext uri="{FF2B5EF4-FFF2-40B4-BE49-F238E27FC236}">
                    <a16:creationId xmlns:a16="http://schemas.microsoft.com/office/drawing/2014/main" xmlns="" id="{00C555F5-15F2-45B5-8E96-4E8ACC5980F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95" name="Oval 94">
                <a:extLst>
                  <a:ext uri="{FF2B5EF4-FFF2-40B4-BE49-F238E27FC236}">
                    <a16:creationId xmlns:a16="http://schemas.microsoft.com/office/drawing/2014/main" xmlns="" id="{E0370E17-93F1-4C76-A36B-F44AC3CE0750}"/>
                  </a:ext>
                </a:extLst>
              </p:cNvPr>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91" name="Group 90">
              <a:extLst>
                <a:ext uri="{FF2B5EF4-FFF2-40B4-BE49-F238E27FC236}">
                  <a16:creationId xmlns:a16="http://schemas.microsoft.com/office/drawing/2014/main" xmlns="" id="{E7EA5F44-D91A-40FE-AE81-5B1676C17A88}"/>
                </a:ext>
              </a:extLst>
            </p:cNvPr>
            <p:cNvGrpSpPr/>
            <p:nvPr/>
          </p:nvGrpSpPr>
          <p:grpSpPr>
            <a:xfrm>
              <a:off x="3055798" y="690976"/>
              <a:ext cx="1396532" cy="1472406"/>
              <a:chOff x="1590669" y="4165929"/>
              <a:chExt cx="1396532" cy="1472406"/>
            </a:xfrm>
          </p:grpSpPr>
          <p:sp>
            <p:nvSpPr>
              <p:cNvPr id="92" name="Rectangle 91">
                <a:extLst>
                  <a:ext uri="{FF2B5EF4-FFF2-40B4-BE49-F238E27FC236}">
                    <a16:creationId xmlns:a16="http://schemas.microsoft.com/office/drawing/2014/main" xmlns="" id="{EC656A6E-C990-4482-A6F2-3F2C87846AB1}"/>
                  </a:ext>
                </a:extLst>
              </p:cNvPr>
              <p:cNvSpPr/>
              <p:nvPr/>
            </p:nvSpPr>
            <p:spPr>
              <a:xfrm rot="7173426">
                <a:off x="1648870" y="4116866"/>
                <a:ext cx="536204" cy="634329"/>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13</a:t>
                </a:r>
              </a:p>
            </p:txBody>
          </p:sp>
          <p:sp>
            <p:nvSpPr>
              <p:cNvPr id="93" name="Rectangle 92">
                <a:extLst>
                  <a:ext uri="{FF2B5EF4-FFF2-40B4-BE49-F238E27FC236}">
                    <a16:creationId xmlns:a16="http://schemas.microsoft.com/office/drawing/2014/main" xmlns="" id="{BCE37282-66B5-4A23-84E8-B0B1FF26B583}"/>
                  </a:ext>
                </a:extLst>
              </p:cNvPr>
              <p:cNvSpPr/>
              <p:nvPr/>
            </p:nvSpPr>
            <p:spPr>
              <a:xfrm rot="9059407">
                <a:off x="1590669" y="5200506"/>
                <a:ext cx="1396532" cy="437829"/>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الإصرار</a:t>
                </a:r>
              </a:p>
            </p:txBody>
          </p:sp>
        </p:grpSp>
      </p:grpSp>
    </p:spTree>
    <p:extLst>
      <p:ext uri="{BB962C8B-B14F-4D97-AF65-F5344CB8AC3E}">
        <p14:creationId xmlns:p14="http://schemas.microsoft.com/office/powerpoint/2010/main" val="83642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1000" fill="hold"/>
                                        <p:tgtEl>
                                          <p:spTgt spid="82"/>
                                        </p:tgtEl>
                                        <p:attrNameLst>
                                          <p:attrName>ppt_w</p:attrName>
                                        </p:attrNameLst>
                                      </p:cBhvr>
                                      <p:tavLst>
                                        <p:tav tm="0">
                                          <p:val>
                                            <p:fltVal val="0"/>
                                          </p:val>
                                        </p:tav>
                                        <p:tav tm="100000">
                                          <p:val>
                                            <p:strVal val="#ppt_w"/>
                                          </p:val>
                                        </p:tav>
                                      </p:tavLst>
                                    </p:anim>
                                    <p:anim calcmode="lin" valueType="num">
                                      <p:cBhvr>
                                        <p:cTn id="8" dur="1000" fill="hold"/>
                                        <p:tgtEl>
                                          <p:spTgt spid="82"/>
                                        </p:tgtEl>
                                        <p:attrNameLst>
                                          <p:attrName>ppt_h</p:attrName>
                                        </p:attrNameLst>
                                      </p:cBhvr>
                                      <p:tavLst>
                                        <p:tav tm="0">
                                          <p:val>
                                            <p:fltVal val="0"/>
                                          </p:val>
                                        </p:tav>
                                        <p:tav tm="100000">
                                          <p:val>
                                            <p:strVal val="#ppt_h"/>
                                          </p:val>
                                        </p:tav>
                                      </p:tavLst>
                                    </p:anim>
                                    <p:anim calcmode="lin" valueType="num">
                                      <p:cBhvr>
                                        <p:cTn id="9" dur="1000" fill="hold"/>
                                        <p:tgtEl>
                                          <p:spTgt spid="82"/>
                                        </p:tgtEl>
                                        <p:attrNameLst>
                                          <p:attrName>style.rotation</p:attrName>
                                        </p:attrNameLst>
                                      </p:cBhvr>
                                      <p:tavLst>
                                        <p:tav tm="0">
                                          <p:val>
                                            <p:fltVal val="90"/>
                                          </p:val>
                                        </p:tav>
                                        <p:tav tm="100000">
                                          <p:val>
                                            <p:fltVal val="0"/>
                                          </p:val>
                                        </p:tav>
                                      </p:tavLst>
                                    </p:anim>
                                    <p:animEffect transition="in" filter="fade">
                                      <p:cBhvr>
                                        <p:cTn id="10" dur="10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1000" fill="hold"/>
                                        <p:tgtEl>
                                          <p:spTgt spid="75"/>
                                        </p:tgtEl>
                                        <p:attrNameLst>
                                          <p:attrName>ppt_w</p:attrName>
                                        </p:attrNameLst>
                                      </p:cBhvr>
                                      <p:tavLst>
                                        <p:tav tm="0">
                                          <p:val>
                                            <p:fltVal val="0"/>
                                          </p:val>
                                        </p:tav>
                                        <p:tav tm="100000">
                                          <p:val>
                                            <p:strVal val="#ppt_w"/>
                                          </p:val>
                                        </p:tav>
                                      </p:tavLst>
                                    </p:anim>
                                    <p:anim calcmode="lin" valueType="num">
                                      <p:cBhvr>
                                        <p:cTn id="16" dur="1000" fill="hold"/>
                                        <p:tgtEl>
                                          <p:spTgt spid="75"/>
                                        </p:tgtEl>
                                        <p:attrNameLst>
                                          <p:attrName>ppt_h</p:attrName>
                                        </p:attrNameLst>
                                      </p:cBhvr>
                                      <p:tavLst>
                                        <p:tav tm="0">
                                          <p:val>
                                            <p:fltVal val="0"/>
                                          </p:val>
                                        </p:tav>
                                        <p:tav tm="100000">
                                          <p:val>
                                            <p:strVal val="#ppt_h"/>
                                          </p:val>
                                        </p:tav>
                                      </p:tavLst>
                                    </p:anim>
                                    <p:anim calcmode="lin" valueType="num">
                                      <p:cBhvr>
                                        <p:cTn id="17" dur="1000" fill="hold"/>
                                        <p:tgtEl>
                                          <p:spTgt spid="75"/>
                                        </p:tgtEl>
                                        <p:attrNameLst>
                                          <p:attrName>style.rotation</p:attrName>
                                        </p:attrNameLst>
                                      </p:cBhvr>
                                      <p:tavLst>
                                        <p:tav tm="0">
                                          <p:val>
                                            <p:fltVal val="90"/>
                                          </p:val>
                                        </p:tav>
                                        <p:tav tm="100000">
                                          <p:val>
                                            <p:fltVal val="0"/>
                                          </p:val>
                                        </p:tav>
                                      </p:tavLst>
                                    </p:anim>
                                    <p:animEffect transition="in" filter="fade">
                                      <p:cBhvr>
                                        <p:cTn id="18" dur="1000"/>
                                        <p:tgtEl>
                                          <p:spTgt spid="7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1000" fill="hold"/>
                                        <p:tgtEl>
                                          <p:spTgt spid="68"/>
                                        </p:tgtEl>
                                        <p:attrNameLst>
                                          <p:attrName>ppt_w</p:attrName>
                                        </p:attrNameLst>
                                      </p:cBhvr>
                                      <p:tavLst>
                                        <p:tav tm="0">
                                          <p:val>
                                            <p:fltVal val="0"/>
                                          </p:val>
                                        </p:tav>
                                        <p:tav tm="100000">
                                          <p:val>
                                            <p:strVal val="#ppt_w"/>
                                          </p:val>
                                        </p:tav>
                                      </p:tavLst>
                                    </p:anim>
                                    <p:anim calcmode="lin" valueType="num">
                                      <p:cBhvr>
                                        <p:cTn id="24" dur="1000" fill="hold"/>
                                        <p:tgtEl>
                                          <p:spTgt spid="68"/>
                                        </p:tgtEl>
                                        <p:attrNameLst>
                                          <p:attrName>ppt_h</p:attrName>
                                        </p:attrNameLst>
                                      </p:cBhvr>
                                      <p:tavLst>
                                        <p:tav tm="0">
                                          <p:val>
                                            <p:fltVal val="0"/>
                                          </p:val>
                                        </p:tav>
                                        <p:tav tm="100000">
                                          <p:val>
                                            <p:strVal val="#ppt_h"/>
                                          </p:val>
                                        </p:tav>
                                      </p:tavLst>
                                    </p:anim>
                                    <p:anim calcmode="lin" valueType="num">
                                      <p:cBhvr>
                                        <p:cTn id="25" dur="1000" fill="hold"/>
                                        <p:tgtEl>
                                          <p:spTgt spid="68"/>
                                        </p:tgtEl>
                                        <p:attrNameLst>
                                          <p:attrName>style.rotation</p:attrName>
                                        </p:attrNameLst>
                                      </p:cBhvr>
                                      <p:tavLst>
                                        <p:tav tm="0">
                                          <p:val>
                                            <p:fltVal val="90"/>
                                          </p:val>
                                        </p:tav>
                                        <p:tav tm="100000">
                                          <p:val>
                                            <p:fltVal val="0"/>
                                          </p:val>
                                        </p:tav>
                                      </p:tavLst>
                                    </p:anim>
                                    <p:animEffect transition="in" filter="fade">
                                      <p:cBhvr>
                                        <p:cTn id="26" dur="1000"/>
                                        <p:tgtEl>
                                          <p:spTgt spid="6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1000" fill="hold"/>
                                        <p:tgtEl>
                                          <p:spTgt spid="61"/>
                                        </p:tgtEl>
                                        <p:attrNameLst>
                                          <p:attrName>ppt_w</p:attrName>
                                        </p:attrNameLst>
                                      </p:cBhvr>
                                      <p:tavLst>
                                        <p:tav tm="0">
                                          <p:val>
                                            <p:fltVal val="0"/>
                                          </p:val>
                                        </p:tav>
                                        <p:tav tm="100000">
                                          <p:val>
                                            <p:strVal val="#ppt_w"/>
                                          </p:val>
                                        </p:tav>
                                      </p:tavLst>
                                    </p:anim>
                                    <p:anim calcmode="lin" valueType="num">
                                      <p:cBhvr>
                                        <p:cTn id="32" dur="1000" fill="hold"/>
                                        <p:tgtEl>
                                          <p:spTgt spid="61"/>
                                        </p:tgtEl>
                                        <p:attrNameLst>
                                          <p:attrName>ppt_h</p:attrName>
                                        </p:attrNameLst>
                                      </p:cBhvr>
                                      <p:tavLst>
                                        <p:tav tm="0">
                                          <p:val>
                                            <p:fltVal val="0"/>
                                          </p:val>
                                        </p:tav>
                                        <p:tav tm="100000">
                                          <p:val>
                                            <p:strVal val="#ppt_h"/>
                                          </p:val>
                                        </p:tav>
                                      </p:tavLst>
                                    </p:anim>
                                    <p:anim calcmode="lin" valueType="num">
                                      <p:cBhvr>
                                        <p:cTn id="33" dur="1000" fill="hold"/>
                                        <p:tgtEl>
                                          <p:spTgt spid="61"/>
                                        </p:tgtEl>
                                        <p:attrNameLst>
                                          <p:attrName>style.rotation</p:attrName>
                                        </p:attrNameLst>
                                      </p:cBhvr>
                                      <p:tavLst>
                                        <p:tav tm="0">
                                          <p:val>
                                            <p:fltVal val="90"/>
                                          </p:val>
                                        </p:tav>
                                        <p:tav tm="100000">
                                          <p:val>
                                            <p:fltVal val="0"/>
                                          </p:val>
                                        </p:tav>
                                      </p:tavLst>
                                    </p:anim>
                                    <p:animEffect transition="in" filter="fade">
                                      <p:cBhvr>
                                        <p:cTn id="34" dur="10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fltVal val="0"/>
                                          </p:val>
                                        </p:tav>
                                        <p:tav tm="100000">
                                          <p:val>
                                            <p:strVal val="#ppt_w"/>
                                          </p:val>
                                        </p:tav>
                                      </p:tavLst>
                                    </p:anim>
                                    <p:anim calcmode="lin" valueType="num">
                                      <p:cBhvr>
                                        <p:cTn id="40" dur="1000" fill="hold"/>
                                        <p:tgtEl>
                                          <p:spTgt spid="54"/>
                                        </p:tgtEl>
                                        <p:attrNameLst>
                                          <p:attrName>ppt_h</p:attrName>
                                        </p:attrNameLst>
                                      </p:cBhvr>
                                      <p:tavLst>
                                        <p:tav tm="0">
                                          <p:val>
                                            <p:fltVal val="0"/>
                                          </p:val>
                                        </p:tav>
                                        <p:tav tm="100000">
                                          <p:val>
                                            <p:strVal val="#ppt_h"/>
                                          </p:val>
                                        </p:tav>
                                      </p:tavLst>
                                    </p:anim>
                                    <p:anim calcmode="lin" valueType="num">
                                      <p:cBhvr>
                                        <p:cTn id="41" dur="1000" fill="hold"/>
                                        <p:tgtEl>
                                          <p:spTgt spid="54"/>
                                        </p:tgtEl>
                                        <p:attrNameLst>
                                          <p:attrName>style.rotation</p:attrName>
                                        </p:attrNameLst>
                                      </p:cBhvr>
                                      <p:tavLst>
                                        <p:tav tm="0">
                                          <p:val>
                                            <p:fltVal val="90"/>
                                          </p:val>
                                        </p:tav>
                                        <p:tav tm="100000">
                                          <p:val>
                                            <p:fltVal val="0"/>
                                          </p:val>
                                        </p:tav>
                                      </p:tavLst>
                                    </p:anim>
                                    <p:animEffect transition="in" filter="fade">
                                      <p:cBhvr>
                                        <p:cTn id="42" dur="10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1000" fill="hold"/>
                                        <p:tgtEl>
                                          <p:spTgt spid="47"/>
                                        </p:tgtEl>
                                        <p:attrNameLst>
                                          <p:attrName>ppt_w</p:attrName>
                                        </p:attrNameLst>
                                      </p:cBhvr>
                                      <p:tavLst>
                                        <p:tav tm="0">
                                          <p:val>
                                            <p:fltVal val="0"/>
                                          </p:val>
                                        </p:tav>
                                        <p:tav tm="100000">
                                          <p:val>
                                            <p:strVal val="#ppt_w"/>
                                          </p:val>
                                        </p:tav>
                                      </p:tavLst>
                                    </p:anim>
                                    <p:anim calcmode="lin" valueType="num">
                                      <p:cBhvr>
                                        <p:cTn id="48" dur="1000" fill="hold"/>
                                        <p:tgtEl>
                                          <p:spTgt spid="47"/>
                                        </p:tgtEl>
                                        <p:attrNameLst>
                                          <p:attrName>ppt_h</p:attrName>
                                        </p:attrNameLst>
                                      </p:cBhvr>
                                      <p:tavLst>
                                        <p:tav tm="0">
                                          <p:val>
                                            <p:fltVal val="0"/>
                                          </p:val>
                                        </p:tav>
                                        <p:tav tm="100000">
                                          <p:val>
                                            <p:strVal val="#ppt_h"/>
                                          </p:val>
                                        </p:tav>
                                      </p:tavLst>
                                    </p:anim>
                                    <p:anim calcmode="lin" valueType="num">
                                      <p:cBhvr>
                                        <p:cTn id="49" dur="1000" fill="hold"/>
                                        <p:tgtEl>
                                          <p:spTgt spid="47"/>
                                        </p:tgtEl>
                                        <p:attrNameLst>
                                          <p:attrName>style.rotation</p:attrName>
                                        </p:attrNameLst>
                                      </p:cBhvr>
                                      <p:tavLst>
                                        <p:tav tm="0">
                                          <p:val>
                                            <p:fltVal val="90"/>
                                          </p:val>
                                        </p:tav>
                                        <p:tav tm="100000">
                                          <p:val>
                                            <p:fltVal val="0"/>
                                          </p:val>
                                        </p:tav>
                                      </p:tavLst>
                                    </p:anim>
                                    <p:animEffect transition="in" filter="fade">
                                      <p:cBhvr>
                                        <p:cTn id="50" dur="1000"/>
                                        <p:tgtEl>
                                          <p:spTgt spid="47"/>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1000" fill="hold"/>
                                        <p:tgtEl>
                                          <p:spTgt spid="40"/>
                                        </p:tgtEl>
                                        <p:attrNameLst>
                                          <p:attrName>ppt_w</p:attrName>
                                        </p:attrNameLst>
                                      </p:cBhvr>
                                      <p:tavLst>
                                        <p:tav tm="0">
                                          <p:val>
                                            <p:fltVal val="0"/>
                                          </p:val>
                                        </p:tav>
                                        <p:tav tm="100000">
                                          <p:val>
                                            <p:strVal val="#ppt_w"/>
                                          </p:val>
                                        </p:tav>
                                      </p:tavLst>
                                    </p:anim>
                                    <p:anim calcmode="lin" valueType="num">
                                      <p:cBhvr>
                                        <p:cTn id="56" dur="1000" fill="hold"/>
                                        <p:tgtEl>
                                          <p:spTgt spid="40"/>
                                        </p:tgtEl>
                                        <p:attrNameLst>
                                          <p:attrName>ppt_h</p:attrName>
                                        </p:attrNameLst>
                                      </p:cBhvr>
                                      <p:tavLst>
                                        <p:tav tm="0">
                                          <p:val>
                                            <p:fltVal val="0"/>
                                          </p:val>
                                        </p:tav>
                                        <p:tav tm="100000">
                                          <p:val>
                                            <p:strVal val="#ppt_h"/>
                                          </p:val>
                                        </p:tav>
                                      </p:tavLst>
                                    </p:anim>
                                    <p:anim calcmode="lin" valueType="num">
                                      <p:cBhvr>
                                        <p:cTn id="57" dur="1000" fill="hold"/>
                                        <p:tgtEl>
                                          <p:spTgt spid="40"/>
                                        </p:tgtEl>
                                        <p:attrNameLst>
                                          <p:attrName>style.rotation</p:attrName>
                                        </p:attrNameLst>
                                      </p:cBhvr>
                                      <p:tavLst>
                                        <p:tav tm="0">
                                          <p:val>
                                            <p:fltVal val="90"/>
                                          </p:val>
                                        </p:tav>
                                        <p:tav tm="100000">
                                          <p:val>
                                            <p:fltVal val="0"/>
                                          </p:val>
                                        </p:tav>
                                      </p:tavLst>
                                    </p:anim>
                                    <p:animEffect transition="in" filter="fade">
                                      <p:cBhvr>
                                        <p:cTn id="58" dur="1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1000" fill="hold"/>
                                        <p:tgtEl>
                                          <p:spTgt spid="33"/>
                                        </p:tgtEl>
                                        <p:attrNameLst>
                                          <p:attrName>ppt_w</p:attrName>
                                        </p:attrNameLst>
                                      </p:cBhvr>
                                      <p:tavLst>
                                        <p:tav tm="0">
                                          <p:val>
                                            <p:fltVal val="0"/>
                                          </p:val>
                                        </p:tav>
                                        <p:tav tm="100000">
                                          <p:val>
                                            <p:strVal val="#ppt_w"/>
                                          </p:val>
                                        </p:tav>
                                      </p:tavLst>
                                    </p:anim>
                                    <p:anim calcmode="lin" valueType="num">
                                      <p:cBhvr>
                                        <p:cTn id="64" dur="1000" fill="hold"/>
                                        <p:tgtEl>
                                          <p:spTgt spid="33"/>
                                        </p:tgtEl>
                                        <p:attrNameLst>
                                          <p:attrName>ppt_h</p:attrName>
                                        </p:attrNameLst>
                                      </p:cBhvr>
                                      <p:tavLst>
                                        <p:tav tm="0">
                                          <p:val>
                                            <p:fltVal val="0"/>
                                          </p:val>
                                        </p:tav>
                                        <p:tav tm="100000">
                                          <p:val>
                                            <p:strVal val="#ppt_h"/>
                                          </p:val>
                                        </p:tav>
                                      </p:tavLst>
                                    </p:anim>
                                    <p:anim calcmode="lin" valueType="num">
                                      <p:cBhvr>
                                        <p:cTn id="65" dur="1000" fill="hold"/>
                                        <p:tgtEl>
                                          <p:spTgt spid="33"/>
                                        </p:tgtEl>
                                        <p:attrNameLst>
                                          <p:attrName>style.rotation</p:attrName>
                                        </p:attrNameLst>
                                      </p:cBhvr>
                                      <p:tavLst>
                                        <p:tav tm="0">
                                          <p:val>
                                            <p:fltVal val="90"/>
                                          </p:val>
                                        </p:tav>
                                        <p:tav tm="100000">
                                          <p:val>
                                            <p:fltVal val="0"/>
                                          </p:val>
                                        </p:tav>
                                      </p:tavLst>
                                    </p:anim>
                                    <p:animEffect transition="in" filter="fade">
                                      <p:cBhvr>
                                        <p:cTn id="66" dur="1000"/>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1000" fill="hold"/>
                                        <p:tgtEl>
                                          <p:spTgt spid="26"/>
                                        </p:tgtEl>
                                        <p:attrNameLst>
                                          <p:attrName>ppt_w</p:attrName>
                                        </p:attrNameLst>
                                      </p:cBhvr>
                                      <p:tavLst>
                                        <p:tav tm="0">
                                          <p:val>
                                            <p:fltVal val="0"/>
                                          </p:val>
                                        </p:tav>
                                        <p:tav tm="100000">
                                          <p:val>
                                            <p:strVal val="#ppt_w"/>
                                          </p:val>
                                        </p:tav>
                                      </p:tavLst>
                                    </p:anim>
                                    <p:anim calcmode="lin" valueType="num">
                                      <p:cBhvr>
                                        <p:cTn id="72" dur="1000" fill="hold"/>
                                        <p:tgtEl>
                                          <p:spTgt spid="26"/>
                                        </p:tgtEl>
                                        <p:attrNameLst>
                                          <p:attrName>ppt_h</p:attrName>
                                        </p:attrNameLst>
                                      </p:cBhvr>
                                      <p:tavLst>
                                        <p:tav tm="0">
                                          <p:val>
                                            <p:fltVal val="0"/>
                                          </p:val>
                                        </p:tav>
                                        <p:tav tm="100000">
                                          <p:val>
                                            <p:strVal val="#ppt_h"/>
                                          </p:val>
                                        </p:tav>
                                      </p:tavLst>
                                    </p:anim>
                                    <p:anim calcmode="lin" valueType="num">
                                      <p:cBhvr>
                                        <p:cTn id="73" dur="1000" fill="hold"/>
                                        <p:tgtEl>
                                          <p:spTgt spid="26"/>
                                        </p:tgtEl>
                                        <p:attrNameLst>
                                          <p:attrName>style.rotation</p:attrName>
                                        </p:attrNameLst>
                                      </p:cBhvr>
                                      <p:tavLst>
                                        <p:tav tm="0">
                                          <p:val>
                                            <p:fltVal val="90"/>
                                          </p:val>
                                        </p:tav>
                                        <p:tav tm="100000">
                                          <p:val>
                                            <p:fltVal val="0"/>
                                          </p:val>
                                        </p:tav>
                                      </p:tavLst>
                                    </p:anim>
                                    <p:animEffect transition="in" filter="fade">
                                      <p:cBhvr>
                                        <p:cTn id="74" dur="10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1000" fill="hold"/>
                                        <p:tgtEl>
                                          <p:spTgt spid="19"/>
                                        </p:tgtEl>
                                        <p:attrNameLst>
                                          <p:attrName>ppt_w</p:attrName>
                                        </p:attrNameLst>
                                      </p:cBhvr>
                                      <p:tavLst>
                                        <p:tav tm="0">
                                          <p:val>
                                            <p:fltVal val="0"/>
                                          </p:val>
                                        </p:tav>
                                        <p:tav tm="100000">
                                          <p:val>
                                            <p:strVal val="#ppt_w"/>
                                          </p:val>
                                        </p:tav>
                                      </p:tavLst>
                                    </p:anim>
                                    <p:anim calcmode="lin" valueType="num">
                                      <p:cBhvr>
                                        <p:cTn id="80" dur="1000" fill="hold"/>
                                        <p:tgtEl>
                                          <p:spTgt spid="19"/>
                                        </p:tgtEl>
                                        <p:attrNameLst>
                                          <p:attrName>ppt_h</p:attrName>
                                        </p:attrNameLst>
                                      </p:cBhvr>
                                      <p:tavLst>
                                        <p:tav tm="0">
                                          <p:val>
                                            <p:fltVal val="0"/>
                                          </p:val>
                                        </p:tav>
                                        <p:tav tm="100000">
                                          <p:val>
                                            <p:strVal val="#ppt_h"/>
                                          </p:val>
                                        </p:tav>
                                      </p:tavLst>
                                    </p:anim>
                                    <p:anim calcmode="lin" valueType="num">
                                      <p:cBhvr>
                                        <p:cTn id="81" dur="1000" fill="hold"/>
                                        <p:tgtEl>
                                          <p:spTgt spid="19"/>
                                        </p:tgtEl>
                                        <p:attrNameLst>
                                          <p:attrName>style.rotation</p:attrName>
                                        </p:attrNameLst>
                                      </p:cBhvr>
                                      <p:tavLst>
                                        <p:tav tm="0">
                                          <p:val>
                                            <p:fltVal val="90"/>
                                          </p:val>
                                        </p:tav>
                                        <p:tav tm="100000">
                                          <p:val>
                                            <p:fltVal val="0"/>
                                          </p:val>
                                        </p:tav>
                                      </p:tavLst>
                                    </p:anim>
                                    <p:animEffect transition="in" filter="fade">
                                      <p:cBhvr>
                                        <p:cTn id="82" dur="10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000" fill="hold"/>
                                        <p:tgtEl>
                                          <p:spTgt spid="12"/>
                                        </p:tgtEl>
                                        <p:attrNameLst>
                                          <p:attrName>ppt_w</p:attrName>
                                        </p:attrNameLst>
                                      </p:cBhvr>
                                      <p:tavLst>
                                        <p:tav tm="0">
                                          <p:val>
                                            <p:fltVal val="0"/>
                                          </p:val>
                                        </p:tav>
                                        <p:tav tm="100000">
                                          <p:val>
                                            <p:strVal val="#ppt_w"/>
                                          </p:val>
                                        </p:tav>
                                      </p:tavLst>
                                    </p:anim>
                                    <p:anim calcmode="lin" valueType="num">
                                      <p:cBhvr>
                                        <p:cTn id="88" dur="1000" fill="hold"/>
                                        <p:tgtEl>
                                          <p:spTgt spid="12"/>
                                        </p:tgtEl>
                                        <p:attrNameLst>
                                          <p:attrName>ppt_h</p:attrName>
                                        </p:attrNameLst>
                                      </p:cBhvr>
                                      <p:tavLst>
                                        <p:tav tm="0">
                                          <p:val>
                                            <p:fltVal val="0"/>
                                          </p:val>
                                        </p:tav>
                                        <p:tav tm="100000">
                                          <p:val>
                                            <p:strVal val="#ppt_h"/>
                                          </p:val>
                                        </p:tav>
                                      </p:tavLst>
                                    </p:anim>
                                    <p:anim calcmode="lin" valueType="num">
                                      <p:cBhvr>
                                        <p:cTn id="89" dur="1000" fill="hold"/>
                                        <p:tgtEl>
                                          <p:spTgt spid="12"/>
                                        </p:tgtEl>
                                        <p:attrNameLst>
                                          <p:attrName>style.rotation</p:attrName>
                                        </p:attrNameLst>
                                      </p:cBhvr>
                                      <p:tavLst>
                                        <p:tav tm="0">
                                          <p:val>
                                            <p:fltVal val="90"/>
                                          </p:val>
                                        </p:tav>
                                        <p:tav tm="100000">
                                          <p:val>
                                            <p:fltVal val="0"/>
                                          </p:val>
                                        </p:tav>
                                      </p:tavLst>
                                    </p:anim>
                                    <p:animEffect transition="in" filter="fade">
                                      <p:cBhvr>
                                        <p:cTn id="90" dur="1000"/>
                                        <p:tgtEl>
                                          <p:spTgt spid="12"/>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p:cTn id="95" dur="1000" fill="hold"/>
                                        <p:tgtEl>
                                          <p:spTgt spid="4"/>
                                        </p:tgtEl>
                                        <p:attrNameLst>
                                          <p:attrName>ppt_w</p:attrName>
                                        </p:attrNameLst>
                                      </p:cBhvr>
                                      <p:tavLst>
                                        <p:tav tm="0">
                                          <p:val>
                                            <p:fltVal val="0"/>
                                          </p:val>
                                        </p:tav>
                                        <p:tav tm="100000">
                                          <p:val>
                                            <p:strVal val="#ppt_w"/>
                                          </p:val>
                                        </p:tav>
                                      </p:tavLst>
                                    </p:anim>
                                    <p:anim calcmode="lin" valueType="num">
                                      <p:cBhvr>
                                        <p:cTn id="96" dur="1000" fill="hold"/>
                                        <p:tgtEl>
                                          <p:spTgt spid="4"/>
                                        </p:tgtEl>
                                        <p:attrNameLst>
                                          <p:attrName>ppt_h</p:attrName>
                                        </p:attrNameLst>
                                      </p:cBhvr>
                                      <p:tavLst>
                                        <p:tav tm="0">
                                          <p:val>
                                            <p:fltVal val="0"/>
                                          </p:val>
                                        </p:tav>
                                        <p:tav tm="100000">
                                          <p:val>
                                            <p:strVal val="#ppt_h"/>
                                          </p:val>
                                        </p:tav>
                                      </p:tavLst>
                                    </p:anim>
                                    <p:anim calcmode="lin" valueType="num">
                                      <p:cBhvr>
                                        <p:cTn id="97" dur="1000" fill="hold"/>
                                        <p:tgtEl>
                                          <p:spTgt spid="4"/>
                                        </p:tgtEl>
                                        <p:attrNameLst>
                                          <p:attrName>style.rotation</p:attrName>
                                        </p:attrNameLst>
                                      </p:cBhvr>
                                      <p:tavLst>
                                        <p:tav tm="0">
                                          <p:val>
                                            <p:fltVal val="90"/>
                                          </p:val>
                                        </p:tav>
                                        <p:tav tm="100000">
                                          <p:val>
                                            <p:fltVal val="0"/>
                                          </p:val>
                                        </p:tav>
                                      </p:tavLst>
                                    </p:anim>
                                    <p:animEffect transition="in" filter="fade">
                                      <p:cBhvr>
                                        <p:cTn id="98" dur="1000"/>
                                        <p:tgtEl>
                                          <p:spTgt spid="4"/>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p:cTn id="103" dur="1000" fill="hold"/>
                                        <p:tgtEl>
                                          <p:spTgt spid="89"/>
                                        </p:tgtEl>
                                        <p:attrNameLst>
                                          <p:attrName>ppt_w</p:attrName>
                                        </p:attrNameLst>
                                      </p:cBhvr>
                                      <p:tavLst>
                                        <p:tav tm="0">
                                          <p:val>
                                            <p:fltVal val="0"/>
                                          </p:val>
                                        </p:tav>
                                        <p:tav tm="100000">
                                          <p:val>
                                            <p:strVal val="#ppt_w"/>
                                          </p:val>
                                        </p:tav>
                                      </p:tavLst>
                                    </p:anim>
                                    <p:anim calcmode="lin" valueType="num">
                                      <p:cBhvr>
                                        <p:cTn id="104" dur="1000" fill="hold"/>
                                        <p:tgtEl>
                                          <p:spTgt spid="89"/>
                                        </p:tgtEl>
                                        <p:attrNameLst>
                                          <p:attrName>ppt_h</p:attrName>
                                        </p:attrNameLst>
                                      </p:cBhvr>
                                      <p:tavLst>
                                        <p:tav tm="0">
                                          <p:val>
                                            <p:fltVal val="0"/>
                                          </p:val>
                                        </p:tav>
                                        <p:tav tm="100000">
                                          <p:val>
                                            <p:strVal val="#ppt_h"/>
                                          </p:val>
                                        </p:tav>
                                      </p:tavLst>
                                    </p:anim>
                                    <p:anim calcmode="lin" valueType="num">
                                      <p:cBhvr>
                                        <p:cTn id="105" dur="1000" fill="hold"/>
                                        <p:tgtEl>
                                          <p:spTgt spid="89"/>
                                        </p:tgtEl>
                                        <p:attrNameLst>
                                          <p:attrName>style.rotation</p:attrName>
                                        </p:attrNameLst>
                                      </p:cBhvr>
                                      <p:tavLst>
                                        <p:tav tm="0">
                                          <p:val>
                                            <p:fltVal val="90"/>
                                          </p:val>
                                        </p:tav>
                                        <p:tav tm="100000">
                                          <p:val>
                                            <p:fltVal val="0"/>
                                          </p:val>
                                        </p:tav>
                                      </p:tavLst>
                                    </p:anim>
                                    <p:animEffect transition="in" filter="fade">
                                      <p:cBhvr>
                                        <p:cTn id="106"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518066" y="2582772"/>
            <a:ext cx="6590266"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اليـــوم التــــدريبي الثاني</a:t>
            </a:r>
          </a:p>
        </p:txBody>
      </p:sp>
    </p:spTree>
    <p:extLst>
      <p:ext uri="{BB962C8B-B14F-4D97-AF65-F5344CB8AC3E}">
        <p14:creationId xmlns:p14="http://schemas.microsoft.com/office/powerpoint/2010/main" val="42080855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a:t>
            </a: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فنيات التغيير المؤسسي الناجح</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461800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مـحفزات التـغيير التنظيمـي وقـوى التغيير التنظيمي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839136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6671256" y="2344325"/>
            <a:ext cx="5319187" cy="2308324"/>
          </a:xfrm>
          <a:prstGeom prst="rect">
            <a:avLst/>
          </a:prstGeom>
        </p:spPr>
        <p:txBody>
          <a:bodyPr wrap="square">
            <a:spAutoFit/>
          </a:bodyPr>
          <a:lstStyle/>
          <a:p>
            <a:pPr lvl="0" algn="ctr">
              <a:lnSpc>
                <a:spcPct val="150000"/>
              </a:lnSpc>
              <a:defRPr/>
            </a:pPr>
            <a:r>
              <a:rPr lang="ar-EG" sz="3200" b="1" dirty="0">
                <a:solidFill>
                  <a:srgbClr val="002060"/>
                </a:solidFill>
                <a:latin typeface="Sakkal Majalla" pitchFamily="2" charset="-78"/>
                <a:cs typeface="Sakkal Majalla" pitchFamily="2" charset="-78"/>
              </a:rPr>
              <a:t>تمكين المشاركون من اتقان معارف ومهارات واتجاهات التغيير الجري والتحول </a:t>
            </a:r>
            <a:r>
              <a:rPr lang="ar-EG" sz="3200" b="1" dirty="0" smtClean="0">
                <a:solidFill>
                  <a:srgbClr val="002060"/>
                </a:solidFill>
                <a:latin typeface="Sakkal Majalla" pitchFamily="2" charset="-78"/>
                <a:cs typeface="Sakkal Majalla" pitchFamily="2" charset="-78"/>
              </a:rPr>
              <a:t>الي مؤسسه </a:t>
            </a:r>
            <a:r>
              <a:rPr lang="ar-EG" sz="3200" b="1" dirty="0">
                <a:solidFill>
                  <a:srgbClr val="002060"/>
                </a:solidFill>
                <a:latin typeface="Sakkal Majalla" pitchFamily="2" charset="-78"/>
                <a:cs typeface="Sakkal Majalla" pitchFamily="2" charset="-78"/>
              </a:rPr>
              <a:t>مرنه </a:t>
            </a:r>
            <a:r>
              <a:rPr lang="ar-EG" sz="3200" b="1" dirty="0" smtClean="0">
                <a:solidFill>
                  <a:srgbClr val="002060"/>
                </a:solidFill>
                <a:latin typeface="Sakkal Majalla" pitchFamily="2" charset="-78"/>
                <a:cs typeface="Sakkal Majalla" pitchFamily="2" charset="-78"/>
              </a:rPr>
              <a:t>ورشيقة</a:t>
            </a:r>
            <a:endParaRPr lang="ar-EG" sz="3200" b="1" dirty="0">
              <a:solidFill>
                <a:srgbClr val="002060"/>
              </a:solidFill>
              <a:latin typeface="Sakkal Majalla" pitchFamily="2" charset="-78"/>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187298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مـحفزات التـغيير التنظيمـي وقـوى التغيير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60</a:t>
            </a:fld>
            <a:endParaRPr lang="ar-EG"/>
          </a:p>
        </p:txBody>
      </p:sp>
      <p:grpSp>
        <p:nvGrpSpPr>
          <p:cNvPr id="4" name="Group 3">
            <a:extLst>
              <a:ext uri="{FF2B5EF4-FFF2-40B4-BE49-F238E27FC236}">
                <a16:creationId xmlns:a16="http://schemas.microsoft.com/office/drawing/2014/main" xmlns="" id="{B0195239-0959-4CD9-97C4-B6ACE5E75E9C}"/>
              </a:ext>
            </a:extLst>
          </p:cNvPr>
          <p:cNvGrpSpPr/>
          <p:nvPr/>
        </p:nvGrpSpPr>
        <p:grpSpPr>
          <a:xfrm>
            <a:off x="8039063" y="1282995"/>
            <a:ext cx="3727099" cy="5175495"/>
            <a:chOff x="7867288" y="954107"/>
            <a:chExt cx="3682008" cy="5175495"/>
          </a:xfrm>
        </p:grpSpPr>
        <p:pic>
          <p:nvPicPr>
            <p:cNvPr id="5" name="Picture 4">
              <a:extLst>
                <a:ext uri="{FF2B5EF4-FFF2-40B4-BE49-F238E27FC236}">
                  <a16:creationId xmlns:a16="http://schemas.microsoft.com/office/drawing/2014/main" xmlns="" id="{2221AD0D-2987-41C9-B698-38880F4128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7288" y="954107"/>
              <a:ext cx="3636203" cy="5175495"/>
            </a:xfrm>
            <a:prstGeom prst="rect">
              <a:avLst/>
            </a:prstGeom>
          </p:spPr>
        </p:pic>
        <p:sp>
          <p:nvSpPr>
            <p:cNvPr id="6" name="Rectangle 5">
              <a:extLst>
                <a:ext uri="{FF2B5EF4-FFF2-40B4-BE49-F238E27FC236}">
                  <a16:creationId xmlns:a16="http://schemas.microsoft.com/office/drawing/2014/main" xmlns="" id="{572681AF-C3C7-43E8-9E52-8B82BCA14BEB}"/>
                </a:ext>
              </a:extLst>
            </p:cNvPr>
            <p:cNvSpPr/>
            <p:nvPr/>
          </p:nvSpPr>
          <p:spPr>
            <a:xfrm>
              <a:off x="10342375" y="2754826"/>
              <a:ext cx="1206921" cy="1384995"/>
            </a:xfrm>
            <a:prstGeom prst="rect">
              <a:avLst/>
            </a:prstGeom>
          </p:spPr>
          <p:txBody>
            <a:bodyPr wrap="square">
              <a:spAutoFit/>
            </a:bodyPr>
            <a:lstStyle/>
            <a:p>
              <a:pPr algn="ctr" rtl="1"/>
              <a:r>
                <a:rPr lang="ar-EG" sz="2800" b="1" dirty="0">
                  <a:solidFill>
                    <a:srgbClr val="C00000"/>
                  </a:solidFill>
                  <a:latin typeface="Sakkal Majalla" panose="02000000000000000000" pitchFamily="2" charset="-78"/>
                  <a:cs typeface="Sakkal Majalla" panose="02000000000000000000" pitchFamily="2" charset="-78"/>
                </a:rPr>
                <a:t>مـحفزات التـغيير التنظيمـي</a:t>
              </a:r>
            </a:p>
          </p:txBody>
        </p:sp>
      </p:grpSp>
      <p:grpSp>
        <p:nvGrpSpPr>
          <p:cNvPr id="7" name="Group 6">
            <a:extLst>
              <a:ext uri="{FF2B5EF4-FFF2-40B4-BE49-F238E27FC236}">
                <a16:creationId xmlns:a16="http://schemas.microsoft.com/office/drawing/2014/main" xmlns="" id="{92A37179-A467-4769-A0ED-B59F72312C94}"/>
              </a:ext>
            </a:extLst>
          </p:cNvPr>
          <p:cNvGrpSpPr/>
          <p:nvPr/>
        </p:nvGrpSpPr>
        <p:grpSpPr>
          <a:xfrm>
            <a:off x="89418" y="1362086"/>
            <a:ext cx="11138471" cy="1431827"/>
            <a:chOff x="13820" y="1033198"/>
            <a:chExt cx="11003715" cy="1431827"/>
          </a:xfrm>
        </p:grpSpPr>
        <p:sp>
          <p:nvSpPr>
            <p:cNvPr id="8" name="Rectangle 7">
              <a:extLst>
                <a:ext uri="{FF2B5EF4-FFF2-40B4-BE49-F238E27FC236}">
                  <a16:creationId xmlns:a16="http://schemas.microsoft.com/office/drawing/2014/main" xmlns="" id="{EB34EC49-11E6-4D20-AD1F-D1C8554BDF02}"/>
                </a:ext>
              </a:extLst>
            </p:cNvPr>
            <p:cNvSpPr/>
            <p:nvPr/>
          </p:nvSpPr>
          <p:spPr>
            <a:xfrm>
              <a:off x="9810614" y="1264960"/>
              <a:ext cx="1206921" cy="523220"/>
            </a:xfrm>
            <a:prstGeom prst="rect">
              <a:avLst/>
            </a:prstGeom>
          </p:spPr>
          <p:txBody>
            <a:bodyPr wrap="square">
              <a:spAutoFit/>
            </a:bodyPr>
            <a:lstStyle/>
            <a:p>
              <a:pPr algn="ctr" rtl="1"/>
              <a:r>
                <a:rPr lang="ar-EG" sz="2800" b="1" dirty="0">
                  <a:solidFill>
                    <a:srgbClr val="C00000"/>
                  </a:solidFill>
                  <a:latin typeface="Sakkal Majalla" panose="02000000000000000000" pitchFamily="2" charset="-78"/>
                  <a:cs typeface="Sakkal Majalla" panose="02000000000000000000" pitchFamily="2" charset="-78"/>
                </a:rPr>
                <a:t>1</a:t>
              </a:r>
            </a:p>
          </p:txBody>
        </p:sp>
        <p:grpSp>
          <p:nvGrpSpPr>
            <p:cNvPr id="9" name="Group 8">
              <a:extLst>
                <a:ext uri="{FF2B5EF4-FFF2-40B4-BE49-F238E27FC236}">
                  <a16:creationId xmlns:a16="http://schemas.microsoft.com/office/drawing/2014/main" xmlns="" id="{6BF2E735-67AB-44C6-8607-EB16696AE880}"/>
                </a:ext>
              </a:extLst>
            </p:cNvPr>
            <p:cNvGrpSpPr/>
            <p:nvPr/>
          </p:nvGrpSpPr>
          <p:grpSpPr>
            <a:xfrm>
              <a:off x="13820" y="1033198"/>
              <a:ext cx="10919496" cy="1431827"/>
              <a:chOff x="-262176" y="2562997"/>
              <a:chExt cx="10669957" cy="1856481"/>
            </a:xfrm>
          </p:grpSpPr>
          <p:sp>
            <p:nvSpPr>
              <p:cNvPr id="11" name="TextBox 10">
                <a:extLst>
                  <a:ext uri="{FF2B5EF4-FFF2-40B4-BE49-F238E27FC236}">
                    <a16:creationId xmlns:a16="http://schemas.microsoft.com/office/drawing/2014/main" xmlns="" id="{AA615477-8984-4777-9BAA-110C743A09F9}"/>
                  </a:ext>
                </a:extLst>
              </p:cNvPr>
              <p:cNvSpPr txBox="1"/>
              <p:nvPr/>
            </p:nvSpPr>
            <p:spPr>
              <a:xfrm>
                <a:off x="-262176" y="2562997"/>
                <a:ext cx="8491394" cy="1316890"/>
              </a:xfrm>
              <a:prstGeom prst="rect">
                <a:avLst/>
              </a:prstGeom>
              <a:noFill/>
            </p:spPr>
            <p:txBody>
              <a:bodyPr wrap="square" rtlCol="1">
                <a:spAutoFit/>
              </a:bodyPr>
              <a:lstStyle/>
              <a:p>
                <a:pPr algn="justLow">
                  <a:lnSpc>
                    <a:spcPct val="125000"/>
                  </a:lnSpc>
                  <a:spcAft>
                    <a:spcPts val="1000"/>
                  </a:spcAft>
                </a:pPr>
                <a:r>
                  <a:rPr lang="ar-EG" sz="2400" b="1" dirty="0">
                    <a:solidFill>
                      <a:srgbClr val="002060"/>
                    </a:solidFill>
                    <a:latin typeface="Calibri" panose="020F0502020204030204" pitchFamily="34" charset="0"/>
                    <a:cs typeface="Sakkal Majalla" panose="02000000000000000000" pitchFamily="2" charset="-78"/>
                  </a:rPr>
                  <a:t>انتشار أساليب التخطيط والاتصال التي تساعد على تحديد مجالات التطور والتغيير لمواجهة الأوضاع الجديدة للمنظمة</a:t>
                </a:r>
              </a:p>
            </p:txBody>
          </p:sp>
          <p:pic>
            <p:nvPicPr>
              <p:cNvPr id="12" name="Picture 11">
                <a:extLst>
                  <a:ext uri="{FF2B5EF4-FFF2-40B4-BE49-F238E27FC236}">
                    <a16:creationId xmlns:a16="http://schemas.microsoft.com/office/drawing/2014/main" xmlns="" id="{02B36845-1940-4004-BE3D-93F47CA0C3AC}"/>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9669694" y="3470403"/>
                <a:ext cx="738087" cy="949075"/>
              </a:xfrm>
              <a:prstGeom prst="rect">
                <a:avLst/>
              </a:prstGeom>
            </p:spPr>
          </p:pic>
        </p:grpSp>
      </p:grpSp>
      <p:grpSp>
        <p:nvGrpSpPr>
          <p:cNvPr id="13" name="Group 12">
            <a:extLst>
              <a:ext uri="{FF2B5EF4-FFF2-40B4-BE49-F238E27FC236}">
                <a16:creationId xmlns:a16="http://schemas.microsoft.com/office/drawing/2014/main" xmlns="" id="{E11657DA-4273-4D01-B2E6-5012B9CF5434}"/>
              </a:ext>
            </a:extLst>
          </p:cNvPr>
          <p:cNvGrpSpPr/>
          <p:nvPr/>
        </p:nvGrpSpPr>
        <p:grpSpPr>
          <a:xfrm>
            <a:off x="89418" y="2648943"/>
            <a:ext cx="10055190" cy="1015663"/>
            <a:chOff x="13820" y="2320055"/>
            <a:chExt cx="9933540" cy="1015663"/>
          </a:xfrm>
        </p:grpSpPr>
        <p:grpSp>
          <p:nvGrpSpPr>
            <p:cNvPr id="14" name="Group 13">
              <a:extLst>
                <a:ext uri="{FF2B5EF4-FFF2-40B4-BE49-F238E27FC236}">
                  <a16:creationId xmlns:a16="http://schemas.microsoft.com/office/drawing/2014/main" xmlns="" id="{0E179DE9-233C-48BB-8771-357C644653B0}"/>
                </a:ext>
              </a:extLst>
            </p:cNvPr>
            <p:cNvGrpSpPr/>
            <p:nvPr/>
          </p:nvGrpSpPr>
          <p:grpSpPr>
            <a:xfrm>
              <a:off x="13820" y="2320055"/>
              <a:ext cx="9933540" cy="1015663"/>
              <a:chOff x="-3999918" y="2650847"/>
              <a:chExt cx="9695639" cy="1503649"/>
            </a:xfrm>
          </p:grpSpPr>
          <p:sp>
            <p:nvSpPr>
              <p:cNvPr id="16" name="TextBox 15">
                <a:extLst>
                  <a:ext uri="{FF2B5EF4-FFF2-40B4-BE49-F238E27FC236}">
                    <a16:creationId xmlns:a16="http://schemas.microsoft.com/office/drawing/2014/main" xmlns="" id="{2E43AC7F-D3F5-4271-981F-F92E7BC01C08}"/>
                  </a:ext>
                </a:extLst>
              </p:cNvPr>
              <p:cNvSpPr txBox="1"/>
              <p:nvPr/>
            </p:nvSpPr>
            <p:spPr>
              <a:xfrm>
                <a:off x="-3999918" y="2650847"/>
                <a:ext cx="7665384" cy="1503649"/>
              </a:xfrm>
              <a:prstGeom prst="rect">
                <a:avLst/>
              </a:prstGeom>
              <a:noFill/>
            </p:spPr>
            <p:txBody>
              <a:bodyPr wrap="square" rtlCol="1">
                <a:spAutoFit/>
              </a:bodyPr>
              <a:lstStyle/>
              <a:p>
                <a:pPr algn="justLow">
                  <a:lnSpc>
                    <a:spcPct val="125000"/>
                  </a:lnSpc>
                  <a:spcAft>
                    <a:spcPts val="1000"/>
                  </a:spcAft>
                </a:pPr>
                <a:r>
                  <a:rPr lang="ar-EG" sz="2400" b="1" dirty="0">
                    <a:solidFill>
                      <a:srgbClr val="002060"/>
                    </a:solidFill>
                    <a:latin typeface="Calibri" panose="020F0502020204030204" pitchFamily="34" charset="0"/>
                    <a:cs typeface="Sakkal Majalla" panose="02000000000000000000" pitchFamily="2" charset="-78"/>
                  </a:rPr>
                  <a:t>انتشار التعليـم واعتماد التدريـب وما ينتج عنه من توسيـع لمدارك الموظفيـن وقدراتـهم ومعارفهـم ومهاراتـهم</a:t>
                </a:r>
              </a:p>
            </p:txBody>
          </p:sp>
          <p:pic>
            <p:nvPicPr>
              <p:cNvPr id="17" name="Picture 16">
                <a:extLst>
                  <a:ext uri="{FF2B5EF4-FFF2-40B4-BE49-F238E27FC236}">
                    <a16:creationId xmlns:a16="http://schemas.microsoft.com/office/drawing/2014/main" xmlns="" id="{B7367C23-7B90-48DD-97FF-BD7904147ADD}"/>
                  </a:ext>
                </a:extLst>
              </p:cNvPr>
              <p:cNvPicPr>
                <a:picLocks noChangeAspect="1"/>
              </p:cNvPicPr>
              <p:nvPr/>
            </p:nvPicPr>
            <p:blipFill>
              <a:blip r:embed="rId5"/>
              <a:stretch>
                <a:fillRect/>
              </a:stretch>
            </p:blipFill>
            <p:spPr>
              <a:xfrm>
                <a:off x="5298664" y="3045527"/>
                <a:ext cx="397057" cy="766466"/>
              </a:xfrm>
              <a:prstGeom prst="rect">
                <a:avLst/>
              </a:prstGeom>
            </p:spPr>
          </p:pic>
        </p:grpSp>
        <p:sp>
          <p:nvSpPr>
            <p:cNvPr id="15" name="Rectangle 14">
              <a:extLst>
                <a:ext uri="{FF2B5EF4-FFF2-40B4-BE49-F238E27FC236}">
                  <a16:creationId xmlns:a16="http://schemas.microsoft.com/office/drawing/2014/main" xmlns="" id="{CB1F40DA-CA63-4506-9B53-1F9CF9D6DE61}"/>
                </a:ext>
              </a:extLst>
            </p:cNvPr>
            <p:cNvSpPr/>
            <p:nvPr/>
          </p:nvSpPr>
          <p:spPr>
            <a:xfrm>
              <a:off x="8531995" y="2452771"/>
              <a:ext cx="1206921" cy="523220"/>
            </a:xfrm>
            <a:prstGeom prst="rect">
              <a:avLst/>
            </a:prstGeom>
          </p:spPr>
          <p:txBody>
            <a:bodyPr wrap="square">
              <a:spAutoFit/>
            </a:bodyPr>
            <a:lstStyle/>
            <a:p>
              <a:pPr algn="ctr" rtl="1"/>
              <a:r>
                <a:rPr lang="ar-EG" sz="2800" b="1" dirty="0">
                  <a:solidFill>
                    <a:srgbClr val="C00000"/>
                  </a:solidFill>
                  <a:latin typeface="Sakkal Majalla" panose="02000000000000000000" pitchFamily="2" charset="-78"/>
                  <a:cs typeface="Sakkal Majalla" panose="02000000000000000000" pitchFamily="2" charset="-78"/>
                </a:rPr>
                <a:t>2</a:t>
              </a:r>
            </a:p>
          </p:txBody>
        </p:sp>
      </p:grpSp>
      <p:grpSp>
        <p:nvGrpSpPr>
          <p:cNvPr id="18" name="Group 17">
            <a:extLst>
              <a:ext uri="{FF2B5EF4-FFF2-40B4-BE49-F238E27FC236}">
                <a16:creationId xmlns:a16="http://schemas.microsoft.com/office/drawing/2014/main" xmlns="" id="{1344CBAA-5198-4364-A8BF-F52F28D4AF83}"/>
              </a:ext>
            </a:extLst>
          </p:cNvPr>
          <p:cNvGrpSpPr/>
          <p:nvPr/>
        </p:nvGrpSpPr>
        <p:grpSpPr>
          <a:xfrm>
            <a:off x="472203" y="4202228"/>
            <a:ext cx="9805998" cy="755462"/>
            <a:chOff x="391974" y="3873340"/>
            <a:chExt cx="9687363" cy="755462"/>
          </a:xfrm>
        </p:grpSpPr>
        <p:grpSp>
          <p:nvGrpSpPr>
            <p:cNvPr id="19" name="Group 18">
              <a:extLst>
                <a:ext uri="{FF2B5EF4-FFF2-40B4-BE49-F238E27FC236}">
                  <a16:creationId xmlns:a16="http://schemas.microsoft.com/office/drawing/2014/main" xmlns="" id="{0D8A1244-7441-463E-B691-30DCCDF8640C}"/>
                </a:ext>
              </a:extLst>
            </p:cNvPr>
            <p:cNvGrpSpPr/>
            <p:nvPr/>
          </p:nvGrpSpPr>
          <p:grpSpPr>
            <a:xfrm>
              <a:off x="391974" y="3873340"/>
              <a:ext cx="9687363" cy="740270"/>
              <a:chOff x="510990" y="3671607"/>
              <a:chExt cx="9250691" cy="1057725"/>
            </a:xfrm>
          </p:grpSpPr>
          <p:sp>
            <p:nvSpPr>
              <p:cNvPr id="21" name="TextBox 20">
                <a:extLst>
                  <a:ext uri="{FF2B5EF4-FFF2-40B4-BE49-F238E27FC236}">
                    <a16:creationId xmlns:a16="http://schemas.microsoft.com/office/drawing/2014/main" xmlns="" id="{FC7E4F7D-BBFA-4EB4-B5D2-9735EC2BA096}"/>
                  </a:ext>
                </a:extLst>
              </p:cNvPr>
              <p:cNvSpPr txBox="1"/>
              <p:nvPr/>
            </p:nvSpPr>
            <p:spPr>
              <a:xfrm>
                <a:off x="510990" y="4069688"/>
                <a:ext cx="7173559" cy="659644"/>
              </a:xfrm>
              <a:prstGeom prst="rect">
                <a:avLst/>
              </a:prstGeom>
              <a:noFill/>
            </p:spPr>
            <p:txBody>
              <a:bodyPr wrap="square" rtlCol="1">
                <a:spAutoFit/>
              </a:bodyPr>
              <a:lstStyle/>
              <a:p>
                <a:pPr algn="justLow" rtl="1"/>
                <a:r>
                  <a:rPr lang="ar-EG" sz="2400" b="1" dirty="0">
                    <a:solidFill>
                      <a:srgbClr val="002060"/>
                    </a:solidFill>
                    <a:latin typeface="Sakkal Majalla" panose="02000000000000000000" pitchFamily="2" charset="-78"/>
                    <a:cs typeface="Sakkal Majalla" panose="02000000000000000000" pitchFamily="2" charset="-78"/>
                  </a:rPr>
                  <a:t>التجديـد في اللوائـح والقوانين والتي تساير قيم وتقاليد المجتمع المتغيرة</a:t>
                </a:r>
              </a:p>
            </p:txBody>
          </p:sp>
          <p:pic>
            <p:nvPicPr>
              <p:cNvPr id="22" name="Picture 21">
                <a:extLst>
                  <a:ext uri="{FF2B5EF4-FFF2-40B4-BE49-F238E27FC236}">
                    <a16:creationId xmlns:a16="http://schemas.microsoft.com/office/drawing/2014/main" xmlns="" id="{44C32AF6-A672-4F1C-91A4-A4EFEA6AB033}"/>
                  </a:ext>
                </a:extLst>
              </p:cNvPr>
              <p:cNvPicPr>
                <a:picLocks noChangeAspect="1"/>
              </p:cNvPicPr>
              <p:nvPr/>
            </p:nvPicPr>
            <p:blipFill>
              <a:blip r:embed="rId6">
                <a:lum bright="70000" contrast="-70000"/>
              </a:blip>
              <a:stretch>
                <a:fillRect/>
              </a:stretch>
            </p:blipFill>
            <p:spPr>
              <a:xfrm>
                <a:off x="9248458" y="3671607"/>
                <a:ext cx="513223" cy="708366"/>
              </a:xfrm>
              <a:prstGeom prst="rect">
                <a:avLst/>
              </a:prstGeom>
            </p:spPr>
          </p:pic>
        </p:grpSp>
        <p:sp>
          <p:nvSpPr>
            <p:cNvPr id="20" name="Rectangle 19">
              <a:extLst>
                <a:ext uri="{FF2B5EF4-FFF2-40B4-BE49-F238E27FC236}">
                  <a16:creationId xmlns:a16="http://schemas.microsoft.com/office/drawing/2014/main" xmlns="" id="{887946A9-B452-4DDE-AA97-F52F1C901A6C}"/>
                </a:ext>
              </a:extLst>
            </p:cNvPr>
            <p:cNvSpPr/>
            <p:nvPr/>
          </p:nvSpPr>
          <p:spPr>
            <a:xfrm>
              <a:off x="8531994" y="4105582"/>
              <a:ext cx="1206921" cy="523220"/>
            </a:xfrm>
            <a:prstGeom prst="rect">
              <a:avLst/>
            </a:prstGeom>
          </p:spPr>
          <p:txBody>
            <a:bodyPr wrap="square">
              <a:spAutoFit/>
            </a:bodyPr>
            <a:lstStyle/>
            <a:p>
              <a:pPr algn="ctr" rtl="1"/>
              <a:r>
                <a:rPr lang="ar-EG" sz="2800" b="1" dirty="0">
                  <a:solidFill>
                    <a:srgbClr val="C00000"/>
                  </a:solidFill>
                  <a:latin typeface="Sakkal Majalla" panose="02000000000000000000" pitchFamily="2" charset="-78"/>
                  <a:cs typeface="Sakkal Majalla" panose="02000000000000000000" pitchFamily="2" charset="-78"/>
                </a:rPr>
                <a:t>3</a:t>
              </a:r>
            </a:p>
          </p:txBody>
        </p:sp>
      </p:grpSp>
      <p:grpSp>
        <p:nvGrpSpPr>
          <p:cNvPr id="23" name="Group 22">
            <a:extLst>
              <a:ext uri="{FF2B5EF4-FFF2-40B4-BE49-F238E27FC236}">
                <a16:creationId xmlns:a16="http://schemas.microsoft.com/office/drawing/2014/main" xmlns="" id="{87C11EF2-1A48-4BE2-B8DA-F547A59BF31B}"/>
              </a:ext>
            </a:extLst>
          </p:cNvPr>
          <p:cNvGrpSpPr/>
          <p:nvPr/>
        </p:nvGrpSpPr>
        <p:grpSpPr>
          <a:xfrm>
            <a:off x="89418" y="5187420"/>
            <a:ext cx="11065894" cy="1429425"/>
            <a:chOff x="13820" y="4858532"/>
            <a:chExt cx="10932016" cy="1429425"/>
          </a:xfrm>
        </p:grpSpPr>
        <p:grpSp>
          <p:nvGrpSpPr>
            <p:cNvPr id="24" name="Group 23">
              <a:extLst>
                <a:ext uri="{FF2B5EF4-FFF2-40B4-BE49-F238E27FC236}">
                  <a16:creationId xmlns:a16="http://schemas.microsoft.com/office/drawing/2014/main" xmlns="" id="{4511DD14-DDBA-4FE8-B542-E3EA3B0393AA}"/>
                </a:ext>
              </a:extLst>
            </p:cNvPr>
            <p:cNvGrpSpPr/>
            <p:nvPr/>
          </p:nvGrpSpPr>
          <p:grpSpPr>
            <a:xfrm>
              <a:off x="13820" y="4858532"/>
              <a:ext cx="10863714" cy="1429425"/>
              <a:chOff x="-4389861" y="3408196"/>
              <a:chExt cx="10603534" cy="1977189"/>
            </a:xfrm>
          </p:grpSpPr>
          <p:sp>
            <p:nvSpPr>
              <p:cNvPr id="26" name="TextBox 25">
                <a:extLst>
                  <a:ext uri="{FF2B5EF4-FFF2-40B4-BE49-F238E27FC236}">
                    <a16:creationId xmlns:a16="http://schemas.microsoft.com/office/drawing/2014/main" xmlns="" id="{5B57F8C8-D0C8-47F7-A12E-79E8903AECFC}"/>
                  </a:ext>
                </a:extLst>
              </p:cNvPr>
              <p:cNvSpPr txBox="1"/>
              <p:nvPr/>
            </p:nvSpPr>
            <p:spPr>
              <a:xfrm>
                <a:off x="-4389861" y="3980514"/>
                <a:ext cx="8600185" cy="1404871"/>
              </a:xfrm>
              <a:prstGeom prst="rect">
                <a:avLst/>
              </a:prstGeom>
              <a:noFill/>
            </p:spPr>
            <p:txBody>
              <a:bodyPr wrap="square" rtlCol="1">
                <a:spAutoFit/>
              </a:bodyPr>
              <a:lstStyle/>
              <a:p>
                <a:pPr algn="justLow">
                  <a:lnSpc>
                    <a:spcPct val="125000"/>
                  </a:lnSpc>
                  <a:spcAft>
                    <a:spcPts val="1000"/>
                  </a:spcAft>
                </a:pPr>
                <a:r>
                  <a:rPr lang="ar-EG" sz="2400" b="1" dirty="0">
                    <a:solidFill>
                      <a:srgbClr val="002060"/>
                    </a:solidFill>
                    <a:latin typeface="Calibri" panose="020F0502020204030204" pitchFamily="34" charset="0"/>
                    <a:cs typeface="Sakkal Majalla" panose="02000000000000000000" pitchFamily="2" charset="-78"/>
                  </a:rPr>
                  <a:t>انتشار أنشطة التطوير المؤسسي والتي تساعد المنظمات على تغيير وتطوير أوضاعها وطرق عملها وقبل ذلك قيمها؛ بما يتوافق والوسط الذي تتواجـد فيه</a:t>
                </a:r>
              </a:p>
            </p:txBody>
          </p:sp>
          <p:pic>
            <p:nvPicPr>
              <p:cNvPr id="27" name="Picture 26">
                <a:extLst>
                  <a:ext uri="{FF2B5EF4-FFF2-40B4-BE49-F238E27FC236}">
                    <a16:creationId xmlns:a16="http://schemas.microsoft.com/office/drawing/2014/main" xmlns="" id="{F0722A5D-A8E5-42B8-AFF2-5D815B6EDFB0}"/>
                  </a:ext>
                </a:extLst>
              </p:cNvPr>
              <p:cNvPicPr>
                <a:picLocks noChangeAspect="1"/>
              </p:cNvPicPr>
              <p:nvPr/>
            </p:nvPicPr>
            <p:blipFill>
              <a:blip r:embed="rId7"/>
              <a:stretch>
                <a:fillRect/>
              </a:stretch>
            </p:blipFill>
            <p:spPr>
              <a:xfrm>
                <a:off x="5781892" y="3408196"/>
                <a:ext cx="431781" cy="690502"/>
              </a:xfrm>
              <a:prstGeom prst="rect">
                <a:avLst/>
              </a:prstGeom>
            </p:spPr>
          </p:pic>
        </p:grpSp>
        <p:sp>
          <p:nvSpPr>
            <p:cNvPr id="25" name="Rectangle 24">
              <a:extLst>
                <a:ext uri="{FF2B5EF4-FFF2-40B4-BE49-F238E27FC236}">
                  <a16:creationId xmlns:a16="http://schemas.microsoft.com/office/drawing/2014/main" xmlns="" id="{EC48AF3C-5FCC-42FD-830D-40BBDB14AF2E}"/>
                </a:ext>
              </a:extLst>
            </p:cNvPr>
            <p:cNvSpPr/>
            <p:nvPr/>
          </p:nvSpPr>
          <p:spPr>
            <a:xfrm>
              <a:off x="9738915" y="5351404"/>
              <a:ext cx="1206921" cy="523220"/>
            </a:xfrm>
            <a:prstGeom prst="rect">
              <a:avLst/>
            </a:prstGeom>
          </p:spPr>
          <p:txBody>
            <a:bodyPr wrap="square">
              <a:spAutoFit/>
            </a:bodyPr>
            <a:lstStyle/>
            <a:p>
              <a:pPr algn="ctr" rtl="1"/>
              <a:r>
                <a:rPr lang="ar-EG" sz="2800" b="1" dirty="0">
                  <a:solidFill>
                    <a:srgbClr val="C00000"/>
                  </a:solidFill>
                  <a:latin typeface="Sakkal Majalla" panose="02000000000000000000" pitchFamily="2" charset="-78"/>
                  <a:cs typeface="Sakkal Majalla" panose="02000000000000000000" pitchFamily="2" charset="-78"/>
                </a:rPr>
                <a:t>4</a:t>
              </a:r>
            </a:p>
          </p:txBody>
        </p:sp>
      </p:grpSp>
    </p:spTree>
    <p:extLst>
      <p:ext uri="{BB962C8B-B14F-4D97-AF65-F5344CB8AC3E}">
        <p14:creationId xmlns:p14="http://schemas.microsoft.com/office/powerpoint/2010/main" val="353783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مـحفزات التـغيير التنظيمـي وقـوى التغيير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61</a:t>
            </a:fld>
            <a:endParaRPr lang="ar-EG"/>
          </a:p>
        </p:txBody>
      </p:sp>
      <p:grpSp>
        <p:nvGrpSpPr>
          <p:cNvPr id="4" name="Group 3">
            <a:extLst>
              <a:ext uri="{FF2B5EF4-FFF2-40B4-BE49-F238E27FC236}">
                <a16:creationId xmlns:a16="http://schemas.microsoft.com/office/drawing/2014/main" xmlns="" id="{F483CD67-64EC-433A-B222-E6ADAFE557A8}"/>
              </a:ext>
            </a:extLst>
          </p:cNvPr>
          <p:cNvGrpSpPr/>
          <p:nvPr/>
        </p:nvGrpSpPr>
        <p:grpSpPr>
          <a:xfrm>
            <a:off x="2150849" y="386383"/>
            <a:ext cx="3115417" cy="832817"/>
            <a:chOff x="0" y="0"/>
            <a:chExt cx="2971165" cy="619125"/>
          </a:xfrm>
        </p:grpSpPr>
        <p:pic>
          <p:nvPicPr>
            <p:cNvPr id="5" name="Picture 4">
              <a:extLst>
                <a:ext uri="{FF2B5EF4-FFF2-40B4-BE49-F238E27FC236}">
                  <a16:creationId xmlns:a16="http://schemas.microsoft.com/office/drawing/2014/main" xmlns="" id="{C2EF9386-D1BF-4CE5-B44F-CC51B9E6130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0" y="0"/>
              <a:ext cx="2971165" cy="619125"/>
            </a:xfrm>
            <a:prstGeom prst="rect">
              <a:avLst/>
            </a:prstGeom>
            <a:noFill/>
            <a:ln>
              <a:noFill/>
            </a:ln>
          </p:spPr>
        </p:pic>
        <p:sp>
          <p:nvSpPr>
            <p:cNvPr id="6" name="Rectangle 5">
              <a:extLst>
                <a:ext uri="{FF2B5EF4-FFF2-40B4-BE49-F238E27FC236}">
                  <a16:creationId xmlns:a16="http://schemas.microsoft.com/office/drawing/2014/main" xmlns="" id="{23A78EC9-AA57-4978-B306-E9810ADCE51A}"/>
                </a:ext>
              </a:extLst>
            </p:cNvPr>
            <p:cNvSpPr/>
            <p:nvPr/>
          </p:nvSpPr>
          <p:spPr>
            <a:xfrm>
              <a:off x="92873" y="0"/>
              <a:ext cx="2424414" cy="363556"/>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قوى التغيير التنظيمي</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5D073C70-856D-4948-AC8B-FC22BC57FE9E}"/>
              </a:ext>
            </a:extLst>
          </p:cNvPr>
          <p:cNvGrpSpPr/>
          <p:nvPr/>
        </p:nvGrpSpPr>
        <p:grpSpPr>
          <a:xfrm>
            <a:off x="8795282" y="957590"/>
            <a:ext cx="3115417" cy="523219"/>
            <a:chOff x="228600" y="-21250"/>
            <a:chExt cx="2735383" cy="430597"/>
          </a:xfrm>
        </p:grpSpPr>
        <p:grpSp>
          <p:nvGrpSpPr>
            <p:cNvPr id="8" name="Group 7">
              <a:extLst>
                <a:ext uri="{FF2B5EF4-FFF2-40B4-BE49-F238E27FC236}">
                  <a16:creationId xmlns:a16="http://schemas.microsoft.com/office/drawing/2014/main" xmlns="" id="{0B97C80C-35FE-4BA7-B951-97E175F752E7}"/>
                </a:ext>
              </a:extLst>
            </p:cNvPr>
            <p:cNvGrpSpPr/>
            <p:nvPr/>
          </p:nvGrpSpPr>
          <p:grpSpPr>
            <a:xfrm>
              <a:off x="2566925" y="0"/>
              <a:ext cx="397058" cy="409347"/>
              <a:chOff x="293879" y="0"/>
              <a:chExt cx="397402" cy="409347"/>
            </a:xfrm>
          </p:grpSpPr>
          <p:pic>
            <p:nvPicPr>
              <p:cNvPr id="11" name="Picture 10" descr="Hasil gambar untuk sticky note">
                <a:extLst>
                  <a:ext uri="{FF2B5EF4-FFF2-40B4-BE49-F238E27FC236}">
                    <a16:creationId xmlns:a16="http://schemas.microsoft.com/office/drawing/2014/main" xmlns="" id="{24E95D35-E935-4768-849D-875218530E0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515" y="0"/>
                <a:ext cx="378766" cy="409347"/>
              </a:xfrm>
              <a:prstGeom prst="rect">
                <a:avLst/>
              </a:prstGeom>
              <a:noFill/>
              <a:ln>
                <a:noFill/>
              </a:ln>
            </p:spPr>
          </p:pic>
          <p:sp>
            <p:nvSpPr>
              <p:cNvPr id="12" name="Rectangle 11">
                <a:extLst>
                  <a:ext uri="{FF2B5EF4-FFF2-40B4-BE49-F238E27FC236}">
                    <a16:creationId xmlns:a16="http://schemas.microsoft.com/office/drawing/2014/main" xmlns="" id="{5C6710B8-D3FF-456E-8011-16892BE36633}"/>
                  </a:ext>
                </a:extLst>
              </p:cNvPr>
              <p:cNvSpPr/>
              <p:nvPr/>
            </p:nvSpPr>
            <p:spPr>
              <a:xfrm>
                <a:off x="293879" y="33754"/>
                <a:ext cx="361120" cy="3201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a:extLst>
                <a:ext uri="{FF2B5EF4-FFF2-40B4-BE49-F238E27FC236}">
                  <a16:creationId xmlns:a16="http://schemas.microsoft.com/office/drawing/2014/main" xmlns="" id="{5CDEB28F-DC85-47A6-A5C1-C189DC49FEF8}"/>
                </a:ext>
              </a:extLst>
            </p:cNvPr>
            <p:cNvSpPr/>
            <p:nvPr/>
          </p:nvSpPr>
          <p:spPr>
            <a:xfrm>
              <a:off x="228600" y="-21250"/>
              <a:ext cx="2314223" cy="320798"/>
            </a:xfrm>
            <a:prstGeom prst="rect">
              <a:avLst/>
            </a:prstGeom>
          </p:spPr>
          <p:txBody>
            <a:bodyPr wrap="square">
              <a:noAutofit/>
            </a:bodyPr>
            <a:lstStyle/>
            <a:p>
              <a:pPr algn="r" rtl="1">
                <a:lnSpc>
                  <a:spcPct val="107000"/>
                </a:lnSpc>
                <a:spcAft>
                  <a:spcPts val="80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القوى الداخلية:</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6" name="Picture 25">
            <a:extLst>
              <a:ext uri="{FF2B5EF4-FFF2-40B4-BE49-F238E27FC236}">
                <a16:creationId xmlns:a16="http://schemas.microsoft.com/office/drawing/2014/main" xmlns="" id="{AFB7277F-0916-4DAF-99EE-9A4C6C2E1EF2}"/>
              </a:ext>
            </a:extLst>
          </p:cNvPr>
          <p:cNvPicPr>
            <a:picLocks noChangeAspect="1"/>
          </p:cNvPicPr>
          <p:nvPr/>
        </p:nvPicPr>
        <p:blipFill>
          <a:blip r:embed="rId6"/>
          <a:stretch>
            <a:fillRect/>
          </a:stretch>
        </p:blipFill>
        <p:spPr>
          <a:xfrm flipH="1">
            <a:off x="7326843" y="1613620"/>
            <a:ext cx="3856893" cy="1304942"/>
          </a:xfrm>
          <a:prstGeom prst="rect">
            <a:avLst/>
          </a:prstGeom>
        </p:spPr>
      </p:pic>
      <p:pic>
        <p:nvPicPr>
          <p:cNvPr id="27" name="Picture 26">
            <a:extLst>
              <a:ext uri="{FF2B5EF4-FFF2-40B4-BE49-F238E27FC236}">
                <a16:creationId xmlns:a16="http://schemas.microsoft.com/office/drawing/2014/main" xmlns="" id="{E899CA4F-7718-4928-A841-A3FE2014C560}"/>
              </a:ext>
            </a:extLst>
          </p:cNvPr>
          <p:cNvPicPr>
            <a:picLocks noChangeAspect="1"/>
          </p:cNvPicPr>
          <p:nvPr/>
        </p:nvPicPr>
        <p:blipFill>
          <a:blip r:embed="rId7"/>
          <a:stretch>
            <a:fillRect/>
          </a:stretch>
        </p:blipFill>
        <p:spPr>
          <a:xfrm flipH="1">
            <a:off x="10388804" y="2698722"/>
            <a:ext cx="1589864" cy="1517705"/>
          </a:xfrm>
          <a:prstGeom prst="rect">
            <a:avLst/>
          </a:prstGeom>
        </p:spPr>
      </p:pic>
      <p:pic>
        <p:nvPicPr>
          <p:cNvPr id="28" name="Picture 27">
            <a:extLst>
              <a:ext uri="{FF2B5EF4-FFF2-40B4-BE49-F238E27FC236}">
                <a16:creationId xmlns:a16="http://schemas.microsoft.com/office/drawing/2014/main" xmlns="" id="{E8A4F70D-F0CC-4DDE-A37D-3139BAEEF089}"/>
              </a:ext>
            </a:extLst>
          </p:cNvPr>
          <p:cNvPicPr>
            <a:picLocks noChangeAspect="1"/>
          </p:cNvPicPr>
          <p:nvPr/>
        </p:nvPicPr>
        <p:blipFill>
          <a:blip r:embed="rId8"/>
          <a:stretch>
            <a:fillRect/>
          </a:stretch>
        </p:blipFill>
        <p:spPr>
          <a:xfrm flipH="1">
            <a:off x="9446662" y="4216426"/>
            <a:ext cx="2532006" cy="1588625"/>
          </a:xfrm>
          <a:prstGeom prst="rect">
            <a:avLst/>
          </a:prstGeom>
        </p:spPr>
      </p:pic>
      <p:pic>
        <p:nvPicPr>
          <p:cNvPr id="29" name="Picture 28">
            <a:extLst>
              <a:ext uri="{FF2B5EF4-FFF2-40B4-BE49-F238E27FC236}">
                <a16:creationId xmlns:a16="http://schemas.microsoft.com/office/drawing/2014/main" xmlns="" id="{93FCD00E-1BAB-4149-96F8-A4B9C1095B49}"/>
              </a:ext>
            </a:extLst>
          </p:cNvPr>
          <p:cNvPicPr>
            <a:picLocks noChangeAspect="1"/>
          </p:cNvPicPr>
          <p:nvPr/>
        </p:nvPicPr>
        <p:blipFill>
          <a:blip r:embed="rId9"/>
          <a:stretch>
            <a:fillRect/>
          </a:stretch>
        </p:blipFill>
        <p:spPr>
          <a:xfrm flipH="1">
            <a:off x="8722552" y="4163215"/>
            <a:ext cx="1118793" cy="1390047"/>
          </a:xfrm>
          <a:prstGeom prst="rect">
            <a:avLst/>
          </a:prstGeom>
        </p:spPr>
      </p:pic>
      <p:pic>
        <p:nvPicPr>
          <p:cNvPr id="30" name="Picture 29">
            <a:extLst>
              <a:ext uri="{FF2B5EF4-FFF2-40B4-BE49-F238E27FC236}">
                <a16:creationId xmlns:a16="http://schemas.microsoft.com/office/drawing/2014/main" xmlns="" id="{5FFDB453-58D2-415F-9128-0201320DC901}"/>
              </a:ext>
            </a:extLst>
          </p:cNvPr>
          <p:cNvPicPr>
            <a:picLocks noChangeAspect="1"/>
          </p:cNvPicPr>
          <p:nvPr/>
        </p:nvPicPr>
        <p:blipFill>
          <a:blip r:embed="rId10"/>
          <a:stretch>
            <a:fillRect/>
          </a:stretch>
        </p:blipFill>
        <p:spPr>
          <a:xfrm flipH="1">
            <a:off x="8740960" y="2689853"/>
            <a:ext cx="1648748" cy="1517705"/>
          </a:xfrm>
          <a:prstGeom prst="rect">
            <a:avLst/>
          </a:prstGeom>
        </p:spPr>
      </p:pic>
      <p:pic>
        <p:nvPicPr>
          <p:cNvPr id="31" name="Picture 30">
            <a:extLst>
              <a:ext uri="{FF2B5EF4-FFF2-40B4-BE49-F238E27FC236}">
                <a16:creationId xmlns:a16="http://schemas.microsoft.com/office/drawing/2014/main" xmlns="" id="{E9E7D873-6697-4A50-852A-BEA472C949E9}"/>
              </a:ext>
            </a:extLst>
          </p:cNvPr>
          <p:cNvPicPr>
            <a:picLocks noChangeAspect="1"/>
          </p:cNvPicPr>
          <p:nvPr/>
        </p:nvPicPr>
        <p:blipFill>
          <a:blip r:embed="rId11"/>
          <a:stretch>
            <a:fillRect/>
          </a:stretch>
        </p:blipFill>
        <p:spPr>
          <a:xfrm flipH="1">
            <a:off x="8937819" y="5803522"/>
            <a:ext cx="1207119" cy="737460"/>
          </a:xfrm>
          <a:prstGeom prst="rect">
            <a:avLst/>
          </a:prstGeom>
        </p:spPr>
      </p:pic>
      <p:pic>
        <p:nvPicPr>
          <p:cNvPr id="32" name="Picture 31">
            <a:extLst>
              <a:ext uri="{FF2B5EF4-FFF2-40B4-BE49-F238E27FC236}">
                <a16:creationId xmlns:a16="http://schemas.microsoft.com/office/drawing/2014/main" xmlns="" id="{E48F2E50-C9D6-4516-8556-B630ABC4DD43}"/>
              </a:ext>
            </a:extLst>
          </p:cNvPr>
          <p:cNvPicPr>
            <a:picLocks noChangeAspect="1"/>
          </p:cNvPicPr>
          <p:nvPr/>
        </p:nvPicPr>
        <p:blipFill>
          <a:blip r:embed="rId12"/>
          <a:stretch>
            <a:fillRect/>
          </a:stretch>
        </p:blipFill>
        <p:spPr>
          <a:xfrm flipH="1">
            <a:off x="7673094" y="4913559"/>
            <a:ext cx="1324887" cy="127657"/>
          </a:xfrm>
          <a:prstGeom prst="rect">
            <a:avLst/>
          </a:prstGeom>
        </p:spPr>
      </p:pic>
      <p:pic>
        <p:nvPicPr>
          <p:cNvPr id="33" name="Picture 32">
            <a:extLst>
              <a:ext uri="{FF2B5EF4-FFF2-40B4-BE49-F238E27FC236}">
                <a16:creationId xmlns:a16="http://schemas.microsoft.com/office/drawing/2014/main" xmlns="" id="{D3CC309A-3B60-4AE7-9DA9-741F74579942}"/>
              </a:ext>
            </a:extLst>
          </p:cNvPr>
          <p:cNvPicPr>
            <a:picLocks noChangeAspect="1"/>
          </p:cNvPicPr>
          <p:nvPr/>
        </p:nvPicPr>
        <p:blipFill>
          <a:blip r:embed="rId13"/>
          <a:stretch>
            <a:fillRect/>
          </a:stretch>
        </p:blipFill>
        <p:spPr>
          <a:xfrm flipH="1">
            <a:off x="7625703" y="2379552"/>
            <a:ext cx="1486817" cy="1007075"/>
          </a:xfrm>
          <a:prstGeom prst="rect">
            <a:avLst/>
          </a:prstGeom>
        </p:spPr>
      </p:pic>
      <p:sp>
        <p:nvSpPr>
          <p:cNvPr id="34" name="Rectangle 33">
            <a:extLst>
              <a:ext uri="{FF2B5EF4-FFF2-40B4-BE49-F238E27FC236}">
                <a16:creationId xmlns:a16="http://schemas.microsoft.com/office/drawing/2014/main" xmlns="" id="{776DDE2E-6339-433D-B9A6-0F04069FD8CB}"/>
              </a:ext>
            </a:extLst>
          </p:cNvPr>
          <p:cNvSpPr/>
          <p:nvPr/>
        </p:nvSpPr>
        <p:spPr>
          <a:xfrm flipH="1">
            <a:off x="9281948" y="3334240"/>
            <a:ext cx="2168251" cy="1938992"/>
          </a:xfrm>
          <a:prstGeom prst="rect">
            <a:avLst/>
          </a:prstGeom>
        </p:spPr>
        <p:txBody>
          <a:bodyPr wrap="square">
            <a:spAutoFit/>
          </a:bodyPr>
          <a:lstStyle/>
          <a:p>
            <a:pPr algn="ctr">
              <a:lnSpc>
                <a:spcPct val="125000"/>
              </a:lnSpc>
              <a:spcAft>
                <a:spcPts val="800"/>
              </a:spcAft>
            </a:pPr>
            <a:r>
              <a:rPr lang="ar-EG" sz="2400" b="1" dirty="0">
                <a:solidFill>
                  <a:srgbClr val="C00000"/>
                </a:solidFill>
                <a:latin typeface="Sakkal Majalla" panose="02000000000000000000" pitchFamily="2" charset="-78"/>
                <a:cs typeface="Sakkal Majalla" panose="02000000000000000000" pitchFamily="2" charset="-78"/>
              </a:rPr>
              <a:t>هي قوى وعوامل التغيير التي مصدرها المنظمة ذاتها وتأخذ الصور الآتية</a:t>
            </a:r>
            <a:endParaRPr lang="en-ZA" sz="2400" b="1" dirty="0">
              <a:solidFill>
                <a:srgbClr val="C00000"/>
              </a:solidFill>
              <a:latin typeface="Sakkal Majalla" panose="02000000000000000000" pitchFamily="2" charset="-78"/>
              <a:cs typeface="Sakkal Majalla" panose="02000000000000000000" pitchFamily="2" charset="-78"/>
            </a:endParaRPr>
          </a:p>
        </p:txBody>
      </p:sp>
      <p:sp>
        <p:nvSpPr>
          <p:cNvPr id="35" name="Rectangle 34">
            <a:extLst>
              <a:ext uri="{FF2B5EF4-FFF2-40B4-BE49-F238E27FC236}">
                <a16:creationId xmlns:a16="http://schemas.microsoft.com/office/drawing/2014/main" xmlns="" id="{FD143DB8-5603-4727-BFEB-EA7FAE30CCB4}"/>
              </a:ext>
            </a:extLst>
          </p:cNvPr>
          <p:cNvSpPr/>
          <p:nvPr/>
        </p:nvSpPr>
        <p:spPr>
          <a:xfrm flipH="1">
            <a:off x="3801523" y="1351271"/>
            <a:ext cx="3531736" cy="553998"/>
          </a:xfrm>
          <a:prstGeom prst="rect">
            <a:avLst/>
          </a:prstGeom>
        </p:spPr>
        <p:txBody>
          <a:bodyPr wrap="non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الرغبـة في تحسين كفاءة وقدرة المنظمـة</a:t>
            </a:r>
            <a:endParaRPr lang="en-ZA" sz="2400" b="1" dirty="0">
              <a:solidFill>
                <a:srgbClr val="002060"/>
              </a:solidFill>
              <a:latin typeface="Sakkal Majalla" panose="02000000000000000000" pitchFamily="2" charset="-78"/>
              <a:cs typeface="Sakkal Majalla" panose="02000000000000000000" pitchFamily="2" charset="-78"/>
            </a:endParaRPr>
          </a:p>
        </p:txBody>
      </p:sp>
      <p:sp>
        <p:nvSpPr>
          <p:cNvPr id="36" name="Rectangle 35">
            <a:extLst>
              <a:ext uri="{FF2B5EF4-FFF2-40B4-BE49-F238E27FC236}">
                <a16:creationId xmlns:a16="http://schemas.microsoft.com/office/drawing/2014/main" xmlns="" id="{FB748096-CF21-4296-882A-8B054E2FD56F}"/>
              </a:ext>
            </a:extLst>
          </p:cNvPr>
          <p:cNvSpPr/>
          <p:nvPr/>
        </p:nvSpPr>
        <p:spPr>
          <a:xfrm flipH="1">
            <a:off x="601541" y="1915131"/>
            <a:ext cx="706484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عدم الرضا عن طريقة الأداء المؤسسي ومستوى خدمات وأعمال المنظمة للمستفيـد الداخلي والخارجي</a:t>
            </a:r>
            <a:endParaRPr lang="en-ZA" sz="2400" b="1" dirty="0">
              <a:solidFill>
                <a:srgbClr val="002060"/>
              </a:solidFill>
              <a:latin typeface="Sakkal Majalla" panose="02000000000000000000" pitchFamily="2" charset="-78"/>
              <a:cs typeface="Sakkal Majalla" panose="02000000000000000000" pitchFamily="2" charset="-78"/>
            </a:endParaRPr>
          </a:p>
        </p:txBody>
      </p:sp>
      <p:sp>
        <p:nvSpPr>
          <p:cNvPr id="37" name="Rectangle 36">
            <a:extLst>
              <a:ext uri="{FF2B5EF4-FFF2-40B4-BE49-F238E27FC236}">
                <a16:creationId xmlns:a16="http://schemas.microsoft.com/office/drawing/2014/main" xmlns="" id="{A0A65B4E-AD12-450B-A25F-643DF7062F13}"/>
              </a:ext>
            </a:extLst>
          </p:cNvPr>
          <p:cNvSpPr/>
          <p:nvPr/>
        </p:nvSpPr>
        <p:spPr>
          <a:xfrm flipH="1">
            <a:off x="601541" y="4636560"/>
            <a:ext cx="7036434"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بروز الحاجـة الى مواجهة ارتفاع مستوى الاحتياجات الانسانيـة في المنظمـة</a:t>
            </a:r>
            <a:endParaRPr lang="en-ZA" sz="2400" b="1" dirty="0">
              <a:solidFill>
                <a:srgbClr val="002060"/>
              </a:solidFill>
              <a:latin typeface="Sakkal Majalla" panose="02000000000000000000" pitchFamily="2" charset="-78"/>
              <a:cs typeface="Sakkal Majalla" panose="02000000000000000000" pitchFamily="2" charset="-78"/>
            </a:endParaRPr>
          </a:p>
        </p:txBody>
      </p:sp>
      <p:sp>
        <p:nvSpPr>
          <p:cNvPr id="38" name="Rectangle 37">
            <a:extLst>
              <a:ext uri="{FF2B5EF4-FFF2-40B4-BE49-F238E27FC236}">
                <a16:creationId xmlns:a16="http://schemas.microsoft.com/office/drawing/2014/main" xmlns="" id="{5F68C853-D2AD-4CF1-88BE-2DEB9800011F}"/>
              </a:ext>
            </a:extLst>
          </p:cNvPr>
          <p:cNvSpPr/>
          <p:nvPr/>
        </p:nvSpPr>
        <p:spPr>
          <a:xfrm flipH="1">
            <a:off x="858129" y="5960869"/>
            <a:ext cx="8079690"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الحاجـة الى اعادة التدريـب والتأهيل للموظفين لمواجهة متطلبات الحياة العصريـة</a:t>
            </a:r>
            <a:endParaRPr lang="en-ZA"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0972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right)">
                                      <p:cBhvr>
                                        <p:cTn id="31" dur="500"/>
                                        <p:tgtEl>
                                          <p:spTgt spid="2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par>
                                <p:cTn id="40" presetID="22" presetClass="entr" presetSubtype="2"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par>
                                <p:cTn id="43" presetID="22" presetClass="entr" presetSubtype="2"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right)">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right)">
                                      <p:cBhvr>
                                        <p:cTn id="50" dur="500"/>
                                        <p:tgtEl>
                                          <p:spTgt spid="29"/>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right)">
                                      <p:cBhvr>
                                        <p:cTn id="53" dur="500"/>
                                        <p:tgtEl>
                                          <p:spTgt spid="37"/>
                                        </p:tgtEl>
                                      </p:cBhvr>
                                    </p:animEffect>
                                  </p:childTnLst>
                                </p:cTn>
                              </p:par>
                              <p:par>
                                <p:cTn id="54" presetID="22" presetClass="entr" presetSubtype="2"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right)">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right)">
                                      <p:cBhvr>
                                        <p:cTn id="61" dur="500"/>
                                        <p:tgtEl>
                                          <p:spTgt spid="31"/>
                                        </p:tgtEl>
                                      </p:cBhvr>
                                    </p:animEffect>
                                  </p:childTnLst>
                                </p:cTn>
                              </p:par>
                              <p:par>
                                <p:cTn id="62" presetID="22" presetClass="entr" presetSubtype="2"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right)">
                                      <p:cBhvr>
                                        <p:cTn id="64" dur="500"/>
                                        <p:tgtEl>
                                          <p:spTgt spid="28"/>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right)">
                                      <p:cBhvr>
                                        <p:cTn id="6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مـحفزات التـغيير التنظيمـي وقـوى التغيير التنظيمي</a:t>
            </a:r>
          </a:p>
        </p:txBody>
      </p:sp>
      <p:sp>
        <p:nvSpPr>
          <p:cNvPr id="3" name="Slide Number Placeholder 2"/>
          <p:cNvSpPr>
            <a:spLocks noGrp="1"/>
          </p:cNvSpPr>
          <p:nvPr>
            <p:ph type="sldNum" sz="quarter" idx="12"/>
          </p:nvPr>
        </p:nvSpPr>
        <p:spPr/>
        <p:txBody>
          <a:bodyPr/>
          <a:lstStyle/>
          <a:p>
            <a:fld id="{802A93DA-8321-490E-B7A0-7881EC602D96}" type="slidenum">
              <a:rPr lang="ar-EG" smtClean="0"/>
              <a:t>62</a:t>
            </a:fld>
            <a:endParaRPr lang="ar-EG"/>
          </a:p>
        </p:txBody>
      </p:sp>
      <p:grpSp>
        <p:nvGrpSpPr>
          <p:cNvPr id="4" name="Group 3">
            <a:extLst>
              <a:ext uri="{FF2B5EF4-FFF2-40B4-BE49-F238E27FC236}">
                <a16:creationId xmlns:a16="http://schemas.microsoft.com/office/drawing/2014/main" xmlns="" id="{2DF2D7F5-626E-4250-9F96-EA0E80188D6E}"/>
              </a:ext>
            </a:extLst>
          </p:cNvPr>
          <p:cNvGrpSpPr/>
          <p:nvPr/>
        </p:nvGrpSpPr>
        <p:grpSpPr>
          <a:xfrm>
            <a:off x="1632482" y="124774"/>
            <a:ext cx="3115417" cy="523219"/>
            <a:chOff x="228600" y="-21250"/>
            <a:chExt cx="2735383" cy="430597"/>
          </a:xfrm>
        </p:grpSpPr>
        <p:grpSp>
          <p:nvGrpSpPr>
            <p:cNvPr id="5" name="Group 4">
              <a:extLst>
                <a:ext uri="{FF2B5EF4-FFF2-40B4-BE49-F238E27FC236}">
                  <a16:creationId xmlns:a16="http://schemas.microsoft.com/office/drawing/2014/main" xmlns="" id="{EE563970-0E09-43D7-A9E3-053F59ED64FC}"/>
                </a:ext>
              </a:extLst>
            </p:cNvPr>
            <p:cNvGrpSpPr/>
            <p:nvPr/>
          </p:nvGrpSpPr>
          <p:grpSpPr>
            <a:xfrm>
              <a:off x="2566925" y="0"/>
              <a:ext cx="397058" cy="409347"/>
              <a:chOff x="293879" y="0"/>
              <a:chExt cx="397402" cy="409347"/>
            </a:xfrm>
          </p:grpSpPr>
          <p:pic>
            <p:nvPicPr>
              <p:cNvPr id="7" name="Picture 6" descr="Hasil gambar untuk sticky note">
                <a:extLst>
                  <a:ext uri="{FF2B5EF4-FFF2-40B4-BE49-F238E27FC236}">
                    <a16:creationId xmlns:a16="http://schemas.microsoft.com/office/drawing/2014/main" xmlns="" id="{CF2341EA-EBB7-4DF7-B077-E9669FC0CB9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515" y="0"/>
                <a:ext cx="378766" cy="409347"/>
              </a:xfrm>
              <a:prstGeom prst="rect">
                <a:avLst/>
              </a:prstGeom>
              <a:noFill/>
              <a:ln>
                <a:noFill/>
              </a:ln>
            </p:spPr>
          </p:pic>
          <p:sp>
            <p:nvSpPr>
              <p:cNvPr id="8" name="Rectangle 7">
                <a:extLst>
                  <a:ext uri="{FF2B5EF4-FFF2-40B4-BE49-F238E27FC236}">
                    <a16:creationId xmlns:a16="http://schemas.microsoft.com/office/drawing/2014/main" xmlns="" id="{D59AFAF8-50BF-4C0E-B586-B12DCF7D281C}"/>
                  </a:ext>
                </a:extLst>
              </p:cNvPr>
              <p:cNvSpPr/>
              <p:nvPr/>
            </p:nvSpPr>
            <p:spPr>
              <a:xfrm>
                <a:off x="293879" y="33754"/>
                <a:ext cx="361120" cy="24644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a:extLst>
                <a:ext uri="{FF2B5EF4-FFF2-40B4-BE49-F238E27FC236}">
                  <a16:creationId xmlns:a16="http://schemas.microsoft.com/office/drawing/2014/main" xmlns="" id="{DB9CCEEF-875E-4C4C-8352-4AA3DC235F88}"/>
                </a:ext>
              </a:extLst>
            </p:cNvPr>
            <p:cNvSpPr/>
            <p:nvPr/>
          </p:nvSpPr>
          <p:spPr>
            <a:xfrm>
              <a:off x="228600" y="-21250"/>
              <a:ext cx="2314223" cy="320798"/>
            </a:xfrm>
            <a:prstGeom prst="rect">
              <a:avLst/>
            </a:prstGeom>
          </p:spPr>
          <p:txBody>
            <a:bodyPr wrap="square">
              <a:no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القوي الخارجية: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TextBox 10">
            <a:extLst>
              <a:ext uri="{FF2B5EF4-FFF2-40B4-BE49-F238E27FC236}">
                <a16:creationId xmlns:a16="http://schemas.microsoft.com/office/drawing/2014/main" xmlns="" id="{61209DD8-D4D6-4BB1-B455-99573F6A100B}"/>
              </a:ext>
            </a:extLst>
          </p:cNvPr>
          <p:cNvSpPr txBox="1"/>
          <p:nvPr/>
        </p:nvSpPr>
        <p:spPr>
          <a:xfrm>
            <a:off x="694267" y="911425"/>
            <a:ext cx="11216432" cy="992579"/>
          </a:xfrm>
          <a:prstGeom prst="rect">
            <a:avLst/>
          </a:prstGeom>
          <a:noFill/>
        </p:spPr>
        <p:txBody>
          <a:bodyPr wrap="square">
            <a:spAutoFit/>
          </a:bodyPr>
          <a:lstStyle/>
          <a:p>
            <a:pPr algn="justLow">
              <a:lnSpc>
                <a:spcPct val="125000"/>
              </a:lnSpc>
            </a:pPr>
            <a:r>
              <a:rPr lang="ar-EG" sz="2400" b="1" dirty="0">
                <a:effectLst/>
                <a:ea typeface="Calibri" panose="020F0502020204030204" pitchFamily="34" charset="0"/>
                <a:cs typeface="Sakkal Majalla" panose="02000000000000000000" pitchFamily="2" charset="-78"/>
              </a:rPr>
              <a:t>وهي وعوامل التغيير التي مصدرها من خارج المنظمة، وتعلب دوراً مؤثراً على المنظمة للتأقلم معها، وهذه القوى لا تعمل في اتجاه واحد، بل قد تتعارض مع بعضها البعض</a:t>
            </a:r>
            <a:endParaRPr lang="ar-EG" sz="2800" dirty="0"/>
          </a:p>
        </p:txBody>
      </p:sp>
      <p:sp>
        <p:nvSpPr>
          <p:cNvPr id="13" name="Rectangle 12">
            <a:extLst>
              <a:ext uri="{FF2B5EF4-FFF2-40B4-BE49-F238E27FC236}">
                <a16:creationId xmlns:a16="http://schemas.microsoft.com/office/drawing/2014/main" xmlns="" id="{9714D1F8-A207-4406-A062-6FEB32187914}"/>
              </a:ext>
            </a:extLst>
          </p:cNvPr>
          <p:cNvSpPr/>
          <p:nvPr/>
        </p:nvSpPr>
        <p:spPr>
          <a:xfrm>
            <a:off x="5426005" y="3415723"/>
            <a:ext cx="1754697" cy="1179158"/>
          </a:xfrm>
          <a:prstGeom prst="rect">
            <a:avLst/>
          </a:prstGeom>
        </p:spPr>
        <p:txBody>
          <a:bodyPr wrap="square">
            <a:spAutoFit/>
          </a:bodyPr>
          <a:lstStyle/>
          <a:p>
            <a:pPr algn="ctr" rtl="1"/>
            <a:r>
              <a:rPr lang="ar-EG" sz="2800" b="1" dirty="0">
                <a:solidFill>
                  <a:srgbClr val="C00000"/>
                </a:solidFill>
                <a:ea typeface="Calibri" panose="020F0502020204030204" pitchFamily="34" charset="0"/>
                <a:cs typeface="Sakkal Majalla" panose="02000000000000000000" pitchFamily="2" charset="-78"/>
              </a:rPr>
              <a:t>ويحدد </a:t>
            </a:r>
            <a:br>
              <a:rPr lang="ar-EG" sz="2800" b="1" dirty="0">
                <a:solidFill>
                  <a:srgbClr val="C00000"/>
                </a:solidFill>
                <a:ea typeface="Calibri" panose="020F0502020204030204" pitchFamily="34" charset="0"/>
                <a:cs typeface="Sakkal Majalla" panose="02000000000000000000" pitchFamily="2" charset="-78"/>
              </a:rPr>
            </a:br>
            <a:r>
              <a:rPr lang="ar-EG" sz="2800" b="1" dirty="0">
                <a:solidFill>
                  <a:srgbClr val="C00000"/>
                </a:solidFill>
                <a:ea typeface="Calibri" panose="020F0502020204030204" pitchFamily="34" charset="0"/>
                <a:cs typeface="Sakkal Majalla" panose="02000000000000000000" pitchFamily="2" charset="-78"/>
              </a:rPr>
              <a:t>خصائص الفرد المبدع بالآتي</a:t>
            </a:r>
            <a:endParaRPr lang="ar-EG" sz="3200" dirty="0"/>
          </a:p>
        </p:txBody>
      </p:sp>
      <p:grpSp>
        <p:nvGrpSpPr>
          <p:cNvPr id="14" name="Group 13">
            <a:extLst>
              <a:ext uri="{FF2B5EF4-FFF2-40B4-BE49-F238E27FC236}">
                <a16:creationId xmlns:a16="http://schemas.microsoft.com/office/drawing/2014/main" xmlns="" id="{6B7139D6-F8DA-4E52-BDD0-634EBA6B1651}"/>
              </a:ext>
            </a:extLst>
          </p:cNvPr>
          <p:cNvGrpSpPr/>
          <p:nvPr/>
        </p:nvGrpSpPr>
        <p:grpSpPr>
          <a:xfrm>
            <a:off x="6336222" y="1943174"/>
            <a:ext cx="2075301" cy="1770319"/>
            <a:chOff x="6403105" y="1075765"/>
            <a:chExt cx="2342039" cy="2079350"/>
          </a:xfrm>
        </p:grpSpPr>
        <p:pic>
          <p:nvPicPr>
            <p:cNvPr id="30" name="Picture 29">
              <a:extLst>
                <a:ext uri="{FF2B5EF4-FFF2-40B4-BE49-F238E27FC236}">
                  <a16:creationId xmlns:a16="http://schemas.microsoft.com/office/drawing/2014/main" xmlns="" id="{905590F1-4810-4136-A38C-1127F1D2908F}"/>
                </a:ext>
              </a:extLst>
            </p:cNvPr>
            <p:cNvPicPr>
              <a:picLocks noChangeAspect="1"/>
            </p:cNvPicPr>
            <p:nvPr/>
          </p:nvPicPr>
          <p:blipFill>
            <a:blip r:embed="rId4"/>
            <a:stretch>
              <a:fillRect/>
            </a:stretch>
          </p:blipFill>
          <p:spPr>
            <a:xfrm>
              <a:off x="6403105" y="1075765"/>
              <a:ext cx="2342039" cy="2079350"/>
            </a:xfrm>
            <a:prstGeom prst="rect">
              <a:avLst/>
            </a:prstGeom>
          </p:spPr>
        </p:pic>
        <p:sp>
          <p:nvSpPr>
            <p:cNvPr id="31" name="Rectangle 30">
              <a:extLst>
                <a:ext uri="{FF2B5EF4-FFF2-40B4-BE49-F238E27FC236}">
                  <a16:creationId xmlns:a16="http://schemas.microsoft.com/office/drawing/2014/main" xmlns="" id="{9BFA61EA-8098-44B7-BA19-9DD06881CC44}"/>
                </a:ext>
              </a:extLst>
            </p:cNvPr>
            <p:cNvSpPr/>
            <p:nvPr/>
          </p:nvSpPr>
          <p:spPr>
            <a:xfrm>
              <a:off x="6726662" y="1673434"/>
              <a:ext cx="1874610" cy="976058"/>
            </a:xfrm>
            <a:prstGeom prst="rect">
              <a:avLst/>
            </a:prstGeom>
          </p:spPr>
          <p:txBody>
            <a:bodyPr wrap="square">
              <a:spAutoFit/>
            </a:bodyPr>
            <a:lstStyle/>
            <a:p>
              <a:pPr algn="ctr" rtl="1"/>
              <a:r>
                <a:rPr lang="ar-EG" sz="2400" b="1" dirty="0">
                  <a:ea typeface="Calibri" panose="020F0502020204030204" pitchFamily="34" charset="0"/>
                  <a:cs typeface="Sakkal Majalla" panose="02000000000000000000" pitchFamily="2" charset="-78"/>
                </a:rPr>
                <a:t>العوامل الاجتماعيـة</a:t>
              </a:r>
              <a:endParaRPr lang="ar-EG" sz="2800" b="1" dirty="0"/>
            </a:p>
          </p:txBody>
        </p:sp>
      </p:grpSp>
      <p:grpSp>
        <p:nvGrpSpPr>
          <p:cNvPr id="15" name="Group 14">
            <a:extLst>
              <a:ext uri="{FF2B5EF4-FFF2-40B4-BE49-F238E27FC236}">
                <a16:creationId xmlns:a16="http://schemas.microsoft.com/office/drawing/2014/main" xmlns="" id="{21985748-6FA0-47DF-A926-4431B2EDDB88}"/>
              </a:ext>
            </a:extLst>
          </p:cNvPr>
          <p:cNvGrpSpPr/>
          <p:nvPr/>
        </p:nvGrpSpPr>
        <p:grpSpPr>
          <a:xfrm>
            <a:off x="7180702" y="3070843"/>
            <a:ext cx="1530391" cy="2251146"/>
            <a:chOff x="7356126" y="2400283"/>
            <a:chExt cx="1727091" cy="2644111"/>
          </a:xfrm>
        </p:grpSpPr>
        <p:pic>
          <p:nvPicPr>
            <p:cNvPr id="28" name="Picture 27">
              <a:extLst>
                <a:ext uri="{FF2B5EF4-FFF2-40B4-BE49-F238E27FC236}">
                  <a16:creationId xmlns:a16="http://schemas.microsoft.com/office/drawing/2014/main" xmlns="" id="{B184352F-DA73-440E-94C7-278AFC772076}"/>
                </a:ext>
              </a:extLst>
            </p:cNvPr>
            <p:cNvPicPr>
              <a:picLocks noChangeAspect="1"/>
            </p:cNvPicPr>
            <p:nvPr/>
          </p:nvPicPr>
          <p:blipFill>
            <a:blip r:embed="rId5"/>
            <a:stretch>
              <a:fillRect/>
            </a:stretch>
          </p:blipFill>
          <p:spPr>
            <a:xfrm>
              <a:off x="7356126" y="2400283"/>
              <a:ext cx="1727091" cy="2644111"/>
            </a:xfrm>
            <a:prstGeom prst="rect">
              <a:avLst/>
            </a:prstGeom>
          </p:spPr>
        </p:pic>
        <p:sp>
          <p:nvSpPr>
            <p:cNvPr id="29" name="Rectangle 28">
              <a:extLst>
                <a:ext uri="{FF2B5EF4-FFF2-40B4-BE49-F238E27FC236}">
                  <a16:creationId xmlns:a16="http://schemas.microsoft.com/office/drawing/2014/main" xmlns="" id="{AFAB6C57-C0EC-43FB-9527-D45860632337}"/>
                </a:ext>
              </a:extLst>
            </p:cNvPr>
            <p:cNvSpPr/>
            <p:nvPr/>
          </p:nvSpPr>
          <p:spPr>
            <a:xfrm>
              <a:off x="7453585" y="3365696"/>
              <a:ext cx="1629632" cy="976058"/>
            </a:xfrm>
            <a:prstGeom prst="rect">
              <a:avLst/>
            </a:prstGeom>
          </p:spPr>
          <p:txBody>
            <a:bodyPr wrap="square">
              <a:spAutoFit/>
            </a:bodyPr>
            <a:lstStyle/>
            <a:p>
              <a:pPr algn="ctr" rtl="1"/>
              <a:r>
                <a:rPr lang="ar-EG" sz="2400" b="1" dirty="0">
                  <a:solidFill>
                    <a:schemeClr val="bg1"/>
                  </a:solidFill>
                  <a:ea typeface="Calibri" panose="020F0502020204030204" pitchFamily="34" charset="0"/>
                  <a:cs typeface="Sakkal Majalla" panose="02000000000000000000" pitchFamily="2" charset="-78"/>
                </a:rPr>
                <a:t>العوامل التقنيـة </a:t>
              </a:r>
              <a:endParaRPr lang="ar-EG" sz="2800" b="1" dirty="0">
                <a:solidFill>
                  <a:schemeClr val="bg1"/>
                </a:solidFill>
              </a:endParaRPr>
            </a:p>
          </p:txBody>
        </p:sp>
      </p:grpSp>
      <p:grpSp>
        <p:nvGrpSpPr>
          <p:cNvPr id="16" name="Group 15">
            <a:extLst>
              <a:ext uri="{FF2B5EF4-FFF2-40B4-BE49-F238E27FC236}">
                <a16:creationId xmlns:a16="http://schemas.microsoft.com/office/drawing/2014/main" xmlns="" id="{2B8E534C-4A9F-4FE2-99BD-13530AC223E0}"/>
              </a:ext>
            </a:extLst>
          </p:cNvPr>
          <p:cNvGrpSpPr/>
          <p:nvPr/>
        </p:nvGrpSpPr>
        <p:grpSpPr>
          <a:xfrm>
            <a:off x="6115939" y="5092504"/>
            <a:ext cx="2295585" cy="1365986"/>
            <a:chOff x="6154509" y="4774849"/>
            <a:chExt cx="2590636" cy="1604436"/>
          </a:xfrm>
        </p:grpSpPr>
        <p:pic>
          <p:nvPicPr>
            <p:cNvPr id="26" name="Picture 25">
              <a:extLst>
                <a:ext uri="{FF2B5EF4-FFF2-40B4-BE49-F238E27FC236}">
                  <a16:creationId xmlns:a16="http://schemas.microsoft.com/office/drawing/2014/main" xmlns="" id="{E68AB0F7-A056-4FBC-8BF6-A456D185FAF9}"/>
                </a:ext>
              </a:extLst>
            </p:cNvPr>
            <p:cNvPicPr>
              <a:picLocks noChangeAspect="1"/>
            </p:cNvPicPr>
            <p:nvPr/>
          </p:nvPicPr>
          <p:blipFill>
            <a:blip r:embed="rId6"/>
            <a:stretch>
              <a:fillRect/>
            </a:stretch>
          </p:blipFill>
          <p:spPr>
            <a:xfrm>
              <a:off x="6154509" y="4774849"/>
              <a:ext cx="2590636" cy="1604436"/>
            </a:xfrm>
            <a:prstGeom prst="rect">
              <a:avLst/>
            </a:prstGeom>
          </p:spPr>
        </p:pic>
        <p:sp>
          <p:nvSpPr>
            <p:cNvPr id="27" name="Rectangle 26">
              <a:extLst>
                <a:ext uri="{FF2B5EF4-FFF2-40B4-BE49-F238E27FC236}">
                  <a16:creationId xmlns:a16="http://schemas.microsoft.com/office/drawing/2014/main" xmlns="" id="{6459E8FD-CE1E-4562-9E91-3F7640E7324D}"/>
                </a:ext>
              </a:extLst>
            </p:cNvPr>
            <p:cNvSpPr/>
            <p:nvPr/>
          </p:nvSpPr>
          <p:spPr>
            <a:xfrm>
              <a:off x="6333151" y="5044393"/>
              <a:ext cx="1890883" cy="976058"/>
            </a:xfrm>
            <a:prstGeom prst="rect">
              <a:avLst/>
            </a:prstGeom>
          </p:spPr>
          <p:txBody>
            <a:bodyPr wrap="square">
              <a:spAutoFit/>
            </a:bodyPr>
            <a:lstStyle/>
            <a:p>
              <a:pPr algn="ctr" rtl="1"/>
              <a:r>
                <a:rPr lang="ar-EG" sz="2400" b="1" dirty="0">
                  <a:ea typeface="Calibri" panose="020F0502020204030204" pitchFamily="34" charset="0"/>
                  <a:cs typeface="Sakkal Majalla" panose="02000000000000000000" pitchFamily="2" charset="-78"/>
                </a:rPr>
                <a:t>العوامل السياسيـة</a:t>
              </a:r>
              <a:endParaRPr lang="ar-EG" sz="2800" b="1" dirty="0"/>
            </a:p>
          </p:txBody>
        </p:sp>
      </p:grpSp>
      <p:grpSp>
        <p:nvGrpSpPr>
          <p:cNvPr id="17" name="Group 16">
            <a:extLst>
              <a:ext uri="{FF2B5EF4-FFF2-40B4-BE49-F238E27FC236}">
                <a16:creationId xmlns:a16="http://schemas.microsoft.com/office/drawing/2014/main" xmlns="" id="{F3787DF6-1462-4F22-B4C8-C28C1830FA2E}"/>
              </a:ext>
            </a:extLst>
          </p:cNvPr>
          <p:cNvGrpSpPr/>
          <p:nvPr/>
        </p:nvGrpSpPr>
        <p:grpSpPr>
          <a:xfrm>
            <a:off x="4260921" y="4688171"/>
            <a:ext cx="2075301" cy="1759391"/>
            <a:chOff x="4061066" y="4299935"/>
            <a:chExt cx="2342039" cy="2066514"/>
          </a:xfrm>
        </p:grpSpPr>
        <p:pic>
          <p:nvPicPr>
            <p:cNvPr id="24" name="Picture 23">
              <a:extLst>
                <a:ext uri="{FF2B5EF4-FFF2-40B4-BE49-F238E27FC236}">
                  <a16:creationId xmlns:a16="http://schemas.microsoft.com/office/drawing/2014/main" xmlns="" id="{9100C81B-A01D-4CBA-9697-CD492AE736DD}"/>
                </a:ext>
              </a:extLst>
            </p:cNvPr>
            <p:cNvPicPr>
              <a:picLocks noChangeAspect="1"/>
            </p:cNvPicPr>
            <p:nvPr/>
          </p:nvPicPr>
          <p:blipFill>
            <a:blip r:embed="rId7"/>
            <a:stretch>
              <a:fillRect/>
            </a:stretch>
          </p:blipFill>
          <p:spPr>
            <a:xfrm>
              <a:off x="4061066" y="4299935"/>
              <a:ext cx="2342039" cy="2066514"/>
            </a:xfrm>
            <a:prstGeom prst="rect">
              <a:avLst/>
            </a:prstGeom>
          </p:spPr>
        </p:pic>
        <p:sp>
          <p:nvSpPr>
            <p:cNvPr id="25" name="Rectangle 24">
              <a:extLst>
                <a:ext uri="{FF2B5EF4-FFF2-40B4-BE49-F238E27FC236}">
                  <a16:creationId xmlns:a16="http://schemas.microsoft.com/office/drawing/2014/main" xmlns="" id="{B880331F-BC60-480C-860C-5CB8594DE482}"/>
                </a:ext>
              </a:extLst>
            </p:cNvPr>
            <p:cNvSpPr/>
            <p:nvPr/>
          </p:nvSpPr>
          <p:spPr>
            <a:xfrm>
              <a:off x="4210551" y="4881636"/>
              <a:ext cx="1972597" cy="976058"/>
            </a:xfrm>
            <a:prstGeom prst="rect">
              <a:avLst/>
            </a:prstGeom>
          </p:spPr>
          <p:txBody>
            <a:bodyPr wrap="square">
              <a:spAutoFit/>
            </a:bodyPr>
            <a:lstStyle/>
            <a:p>
              <a:pPr algn="ctr" rtl="1"/>
              <a:r>
                <a:rPr lang="ar-EG" sz="2400" b="1" dirty="0">
                  <a:solidFill>
                    <a:schemeClr val="bg1"/>
                  </a:solidFill>
                  <a:ea typeface="Calibri" panose="020F0502020204030204" pitchFamily="34" charset="0"/>
                  <a:cs typeface="Sakkal Majalla" panose="02000000000000000000" pitchFamily="2" charset="-78"/>
                </a:rPr>
                <a:t>العوامل الاقتصادية</a:t>
              </a:r>
              <a:endParaRPr lang="ar-EG" sz="2800" b="1" dirty="0">
                <a:solidFill>
                  <a:schemeClr val="bg1"/>
                </a:solidFill>
              </a:endParaRPr>
            </a:p>
          </p:txBody>
        </p:sp>
      </p:grpSp>
      <p:grpSp>
        <p:nvGrpSpPr>
          <p:cNvPr id="18" name="Group 17">
            <a:extLst>
              <a:ext uri="{FF2B5EF4-FFF2-40B4-BE49-F238E27FC236}">
                <a16:creationId xmlns:a16="http://schemas.microsoft.com/office/drawing/2014/main" xmlns="" id="{B2944738-DC95-492B-B8E5-2CD0753CE4B6}"/>
              </a:ext>
            </a:extLst>
          </p:cNvPr>
          <p:cNvGrpSpPr/>
          <p:nvPr/>
        </p:nvGrpSpPr>
        <p:grpSpPr>
          <a:xfrm>
            <a:off x="3701706" y="3070843"/>
            <a:ext cx="1722558" cy="2251146"/>
            <a:chOff x="3429976" y="2400283"/>
            <a:chExt cx="1943957" cy="2644111"/>
          </a:xfrm>
        </p:grpSpPr>
        <p:pic>
          <p:nvPicPr>
            <p:cNvPr id="22" name="Picture 21">
              <a:extLst>
                <a:ext uri="{FF2B5EF4-FFF2-40B4-BE49-F238E27FC236}">
                  <a16:creationId xmlns:a16="http://schemas.microsoft.com/office/drawing/2014/main" xmlns="" id="{DE4EC189-BA3B-418D-899E-6AC92938C96F}"/>
                </a:ext>
              </a:extLst>
            </p:cNvPr>
            <p:cNvPicPr>
              <a:picLocks noChangeAspect="1"/>
            </p:cNvPicPr>
            <p:nvPr/>
          </p:nvPicPr>
          <p:blipFill>
            <a:blip r:embed="rId8"/>
            <a:stretch>
              <a:fillRect/>
            </a:stretch>
          </p:blipFill>
          <p:spPr>
            <a:xfrm>
              <a:off x="3646842" y="2400283"/>
              <a:ext cx="1727091" cy="2644111"/>
            </a:xfrm>
            <a:prstGeom prst="rect">
              <a:avLst/>
            </a:prstGeom>
          </p:spPr>
        </p:pic>
        <p:sp>
          <p:nvSpPr>
            <p:cNvPr id="23" name="Rectangle 22">
              <a:extLst>
                <a:ext uri="{FF2B5EF4-FFF2-40B4-BE49-F238E27FC236}">
                  <a16:creationId xmlns:a16="http://schemas.microsoft.com/office/drawing/2014/main" xmlns="" id="{A2A93EB0-2289-40F2-883B-5DADE908E933}"/>
                </a:ext>
              </a:extLst>
            </p:cNvPr>
            <p:cNvSpPr/>
            <p:nvPr/>
          </p:nvSpPr>
          <p:spPr>
            <a:xfrm>
              <a:off x="3429976" y="3149648"/>
              <a:ext cx="1727091" cy="976058"/>
            </a:xfrm>
            <a:prstGeom prst="rect">
              <a:avLst/>
            </a:prstGeom>
          </p:spPr>
          <p:txBody>
            <a:bodyPr wrap="square">
              <a:spAutoFit/>
            </a:bodyPr>
            <a:lstStyle/>
            <a:p>
              <a:pPr algn="ctr" rtl="1"/>
              <a:r>
                <a:rPr lang="ar-EG" sz="2400" b="1" dirty="0">
                  <a:ea typeface="Calibri" panose="020F0502020204030204" pitchFamily="34" charset="0"/>
                  <a:cs typeface="Sakkal Majalla" panose="02000000000000000000" pitchFamily="2" charset="-78"/>
                </a:rPr>
                <a:t>العوامل القانونيـة</a:t>
              </a:r>
              <a:endParaRPr lang="ar-EG" sz="2800" b="1" dirty="0"/>
            </a:p>
          </p:txBody>
        </p:sp>
      </p:grpSp>
      <p:grpSp>
        <p:nvGrpSpPr>
          <p:cNvPr id="19" name="Group 18">
            <a:extLst>
              <a:ext uri="{FF2B5EF4-FFF2-40B4-BE49-F238E27FC236}">
                <a16:creationId xmlns:a16="http://schemas.microsoft.com/office/drawing/2014/main" xmlns="" id="{C2041AB7-9DFB-414C-9597-21F2B9A1A2F3}"/>
              </a:ext>
            </a:extLst>
          </p:cNvPr>
          <p:cNvGrpSpPr/>
          <p:nvPr/>
        </p:nvGrpSpPr>
        <p:grpSpPr>
          <a:xfrm>
            <a:off x="4301487" y="1943174"/>
            <a:ext cx="2295585" cy="1365986"/>
            <a:chOff x="4106846" y="1075765"/>
            <a:chExt cx="2590636" cy="1604436"/>
          </a:xfrm>
        </p:grpSpPr>
        <p:pic>
          <p:nvPicPr>
            <p:cNvPr id="20" name="Picture 19">
              <a:extLst>
                <a:ext uri="{FF2B5EF4-FFF2-40B4-BE49-F238E27FC236}">
                  <a16:creationId xmlns:a16="http://schemas.microsoft.com/office/drawing/2014/main" xmlns="" id="{D4338F03-5DF1-42E3-B5B8-BC15755F8EF4}"/>
                </a:ext>
              </a:extLst>
            </p:cNvPr>
            <p:cNvPicPr>
              <a:picLocks noChangeAspect="1"/>
            </p:cNvPicPr>
            <p:nvPr/>
          </p:nvPicPr>
          <p:blipFill>
            <a:blip r:embed="rId9"/>
            <a:stretch>
              <a:fillRect/>
            </a:stretch>
          </p:blipFill>
          <p:spPr>
            <a:xfrm>
              <a:off x="4106846" y="1075765"/>
              <a:ext cx="2590636" cy="1604436"/>
            </a:xfrm>
            <a:prstGeom prst="rect">
              <a:avLst/>
            </a:prstGeom>
          </p:spPr>
        </p:pic>
        <p:sp>
          <p:nvSpPr>
            <p:cNvPr id="21" name="Rectangle 20">
              <a:extLst>
                <a:ext uri="{FF2B5EF4-FFF2-40B4-BE49-F238E27FC236}">
                  <a16:creationId xmlns:a16="http://schemas.microsoft.com/office/drawing/2014/main" xmlns="" id="{7979F3F1-214B-4E70-86EB-91F6AED019BA}"/>
                </a:ext>
              </a:extLst>
            </p:cNvPr>
            <p:cNvSpPr/>
            <p:nvPr/>
          </p:nvSpPr>
          <p:spPr>
            <a:xfrm>
              <a:off x="4783676" y="1445203"/>
              <a:ext cx="1454826" cy="976058"/>
            </a:xfrm>
            <a:prstGeom prst="rect">
              <a:avLst/>
            </a:prstGeom>
          </p:spPr>
          <p:txBody>
            <a:bodyPr wrap="square">
              <a:spAutoFit/>
            </a:bodyPr>
            <a:lstStyle/>
            <a:p>
              <a:pPr algn="ctr" rtl="1"/>
              <a:r>
                <a:rPr lang="ar-EG" sz="2400" b="1" dirty="0">
                  <a:solidFill>
                    <a:schemeClr val="bg1"/>
                  </a:solidFill>
                  <a:ea typeface="Calibri" panose="020F0502020204030204" pitchFamily="34" charset="0"/>
                  <a:cs typeface="Sakkal Majalla" panose="02000000000000000000" pitchFamily="2" charset="-78"/>
                </a:rPr>
                <a:t>العوامل الثقافية</a:t>
              </a:r>
              <a:endParaRPr lang="ar-EG" sz="2800" b="1" dirty="0">
                <a:solidFill>
                  <a:schemeClr val="bg1"/>
                </a:solidFill>
              </a:endParaRPr>
            </a:p>
          </p:txBody>
        </p:sp>
      </p:grpSp>
      <p:pic>
        <p:nvPicPr>
          <p:cNvPr id="32" name="Picture 31" descr="The Role Of Pulse And Annual Surveys In Your Workforce Engagement ...  #2174115 - PNG Images - PNGio">
            <a:extLst>
              <a:ext uri="{FF2B5EF4-FFF2-40B4-BE49-F238E27FC236}">
                <a16:creationId xmlns:a16="http://schemas.microsoft.com/office/drawing/2014/main" xmlns="" id="{43C277D3-E857-4C9C-9957-CF1FA6B0BC71}"/>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85866" y="3442405"/>
            <a:ext cx="3215840" cy="3215840"/>
          </a:xfrm>
          <a:prstGeom prst="rect">
            <a:avLst/>
          </a:prstGeom>
          <a:noFill/>
          <a:ln>
            <a:noFill/>
          </a:ln>
        </p:spPr>
      </p:pic>
    </p:spTree>
    <p:extLst>
      <p:ext uri="{BB962C8B-B14F-4D97-AF65-F5344CB8AC3E}">
        <p14:creationId xmlns:p14="http://schemas.microsoft.com/office/powerpoint/2010/main" val="34656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 calcmode="lin" valueType="num">
                                      <p:cBhvr>
                                        <p:cTn id="28" dur="500" fill="hold"/>
                                        <p:tgtEl>
                                          <p:spTgt spid="14"/>
                                        </p:tgtEl>
                                        <p:attrNameLst>
                                          <p:attrName>style.rotation</p:attrName>
                                        </p:attrNameLst>
                                      </p:cBhvr>
                                      <p:tavLst>
                                        <p:tav tm="0">
                                          <p:val>
                                            <p:fltVal val="360"/>
                                          </p:val>
                                        </p:tav>
                                        <p:tav tm="100000">
                                          <p:val>
                                            <p:fltVal val="0"/>
                                          </p:val>
                                        </p:tav>
                                      </p:tavLst>
                                    </p:anim>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 calcmode="lin" valueType="num">
                                      <p:cBhvr>
                                        <p:cTn id="36" dur="500" fill="hold"/>
                                        <p:tgtEl>
                                          <p:spTgt spid="15"/>
                                        </p:tgtEl>
                                        <p:attrNameLst>
                                          <p:attrName>style.rotation</p:attrName>
                                        </p:attrNameLst>
                                      </p:cBhvr>
                                      <p:tavLst>
                                        <p:tav tm="0">
                                          <p:val>
                                            <p:fltVal val="360"/>
                                          </p:val>
                                        </p:tav>
                                        <p:tav tm="100000">
                                          <p:val>
                                            <p:fltVal val="0"/>
                                          </p:val>
                                        </p:tav>
                                      </p:tavLst>
                                    </p:anim>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style.rotation</p:attrName>
                                        </p:attrNameLst>
                                      </p:cBhvr>
                                      <p:tavLst>
                                        <p:tav tm="0">
                                          <p:val>
                                            <p:fltVal val="360"/>
                                          </p:val>
                                        </p:tav>
                                        <p:tav tm="100000">
                                          <p:val>
                                            <p:fltVal val="0"/>
                                          </p:val>
                                        </p:tav>
                                      </p:tavLst>
                                    </p:anim>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 calcmode="lin" valueType="num">
                                      <p:cBhvr>
                                        <p:cTn id="52" dur="500" fill="hold"/>
                                        <p:tgtEl>
                                          <p:spTgt spid="17"/>
                                        </p:tgtEl>
                                        <p:attrNameLst>
                                          <p:attrName>style.rotation</p:attrName>
                                        </p:attrNameLst>
                                      </p:cBhvr>
                                      <p:tavLst>
                                        <p:tav tm="0">
                                          <p:val>
                                            <p:fltVal val="360"/>
                                          </p:val>
                                        </p:tav>
                                        <p:tav tm="100000">
                                          <p:val>
                                            <p:fltVal val="0"/>
                                          </p:val>
                                        </p:tav>
                                      </p:tavLst>
                                    </p:anim>
                                    <p:animEffect transition="in" filter="fade">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 calcmode="lin" valueType="num">
                                      <p:cBhvr>
                                        <p:cTn id="60" dur="500" fill="hold"/>
                                        <p:tgtEl>
                                          <p:spTgt spid="18"/>
                                        </p:tgtEl>
                                        <p:attrNameLst>
                                          <p:attrName>style.rotation</p:attrName>
                                        </p:attrNameLst>
                                      </p:cBhvr>
                                      <p:tavLst>
                                        <p:tav tm="0">
                                          <p:val>
                                            <p:fltVal val="360"/>
                                          </p:val>
                                        </p:tav>
                                        <p:tav tm="100000">
                                          <p:val>
                                            <p:fltVal val="0"/>
                                          </p:val>
                                        </p:tav>
                                      </p:tavLst>
                                    </p:anim>
                                    <p:animEffect transition="in" filter="fade">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49" presetClass="entr" presetSubtype="0" decel="100000"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404283" y="1876742"/>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مبادئ عمليـة التغيير </a:t>
            </a:r>
            <a:b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b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في الشركات والهيئات</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9588952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64</a:t>
            </a:fld>
            <a:endParaRPr lang="ar-EG"/>
          </a:p>
        </p:txBody>
      </p:sp>
      <p:sp>
        <p:nvSpPr>
          <p:cNvPr id="6" name="TextBox 5">
            <a:extLst>
              <a:ext uri="{FF2B5EF4-FFF2-40B4-BE49-F238E27FC236}">
                <a16:creationId xmlns:a16="http://schemas.microsoft.com/office/drawing/2014/main" xmlns="" id="{14834A23-363F-44F8-B61C-86F891EF87A3}"/>
              </a:ext>
            </a:extLst>
          </p:cNvPr>
          <p:cNvSpPr txBox="1"/>
          <p:nvPr/>
        </p:nvSpPr>
        <p:spPr>
          <a:xfrm>
            <a:off x="440267" y="1077355"/>
            <a:ext cx="11470432" cy="941796"/>
          </a:xfrm>
          <a:prstGeom prst="rect">
            <a:avLst/>
          </a:prstGeom>
          <a:noFill/>
        </p:spPr>
        <p:txBody>
          <a:bodyPr wrap="square">
            <a:spAutoFit/>
          </a:bodyPr>
          <a:lstStyle/>
          <a:p>
            <a:pPr algn="justLow" rtl="1">
              <a:lnSpc>
                <a:spcPct val="115000"/>
              </a:lnSpc>
              <a:spcAft>
                <a:spcPts val="800"/>
              </a:spcAft>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حدد العالم </a:t>
            </a:r>
            <a:r>
              <a:rPr lang="en-US" sz="2400" b="1" dirty="0" err="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Griener</a:t>
            </a:r>
            <a:r>
              <a:rPr lang="en-US"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بمجموعة من المبادئ التي تساعد أي منظمة على التعامل مع التغيير بكفاءة وفعالية وقد صنفها في ثلاث مجموعات وجد أن جميعها تعتمد على القوة </a:t>
            </a:r>
            <a:r>
              <a:rPr lang="en-US"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Power </a:t>
            </a:r>
            <a:r>
              <a:rPr lang="ar-EG" sz="2400" b="1" dirty="0">
                <a:solidFill>
                  <a:srgbClr val="00B050"/>
                </a:solidFill>
                <a:effectLst/>
                <a:latin typeface="Sakkal Majalla" panose="02000000000000000000" pitchFamily="2" charset="-78"/>
                <a:ea typeface="Calibri" panose="020F0502020204030204" pitchFamily="34" charset="0"/>
                <a:cs typeface="Sakkal Majalla" panose="02000000000000000000" pitchFamily="2" charset="-78"/>
              </a:rPr>
              <a:t>وهذه المبادئ هي: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7" name="Group 6">
            <a:extLst>
              <a:ext uri="{FF2B5EF4-FFF2-40B4-BE49-F238E27FC236}">
                <a16:creationId xmlns:a16="http://schemas.microsoft.com/office/drawing/2014/main" xmlns="" id="{FD73A5EA-A541-4BF5-8172-F49309C55D10}"/>
              </a:ext>
            </a:extLst>
          </p:cNvPr>
          <p:cNvGrpSpPr/>
          <p:nvPr/>
        </p:nvGrpSpPr>
        <p:grpSpPr>
          <a:xfrm>
            <a:off x="7507074" y="2140549"/>
            <a:ext cx="4357581" cy="941795"/>
            <a:chOff x="-1363497" y="-9630"/>
            <a:chExt cx="2958341" cy="682907"/>
          </a:xfrm>
        </p:grpSpPr>
        <p:pic>
          <p:nvPicPr>
            <p:cNvPr id="8" name="Picture 7">
              <a:extLst>
                <a:ext uri="{FF2B5EF4-FFF2-40B4-BE49-F238E27FC236}">
                  <a16:creationId xmlns:a16="http://schemas.microsoft.com/office/drawing/2014/main" xmlns="" id="{63DE2589-F139-42DA-91EF-1E2D361798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9" name="Rectangle 8">
              <a:extLst>
                <a:ext uri="{FF2B5EF4-FFF2-40B4-BE49-F238E27FC236}">
                  <a16:creationId xmlns:a16="http://schemas.microsoft.com/office/drawing/2014/main" xmlns="" id="{F60CE9D0-31CF-443C-9F5C-3BAD0C22B49B}"/>
                </a:ext>
              </a:extLst>
            </p:cNvPr>
            <p:cNvSpPr/>
            <p:nvPr/>
          </p:nvSpPr>
          <p:spPr>
            <a:xfrm>
              <a:off x="-1363497" y="211629"/>
              <a:ext cx="2760798" cy="46164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مبدأ السلطة من جانب واحد:</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a:extLst>
                <a:ext uri="{FF2B5EF4-FFF2-40B4-BE49-F238E27FC236}">
                  <a16:creationId xmlns:a16="http://schemas.microsoft.com/office/drawing/2014/main" xmlns="" id="{D7ADE65C-FBBD-40D0-84D8-8FC2C234D043}"/>
                </a:ext>
              </a:extLst>
            </p:cNvPr>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TextBox 11">
            <a:extLst>
              <a:ext uri="{FF2B5EF4-FFF2-40B4-BE49-F238E27FC236}">
                <a16:creationId xmlns:a16="http://schemas.microsoft.com/office/drawing/2014/main" xmlns="" id="{2543089C-C7EC-48AE-BB2F-D051E35E49C0}"/>
              </a:ext>
            </a:extLst>
          </p:cNvPr>
          <p:cNvSpPr txBox="1"/>
          <p:nvPr/>
        </p:nvSpPr>
        <p:spPr>
          <a:xfrm>
            <a:off x="440267" y="3129234"/>
            <a:ext cx="11051332" cy="992579"/>
          </a:xfrm>
          <a:prstGeom prst="rect">
            <a:avLst/>
          </a:prstGeom>
          <a:noFill/>
        </p:spPr>
        <p:txBody>
          <a:bodyPr wrap="square">
            <a:spAutoFit/>
          </a:bodyPr>
          <a:lstStyle/>
          <a:p>
            <a:pPr algn="justLow">
              <a:lnSpc>
                <a:spcPct val="125000"/>
              </a:lnSpc>
            </a:pPr>
            <a:r>
              <a:rPr lang="ar-EG" sz="2400" b="1" dirty="0">
                <a:solidFill>
                  <a:srgbClr val="002060"/>
                </a:solidFill>
                <a:effectLst/>
                <a:ea typeface="Calibri" panose="020F0502020204030204" pitchFamily="34" charset="0"/>
                <a:cs typeface="Sakkal Majalla" panose="02000000000000000000" pitchFamily="2" charset="-78"/>
              </a:rPr>
              <a:t>حيث يعتمد على هذا المبدأ عند احداث التغيير بفعل القوة الوظيفية والرسمية التي يتمتع بها قائد المنظمة حيث يقوم وحده باقتراح التغيير او التغييرات </a:t>
            </a:r>
            <a:r>
              <a:rPr lang="ar-EG" sz="2400" b="1" dirty="0">
                <a:solidFill>
                  <a:srgbClr val="00B050"/>
                </a:solidFill>
                <a:effectLst/>
                <a:ea typeface="Calibri" panose="020F0502020204030204" pitchFamily="34" charset="0"/>
                <a:cs typeface="Sakkal Majalla" panose="02000000000000000000" pitchFamily="2" charset="-78"/>
              </a:rPr>
              <a:t>من خلال ممارسة ثلاثة أساليب من القوة الرسمية الوظيفية:</a:t>
            </a:r>
            <a:endParaRPr lang="ar-EG" sz="2800" dirty="0"/>
          </a:p>
        </p:txBody>
      </p:sp>
      <p:grpSp>
        <p:nvGrpSpPr>
          <p:cNvPr id="16" name="Group 15">
            <a:extLst>
              <a:ext uri="{FF2B5EF4-FFF2-40B4-BE49-F238E27FC236}">
                <a16:creationId xmlns:a16="http://schemas.microsoft.com/office/drawing/2014/main" xmlns="" id="{5A8F076D-7D22-4C04-B818-0268192FA6F7}"/>
              </a:ext>
            </a:extLst>
          </p:cNvPr>
          <p:cNvGrpSpPr/>
          <p:nvPr/>
        </p:nvGrpSpPr>
        <p:grpSpPr>
          <a:xfrm>
            <a:off x="4673600" y="4192427"/>
            <a:ext cx="6967811" cy="1384403"/>
            <a:chOff x="4673600" y="4192427"/>
            <a:chExt cx="6967811" cy="1384403"/>
          </a:xfrm>
        </p:grpSpPr>
        <p:pic>
          <p:nvPicPr>
            <p:cNvPr id="13" name="Picture 12">
              <a:extLst>
                <a:ext uri="{FF2B5EF4-FFF2-40B4-BE49-F238E27FC236}">
                  <a16:creationId xmlns:a16="http://schemas.microsoft.com/office/drawing/2014/main" xmlns="" id="{322B4EEF-454A-4245-8E9B-AFCAFFF3CC4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15" name="TextBox 14">
              <a:extLst>
                <a:ext uri="{FF2B5EF4-FFF2-40B4-BE49-F238E27FC236}">
                  <a16:creationId xmlns:a16="http://schemas.microsoft.com/office/drawing/2014/main" xmlns="" id="{B0F906BC-A653-41FA-A106-0639F55F4DE8}"/>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المرسوم أو القرار:</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7" name="TextBox 16">
            <a:extLst>
              <a:ext uri="{FF2B5EF4-FFF2-40B4-BE49-F238E27FC236}">
                <a16:creationId xmlns:a16="http://schemas.microsoft.com/office/drawing/2014/main" xmlns="" id="{D51A47E6-9077-43A4-AE20-99A801FBDA15}"/>
              </a:ext>
            </a:extLst>
          </p:cNvPr>
          <p:cNvSpPr txBox="1"/>
          <p:nvPr/>
        </p:nvSpPr>
        <p:spPr>
          <a:xfrm>
            <a:off x="590079" y="4788066"/>
            <a:ext cx="9781332" cy="530915"/>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فيه يعلن قائد المنظمة عن التغيير الذي سوف يتم ويحدد الأدوار والواجبات التي يجب أن يقوم بها الموظفون</a:t>
            </a:r>
            <a:endParaRPr lang="ar-EG" sz="2800" dirty="0"/>
          </a:p>
        </p:txBody>
      </p:sp>
    </p:spTree>
    <p:extLst>
      <p:ext uri="{BB962C8B-B14F-4D97-AF65-F5344CB8AC3E}">
        <p14:creationId xmlns:p14="http://schemas.microsoft.com/office/powerpoint/2010/main" val="394676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wipe(down)">
                                      <p:cBhvr>
                                        <p:cTn id="20" dur="500"/>
                                        <p:tgtEl>
                                          <p:spTgt spid="1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0" presetClass="entr" presetSubtype="0" decel="10000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3"/>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65</a:t>
            </a:fld>
            <a:endParaRPr lang="ar-EG"/>
          </a:p>
        </p:txBody>
      </p:sp>
      <p:grpSp>
        <p:nvGrpSpPr>
          <p:cNvPr id="4" name="Group 3">
            <a:extLst>
              <a:ext uri="{FF2B5EF4-FFF2-40B4-BE49-F238E27FC236}">
                <a16:creationId xmlns:a16="http://schemas.microsoft.com/office/drawing/2014/main" xmlns="" id="{381ED71D-BA91-4153-B7D3-D5A77BC1062D}"/>
              </a:ext>
            </a:extLst>
          </p:cNvPr>
          <p:cNvGrpSpPr/>
          <p:nvPr/>
        </p:nvGrpSpPr>
        <p:grpSpPr>
          <a:xfrm>
            <a:off x="5029200" y="1110560"/>
            <a:ext cx="6967811" cy="1384403"/>
            <a:chOff x="4673600" y="4192427"/>
            <a:chExt cx="6967811" cy="1384403"/>
          </a:xfrm>
        </p:grpSpPr>
        <p:pic>
          <p:nvPicPr>
            <p:cNvPr id="5" name="Picture 4">
              <a:extLst>
                <a:ext uri="{FF2B5EF4-FFF2-40B4-BE49-F238E27FC236}">
                  <a16:creationId xmlns:a16="http://schemas.microsoft.com/office/drawing/2014/main" xmlns="" id="{2FD8B4E7-2D5B-43F8-BA53-DCBC28C595B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6" name="TextBox 5">
              <a:extLst>
                <a:ext uri="{FF2B5EF4-FFF2-40B4-BE49-F238E27FC236}">
                  <a16:creationId xmlns:a16="http://schemas.microsoft.com/office/drawing/2014/main" xmlns="" id="{0A12C95B-95A2-4779-BE62-E6AA1DA7BC99}"/>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الإحلال أو التبديل:</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xmlns="" id="{AE672837-8B44-4A5C-82BB-0D3B285D52BE}"/>
              </a:ext>
            </a:extLst>
          </p:cNvPr>
          <p:cNvSpPr txBox="1"/>
          <p:nvPr/>
        </p:nvSpPr>
        <p:spPr>
          <a:xfrm>
            <a:off x="677333" y="1706199"/>
            <a:ext cx="10049678" cy="1454244"/>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ووفقاً لهذا الأسلوب يقوم المدير أو المسؤول على استخدام سلطته التي يستمدها من وظيفته في تبديل الوظائف والأدوار التي يقوم بها الموظفون لإيمانه أن هذا التغيير سوف يؤدي الى تحسين أداء المنظمة وغالباً ما يتم إحداث هذا التبديل من قبل المدير دون مشورة الموظفين</a:t>
            </a:r>
            <a:endParaRPr lang="ar-EG" sz="2800" dirty="0"/>
          </a:p>
        </p:txBody>
      </p:sp>
      <p:grpSp>
        <p:nvGrpSpPr>
          <p:cNvPr id="8" name="Group 7">
            <a:extLst>
              <a:ext uri="{FF2B5EF4-FFF2-40B4-BE49-F238E27FC236}">
                <a16:creationId xmlns:a16="http://schemas.microsoft.com/office/drawing/2014/main" xmlns="" id="{94538D19-52AA-445F-BC80-429D608A60F1}"/>
              </a:ext>
            </a:extLst>
          </p:cNvPr>
          <p:cNvGrpSpPr/>
          <p:nvPr/>
        </p:nvGrpSpPr>
        <p:grpSpPr>
          <a:xfrm>
            <a:off x="5029200" y="3502584"/>
            <a:ext cx="6967811" cy="1384403"/>
            <a:chOff x="4673600" y="4192427"/>
            <a:chExt cx="6967811" cy="1384403"/>
          </a:xfrm>
        </p:grpSpPr>
        <p:pic>
          <p:nvPicPr>
            <p:cNvPr id="9" name="Picture 8">
              <a:extLst>
                <a:ext uri="{FF2B5EF4-FFF2-40B4-BE49-F238E27FC236}">
                  <a16:creationId xmlns:a16="http://schemas.microsoft.com/office/drawing/2014/main" xmlns="" id="{4A5BBF00-AD06-4C1E-92A8-A44ABE87F42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11" name="TextBox 10">
              <a:extLst>
                <a:ext uri="{FF2B5EF4-FFF2-40B4-BE49-F238E27FC236}">
                  <a16:creationId xmlns:a16="http://schemas.microsoft.com/office/drawing/2014/main" xmlns="" id="{50DEC83B-3BF1-4F47-A942-6D207C3125FA}"/>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تبديل علاقات العمل ضمن الهيكل التنظيمي:</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TextBox 11">
            <a:extLst>
              <a:ext uri="{FF2B5EF4-FFF2-40B4-BE49-F238E27FC236}">
                <a16:creationId xmlns:a16="http://schemas.microsoft.com/office/drawing/2014/main" xmlns="" id="{88418D78-5A18-4F6A-9CAB-38E3C565E580}"/>
              </a:ext>
            </a:extLst>
          </p:cNvPr>
          <p:cNvSpPr txBox="1"/>
          <p:nvPr/>
        </p:nvSpPr>
        <p:spPr>
          <a:xfrm>
            <a:off x="677333" y="4098223"/>
            <a:ext cx="10049678" cy="1454244"/>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يقوم هذا المبدأ على أساس قيام المدير أو المسؤول بتبديل علاقات العمل التي يحتاجها الموظفون لإنجاز الأعمال الجديدة في ظروف معينة بدلاً من اصدار القرارات أو التبديل في وظائف المرؤوسين والافتراض في هذا الأسلوب </a:t>
            </a:r>
            <a:br>
              <a:rPr lang="ar-EG" sz="2400" b="1" dirty="0">
                <a:solidFill>
                  <a:srgbClr val="002060"/>
                </a:solidFill>
                <a:ea typeface="Calibri" panose="020F0502020204030204" pitchFamily="34" charset="0"/>
                <a:cs typeface="Sakkal Majalla" panose="02000000000000000000" pitchFamily="2" charset="-78"/>
              </a:rPr>
            </a:br>
            <a:r>
              <a:rPr lang="ar-EG" sz="2400" b="1" dirty="0">
                <a:solidFill>
                  <a:srgbClr val="002060"/>
                </a:solidFill>
                <a:ea typeface="Calibri" panose="020F0502020204030204" pitchFamily="34" charset="0"/>
                <a:cs typeface="Sakkal Majalla" panose="02000000000000000000" pitchFamily="2" charset="-78"/>
              </a:rPr>
              <a:t>هو أن تغيير العلاقات التي تحكم الموظفين سوف تؤدي الى إحداث التغيير الايجابي سواء في السلوك أو الانتاج</a:t>
            </a:r>
            <a:endParaRPr lang="ar-EG" sz="2800" dirty="0"/>
          </a:p>
        </p:txBody>
      </p:sp>
    </p:spTree>
    <p:extLst>
      <p:ext uri="{BB962C8B-B14F-4D97-AF65-F5344CB8AC3E}">
        <p14:creationId xmlns:p14="http://schemas.microsoft.com/office/powerpoint/2010/main" val="121305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3"/>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66</a:t>
            </a:fld>
            <a:endParaRPr lang="ar-EG"/>
          </a:p>
        </p:txBody>
      </p:sp>
      <p:grpSp>
        <p:nvGrpSpPr>
          <p:cNvPr id="4" name="Group 3">
            <a:extLst>
              <a:ext uri="{FF2B5EF4-FFF2-40B4-BE49-F238E27FC236}">
                <a16:creationId xmlns:a16="http://schemas.microsoft.com/office/drawing/2014/main" xmlns="" id="{2BF591BB-C07E-4F46-B3AA-05E1EC11B388}"/>
              </a:ext>
            </a:extLst>
          </p:cNvPr>
          <p:cNvGrpSpPr/>
          <p:nvPr/>
        </p:nvGrpSpPr>
        <p:grpSpPr>
          <a:xfrm>
            <a:off x="7507074" y="1265022"/>
            <a:ext cx="4357581" cy="941795"/>
            <a:chOff x="-1363497" y="-9630"/>
            <a:chExt cx="2958341" cy="682907"/>
          </a:xfrm>
        </p:grpSpPr>
        <p:pic>
          <p:nvPicPr>
            <p:cNvPr id="5" name="Picture 4">
              <a:extLst>
                <a:ext uri="{FF2B5EF4-FFF2-40B4-BE49-F238E27FC236}">
                  <a16:creationId xmlns:a16="http://schemas.microsoft.com/office/drawing/2014/main" xmlns="" id="{C74AA8B5-48EB-4722-95BA-C311B0D7FC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6" name="Rectangle 5">
              <a:extLst>
                <a:ext uri="{FF2B5EF4-FFF2-40B4-BE49-F238E27FC236}">
                  <a16:creationId xmlns:a16="http://schemas.microsoft.com/office/drawing/2014/main" xmlns="" id="{517200C8-6926-4655-BF5F-BEE0E0179139}"/>
                </a:ext>
              </a:extLst>
            </p:cNvPr>
            <p:cNvSpPr/>
            <p:nvPr/>
          </p:nvSpPr>
          <p:spPr>
            <a:xfrm>
              <a:off x="-1363497" y="211629"/>
              <a:ext cx="2760798" cy="46164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مبدأ مشاركة المرؤوسين: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2CD849A8-E710-4771-B885-5D73B24321F0}"/>
                </a:ext>
              </a:extLst>
            </p:cNvPr>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ثانياً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Box 7">
            <a:extLst>
              <a:ext uri="{FF2B5EF4-FFF2-40B4-BE49-F238E27FC236}">
                <a16:creationId xmlns:a16="http://schemas.microsoft.com/office/drawing/2014/main" xmlns="" id="{0AEF06A7-4C33-4891-A2ED-9A8691402C02}"/>
              </a:ext>
            </a:extLst>
          </p:cNvPr>
          <p:cNvSpPr txBox="1"/>
          <p:nvPr/>
        </p:nvSpPr>
        <p:spPr>
          <a:xfrm>
            <a:off x="4504267" y="2726095"/>
            <a:ext cx="7314310" cy="1915909"/>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ويرتكز هذا المبدأ على أساس أن المرؤوسين لديهم سلطة للقيام بالأعمال ولكن يجب استخدامها بحذر، وأن وجود مرؤوسين ذوي قدرات عالية يستلزم على المنظمة مشاركتهم في اتخاذ القرارات المهمة ذات الصلة بالتغيير بحيث يظهر هذا التوظيف </a:t>
            </a:r>
            <a:r>
              <a:rPr lang="ar-EG" sz="2400" b="1" dirty="0">
                <a:solidFill>
                  <a:srgbClr val="25AE5D"/>
                </a:solidFill>
                <a:ea typeface="Calibri" panose="020F0502020204030204" pitchFamily="34" charset="0"/>
                <a:cs typeface="Sakkal Majalla" panose="02000000000000000000" pitchFamily="2" charset="-78"/>
              </a:rPr>
              <a:t>من خلال الأساليب الآتية:</a:t>
            </a:r>
            <a:endParaRPr lang="ar-EG" sz="2800" dirty="0">
              <a:solidFill>
                <a:srgbClr val="25AE5D"/>
              </a:solidFill>
            </a:endParaRPr>
          </a:p>
        </p:txBody>
      </p:sp>
      <p:pic>
        <p:nvPicPr>
          <p:cNvPr id="9" name="Picture 8">
            <a:extLst>
              <a:ext uri="{FF2B5EF4-FFF2-40B4-BE49-F238E27FC236}">
                <a16:creationId xmlns:a16="http://schemas.microsoft.com/office/drawing/2014/main" xmlns="" id="{815CD7A4-9C5F-4D20-BA94-D640139F8C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3560" y="2315307"/>
            <a:ext cx="4297239" cy="4004548"/>
          </a:xfrm>
          <a:prstGeom prst="rect">
            <a:avLst/>
          </a:prstGeom>
        </p:spPr>
      </p:pic>
    </p:spTree>
    <p:extLst>
      <p:ext uri="{BB962C8B-B14F-4D97-AF65-F5344CB8AC3E}">
        <p14:creationId xmlns:p14="http://schemas.microsoft.com/office/powerpoint/2010/main" val="409880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67</a:t>
            </a:fld>
            <a:endParaRPr lang="ar-EG"/>
          </a:p>
        </p:txBody>
      </p:sp>
      <p:grpSp>
        <p:nvGrpSpPr>
          <p:cNvPr id="4" name="Group 3">
            <a:extLst>
              <a:ext uri="{FF2B5EF4-FFF2-40B4-BE49-F238E27FC236}">
                <a16:creationId xmlns:a16="http://schemas.microsoft.com/office/drawing/2014/main" xmlns="" id="{FDBC6AF1-766F-4A88-8C64-5AD623E58540}"/>
              </a:ext>
            </a:extLst>
          </p:cNvPr>
          <p:cNvGrpSpPr/>
          <p:nvPr/>
        </p:nvGrpSpPr>
        <p:grpSpPr>
          <a:xfrm>
            <a:off x="5029200" y="1110560"/>
            <a:ext cx="6967811" cy="1384403"/>
            <a:chOff x="4673600" y="4192427"/>
            <a:chExt cx="6967811" cy="1384403"/>
          </a:xfrm>
        </p:grpSpPr>
        <p:pic>
          <p:nvPicPr>
            <p:cNvPr id="5" name="Picture 4">
              <a:extLst>
                <a:ext uri="{FF2B5EF4-FFF2-40B4-BE49-F238E27FC236}">
                  <a16:creationId xmlns:a16="http://schemas.microsoft.com/office/drawing/2014/main" xmlns="" id="{5E56B991-6022-4CC4-B6AB-3D1644892ED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6" name="TextBox 5">
              <a:extLst>
                <a:ext uri="{FF2B5EF4-FFF2-40B4-BE49-F238E27FC236}">
                  <a16:creationId xmlns:a16="http://schemas.microsoft.com/office/drawing/2014/main" xmlns="" id="{F274E38B-D58E-4949-9860-4D616B337521}"/>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القرارات الجماعية: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xmlns="" id="{8A01956F-6360-4A51-BAB8-E00620D258D0}"/>
              </a:ext>
            </a:extLst>
          </p:cNvPr>
          <p:cNvSpPr txBox="1"/>
          <p:nvPr/>
        </p:nvSpPr>
        <p:spPr>
          <a:xfrm>
            <a:off x="677333" y="1706199"/>
            <a:ext cx="10049678" cy="1915909"/>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يستند هذا الأسلوب على فكرة مشاركة المرؤوسين في عملية اختيار بديل العمل الأنسب بين البدائل التي قام المدير بتحديدها من قبل، أي أن المجموعة سوف تختار من تعتقد أو تؤمن بأنه البديل الأمثل للعمل، وهذا المبدأ يهتم بالحصول على الموافقة الجماعية للمرؤوسين، وبناءً عليه يفترض أن يزيد الالتزام بالبديل الذي تم اختياره بسبب المشاركة الجماعيـة</a:t>
            </a:r>
            <a:endParaRPr lang="ar-EG" sz="2800" dirty="0"/>
          </a:p>
        </p:txBody>
      </p:sp>
      <p:grpSp>
        <p:nvGrpSpPr>
          <p:cNvPr id="8" name="Group 7">
            <a:extLst>
              <a:ext uri="{FF2B5EF4-FFF2-40B4-BE49-F238E27FC236}">
                <a16:creationId xmlns:a16="http://schemas.microsoft.com/office/drawing/2014/main" xmlns="" id="{AAD0B3DF-C97C-416E-BE8C-DF0F52F25236}"/>
              </a:ext>
            </a:extLst>
          </p:cNvPr>
          <p:cNvGrpSpPr/>
          <p:nvPr/>
        </p:nvGrpSpPr>
        <p:grpSpPr>
          <a:xfrm>
            <a:off x="5029200" y="3919318"/>
            <a:ext cx="6967811" cy="1384403"/>
            <a:chOff x="4673600" y="4192427"/>
            <a:chExt cx="6967811" cy="1384403"/>
          </a:xfrm>
        </p:grpSpPr>
        <p:pic>
          <p:nvPicPr>
            <p:cNvPr id="9" name="Picture 8">
              <a:extLst>
                <a:ext uri="{FF2B5EF4-FFF2-40B4-BE49-F238E27FC236}">
                  <a16:creationId xmlns:a16="http://schemas.microsoft.com/office/drawing/2014/main" xmlns="" id="{4502484D-31AF-403E-8EB8-DDAF9A25A0A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11" name="TextBox 10">
              <a:extLst>
                <a:ext uri="{FF2B5EF4-FFF2-40B4-BE49-F238E27FC236}">
                  <a16:creationId xmlns:a16="http://schemas.microsoft.com/office/drawing/2014/main" xmlns="" id="{CB04001B-7D21-40D2-8577-4033012470DB}"/>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حل المشاكل بطريقة جماعية: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TextBox 11">
            <a:extLst>
              <a:ext uri="{FF2B5EF4-FFF2-40B4-BE49-F238E27FC236}">
                <a16:creationId xmlns:a16="http://schemas.microsoft.com/office/drawing/2014/main" xmlns="" id="{4ECB1C2E-ECAE-4872-96E9-FF5A1BB9EBEC}"/>
              </a:ext>
            </a:extLst>
          </p:cNvPr>
          <p:cNvSpPr txBox="1"/>
          <p:nvPr/>
        </p:nvSpPr>
        <p:spPr>
          <a:xfrm>
            <a:off x="677333" y="4514957"/>
            <a:ext cx="10049678" cy="992579"/>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يتضمن هذا المبدأ مناقشة المشاكل جماعياً حيث ان المجموعة في هذه الحالة تملك نطاقاً أوسع ليس فقط بالنسبة لعملية الاختيار والتحليل للمشاكل بل أيضاً لتطوير الحلول المناسبة لهذه المشاكل</a:t>
            </a:r>
            <a:endParaRPr lang="ar-EG" sz="2800" dirty="0"/>
          </a:p>
        </p:txBody>
      </p:sp>
    </p:spTree>
    <p:extLst>
      <p:ext uri="{BB962C8B-B14F-4D97-AF65-F5344CB8AC3E}">
        <p14:creationId xmlns:p14="http://schemas.microsoft.com/office/powerpoint/2010/main" val="117684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3"/>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68</a:t>
            </a:fld>
            <a:endParaRPr lang="ar-EG"/>
          </a:p>
        </p:txBody>
      </p:sp>
      <p:grpSp>
        <p:nvGrpSpPr>
          <p:cNvPr id="4" name="Group 3">
            <a:extLst>
              <a:ext uri="{FF2B5EF4-FFF2-40B4-BE49-F238E27FC236}">
                <a16:creationId xmlns:a16="http://schemas.microsoft.com/office/drawing/2014/main" xmlns="" id="{DBBC7A1D-27BD-4C5B-B3CB-232BF890280F}"/>
              </a:ext>
            </a:extLst>
          </p:cNvPr>
          <p:cNvGrpSpPr/>
          <p:nvPr/>
        </p:nvGrpSpPr>
        <p:grpSpPr>
          <a:xfrm>
            <a:off x="7507074" y="1265022"/>
            <a:ext cx="4357581" cy="941795"/>
            <a:chOff x="-1363497" y="-9630"/>
            <a:chExt cx="2958341" cy="682907"/>
          </a:xfrm>
        </p:grpSpPr>
        <p:pic>
          <p:nvPicPr>
            <p:cNvPr id="5" name="Picture 4">
              <a:extLst>
                <a:ext uri="{FF2B5EF4-FFF2-40B4-BE49-F238E27FC236}">
                  <a16:creationId xmlns:a16="http://schemas.microsoft.com/office/drawing/2014/main" xmlns="" id="{00DFBBB0-4080-491F-8410-1BAC0C206B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6" name="Rectangle 5">
              <a:extLst>
                <a:ext uri="{FF2B5EF4-FFF2-40B4-BE49-F238E27FC236}">
                  <a16:creationId xmlns:a16="http://schemas.microsoft.com/office/drawing/2014/main" xmlns="" id="{0ACE47AE-0883-42BE-B82D-70DF82DA589C}"/>
                </a:ext>
              </a:extLst>
            </p:cNvPr>
            <p:cNvSpPr/>
            <p:nvPr/>
          </p:nvSpPr>
          <p:spPr>
            <a:xfrm>
              <a:off x="-1363497" y="211629"/>
              <a:ext cx="2760798" cy="46164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مبدأ تفويـض السلطـة: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6ADD239E-BAA9-470D-A198-7D45B42A0211}"/>
                </a:ext>
              </a:extLst>
            </p:cNvPr>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ثانياً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Box 7">
            <a:extLst>
              <a:ext uri="{FF2B5EF4-FFF2-40B4-BE49-F238E27FC236}">
                <a16:creationId xmlns:a16="http://schemas.microsoft.com/office/drawing/2014/main" xmlns="" id="{2AB722A1-C6BA-4395-9C17-FFD6F51781D6}"/>
              </a:ext>
            </a:extLst>
          </p:cNvPr>
          <p:cNvSpPr txBox="1"/>
          <p:nvPr/>
        </p:nvSpPr>
        <p:spPr>
          <a:xfrm>
            <a:off x="4808916" y="2824355"/>
            <a:ext cx="6749851" cy="1681229"/>
          </a:xfrm>
          <a:prstGeom prst="rect">
            <a:avLst/>
          </a:prstGeom>
          <a:noFill/>
        </p:spPr>
        <p:txBody>
          <a:bodyPr wrap="square">
            <a:spAutoFit/>
          </a:bodyPr>
          <a:lstStyle/>
          <a:p>
            <a:pPr algn="justLow">
              <a:lnSpc>
                <a:spcPct val="125000"/>
              </a:lnSpc>
            </a:pPr>
            <a:r>
              <a:rPr lang="ar-EG" sz="2800" b="1" dirty="0">
                <a:solidFill>
                  <a:srgbClr val="002060"/>
                </a:solidFill>
                <a:ea typeface="Calibri" panose="020F0502020204030204" pitchFamily="34" charset="0"/>
                <a:cs typeface="Sakkal Majalla" panose="02000000000000000000" pitchFamily="2" charset="-78"/>
              </a:rPr>
              <a:t>يرتكز هذا المبدأ على تفويض السلطة للمرؤوسين للمشاركة </a:t>
            </a:r>
            <a:br>
              <a:rPr lang="ar-EG" sz="2800" b="1" dirty="0">
                <a:solidFill>
                  <a:srgbClr val="002060"/>
                </a:solidFill>
                <a:ea typeface="Calibri" panose="020F0502020204030204" pitchFamily="34" charset="0"/>
                <a:cs typeface="Sakkal Majalla" panose="02000000000000000000" pitchFamily="2" charset="-78"/>
              </a:rPr>
            </a:br>
            <a:r>
              <a:rPr lang="ar-EG" sz="2800" b="1" dirty="0">
                <a:solidFill>
                  <a:srgbClr val="002060"/>
                </a:solidFill>
                <a:ea typeface="Calibri" panose="020F0502020204030204" pitchFamily="34" charset="0"/>
                <a:cs typeface="Sakkal Majalla" panose="02000000000000000000" pitchFamily="2" charset="-78"/>
              </a:rPr>
              <a:t>في برامج أو خطة التغيير منذ الإعداد حتى مرحلة التطبيق والتنفيذ </a:t>
            </a:r>
            <a:r>
              <a:rPr lang="ar-EG" sz="2800" b="1" dirty="0">
                <a:solidFill>
                  <a:srgbClr val="25AE5D"/>
                </a:solidFill>
                <a:ea typeface="Calibri" panose="020F0502020204030204" pitchFamily="34" charset="0"/>
                <a:cs typeface="Sakkal Majalla" panose="02000000000000000000" pitchFamily="2" charset="-78"/>
              </a:rPr>
              <a:t>ولهذا المبدأ أسلوبان هما: </a:t>
            </a:r>
            <a:endParaRPr lang="ar-EG" sz="3200" dirty="0">
              <a:solidFill>
                <a:srgbClr val="25AE5D"/>
              </a:solidFill>
            </a:endParaRPr>
          </a:p>
        </p:txBody>
      </p:sp>
      <p:sp>
        <p:nvSpPr>
          <p:cNvPr id="11" name="TextBox 10">
            <a:extLst>
              <a:ext uri="{FF2B5EF4-FFF2-40B4-BE49-F238E27FC236}">
                <a16:creationId xmlns:a16="http://schemas.microsoft.com/office/drawing/2014/main" xmlns="" id="{8AFED560-C4C8-45EC-B976-4CC92CFAAD41}"/>
              </a:ext>
            </a:extLst>
          </p:cNvPr>
          <p:cNvSpPr txBox="1"/>
          <p:nvPr/>
        </p:nvSpPr>
        <p:spPr>
          <a:xfrm>
            <a:off x="3094567" y="3286667"/>
            <a:ext cx="6189132" cy="369332"/>
          </a:xfrm>
          <a:prstGeom prst="rect">
            <a:avLst/>
          </a:prstGeom>
          <a:noFill/>
        </p:spPr>
        <p:txBody>
          <a:bodyPr wrap="square">
            <a:spAutoFit/>
          </a:bodyPr>
          <a:lstStyle/>
          <a:p>
            <a:r>
              <a:rPr lang="ar-SA" sz="1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ar-EG" dirty="0"/>
          </a:p>
        </p:txBody>
      </p:sp>
      <p:pic>
        <p:nvPicPr>
          <p:cNvPr id="12" name="Picture Placeholder 1">
            <a:extLst>
              <a:ext uri="{FF2B5EF4-FFF2-40B4-BE49-F238E27FC236}">
                <a16:creationId xmlns:a16="http://schemas.microsoft.com/office/drawing/2014/main" xmlns="" id="{85D369B0-B1F2-40D6-AA39-A3CDB4D0A6D1}"/>
              </a:ext>
            </a:extLst>
          </p:cNvPr>
          <p:cNvPicPr>
            <a:picLocks noChangeAspect="1"/>
          </p:cNvPicPr>
          <p:nvPr/>
        </p:nvPicPr>
        <p:blipFill>
          <a:blip r:embed="rId4">
            <a:extLst>
              <a:ext uri="{28A0092B-C50C-407E-A947-70E740481C1C}">
                <a14:useLocalDpi xmlns:a14="http://schemas.microsoft.com/office/drawing/2010/main" val="0"/>
              </a:ext>
            </a:extLst>
          </a:blip>
          <a:srcRect l="15595" r="15595"/>
          <a:stretch/>
        </p:blipFill>
        <p:spPr>
          <a:xfrm>
            <a:off x="327345" y="1729626"/>
            <a:ext cx="4578590" cy="4435909"/>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pic>
    </p:spTree>
    <p:extLst>
      <p:ext uri="{BB962C8B-B14F-4D97-AF65-F5344CB8AC3E}">
        <p14:creationId xmlns:p14="http://schemas.microsoft.com/office/powerpoint/2010/main" val="286502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111999" y="124773"/>
            <a:ext cx="5147733"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مبادئ عمليـة التغيير في الشركات والهيئات</a:t>
            </a:r>
          </a:p>
        </p:txBody>
      </p:sp>
      <p:sp>
        <p:nvSpPr>
          <p:cNvPr id="3" name="Slide Number Placeholder 2"/>
          <p:cNvSpPr>
            <a:spLocks noGrp="1"/>
          </p:cNvSpPr>
          <p:nvPr>
            <p:ph type="sldNum" sz="quarter" idx="12"/>
          </p:nvPr>
        </p:nvSpPr>
        <p:spPr/>
        <p:txBody>
          <a:bodyPr/>
          <a:lstStyle/>
          <a:p>
            <a:fld id="{802A93DA-8321-490E-B7A0-7881EC602D96}" type="slidenum">
              <a:rPr lang="ar-EG" smtClean="0"/>
              <a:t>69</a:t>
            </a:fld>
            <a:endParaRPr lang="ar-EG"/>
          </a:p>
        </p:txBody>
      </p:sp>
      <p:grpSp>
        <p:nvGrpSpPr>
          <p:cNvPr id="4" name="Group 3">
            <a:extLst>
              <a:ext uri="{FF2B5EF4-FFF2-40B4-BE49-F238E27FC236}">
                <a16:creationId xmlns:a16="http://schemas.microsoft.com/office/drawing/2014/main" xmlns="" id="{FDBC6AF1-766F-4A88-8C64-5AD623E58540}"/>
              </a:ext>
            </a:extLst>
          </p:cNvPr>
          <p:cNvGrpSpPr/>
          <p:nvPr/>
        </p:nvGrpSpPr>
        <p:grpSpPr>
          <a:xfrm>
            <a:off x="5029200" y="1110560"/>
            <a:ext cx="6967811" cy="1384403"/>
            <a:chOff x="4673600" y="4192427"/>
            <a:chExt cx="6967811" cy="1384403"/>
          </a:xfrm>
        </p:grpSpPr>
        <p:pic>
          <p:nvPicPr>
            <p:cNvPr id="5" name="Picture 4">
              <a:extLst>
                <a:ext uri="{FF2B5EF4-FFF2-40B4-BE49-F238E27FC236}">
                  <a16:creationId xmlns:a16="http://schemas.microsoft.com/office/drawing/2014/main" xmlns="" id="{5E56B991-6022-4CC4-B6AB-3D1644892ED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6" name="TextBox 5">
              <a:extLst>
                <a:ext uri="{FF2B5EF4-FFF2-40B4-BE49-F238E27FC236}">
                  <a16:creationId xmlns:a16="http://schemas.microsoft.com/office/drawing/2014/main" xmlns="" id="{F274E38B-D58E-4949-9860-4D616B337521}"/>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المناقشة الجماعية للحالة: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xmlns="" id="{8A01956F-6360-4A51-BAB8-E00620D258D0}"/>
              </a:ext>
            </a:extLst>
          </p:cNvPr>
          <p:cNvSpPr txBox="1"/>
          <p:nvPr/>
        </p:nvSpPr>
        <p:spPr>
          <a:xfrm>
            <a:off x="677333" y="1706199"/>
            <a:ext cx="10049678" cy="1454244"/>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فيه يقوم الموظفون والمديرون بإجراء اللقاءات المفتوحة لمناقشة الحالة المطلوب الوصول الى حلها، مع الأخذ بعين الاعتبار جميع بدائل الحلول الممكنة، والهدف من هذه اللقاءات المفتوحة هو تحفيز الموظفين من خلال المشاركة الفعالة في حل مشاكل المنظمة</a:t>
            </a:r>
            <a:endParaRPr lang="ar-EG" sz="2800" dirty="0"/>
          </a:p>
        </p:txBody>
      </p:sp>
      <p:grpSp>
        <p:nvGrpSpPr>
          <p:cNvPr id="8" name="Group 7">
            <a:extLst>
              <a:ext uri="{FF2B5EF4-FFF2-40B4-BE49-F238E27FC236}">
                <a16:creationId xmlns:a16="http://schemas.microsoft.com/office/drawing/2014/main" xmlns="" id="{AAD0B3DF-C97C-416E-BE8C-DF0F52F25236}"/>
              </a:ext>
            </a:extLst>
          </p:cNvPr>
          <p:cNvGrpSpPr/>
          <p:nvPr/>
        </p:nvGrpSpPr>
        <p:grpSpPr>
          <a:xfrm>
            <a:off x="4942888" y="3552867"/>
            <a:ext cx="6967811" cy="1384403"/>
            <a:chOff x="4673600" y="4192427"/>
            <a:chExt cx="6967811" cy="1384403"/>
          </a:xfrm>
        </p:grpSpPr>
        <p:pic>
          <p:nvPicPr>
            <p:cNvPr id="9" name="Picture 8">
              <a:extLst>
                <a:ext uri="{FF2B5EF4-FFF2-40B4-BE49-F238E27FC236}">
                  <a16:creationId xmlns:a16="http://schemas.microsoft.com/office/drawing/2014/main" xmlns="" id="{4502484D-31AF-403E-8EB8-DDAF9A25A0A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71411" y="4306830"/>
              <a:ext cx="1270000" cy="1270000"/>
            </a:xfrm>
            <a:prstGeom prst="rect">
              <a:avLst/>
            </a:prstGeom>
          </p:spPr>
        </p:pic>
        <p:sp>
          <p:nvSpPr>
            <p:cNvPr id="11" name="TextBox 10">
              <a:extLst>
                <a:ext uri="{FF2B5EF4-FFF2-40B4-BE49-F238E27FC236}">
                  <a16:creationId xmlns:a16="http://schemas.microsoft.com/office/drawing/2014/main" xmlns="" id="{CB04001B-7D21-40D2-8577-4033012470DB}"/>
                </a:ext>
              </a:extLst>
            </p:cNvPr>
            <p:cNvSpPr txBox="1"/>
            <p:nvPr/>
          </p:nvSpPr>
          <p:spPr>
            <a:xfrm>
              <a:off x="4673600" y="4192427"/>
              <a:ext cx="6163732" cy="553357"/>
            </a:xfrm>
            <a:prstGeom prst="rect">
              <a:avLst/>
            </a:prstGeom>
            <a:noFill/>
          </p:spPr>
          <p:txBody>
            <a:bodyPr wrap="square">
              <a:spAutoFit/>
            </a:bodyPr>
            <a:lstStyle/>
            <a:p>
              <a:pPr algn="just" rtl="1">
                <a:lnSpc>
                  <a:spcPct val="107000"/>
                </a:lnSpc>
                <a:spcAft>
                  <a:spcPts val="800"/>
                </a:spcAft>
              </a:pP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أسلوب التدريب الجماعي:</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TextBox 11">
            <a:extLst>
              <a:ext uri="{FF2B5EF4-FFF2-40B4-BE49-F238E27FC236}">
                <a16:creationId xmlns:a16="http://schemas.microsoft.com/office/drawing/2014/main" xmlns="" id="{4ECB1C2E-ECAE-4872-96E9-FF5A1BB9EBEC}"/>
              </a:ext>
            </a:extLst>
          </p:cNvPr>
          <p:cNvSpPr txBox="1"/>
          <p:nvPr/>
        </p:nvSpPr>
        <p:spPr>
          <a:xfrm>
            <a:off x="591021" y="4302270"/>
            <a:ext cx="10049678" cy="1915909"/>
          </a:xfrm>
          <a:prstGeom prst="rect">
            <a:avLst/>
          </a:prstGeom>
          <a:noFill/>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فيه يسعى هذا الأسلوب الى تدريب الموظفين في مجموعات صغيرة لكي يصبحوا أكثر حساسيـة ومعرفة لسلوك الموظفين ومجموعات العمل ذات العلاقة بالمشكلة، ويكون الهدف زيادة الإدراك الذاتي، اذ من المفترض أن التغيير في الأنماط والعلاقات ينتج عنه تغيير في الشخصية المتبادلة ويؤدي بدوره الى تحسين العلاقات بين الموظفين،</a:t>
            </a:r>
            <a:br>
              <a:rPr lang="ar-EG" sz="2400" b="1" dirty="0">
                <a:solidFill>
                  <a:srgbClr val="002060"/>
                </a:solidFill>
                <a:ea typeface="Calibri" panose="020F0502020204030204" pitchFamily="34" charset="0"/>
                <a:cs typeface="Sakkal Majalla" panose="02000000000000000000" pitchFamily="2" charset="-78"/>
              </a:rPr>
            </a:br>
            <a:r>
              <a:rPr lang="ar-EG" sz="2400" b="1" dirty="0">
                <a:solidFill>
                  <a:srgbClr val="002060"/>
                </a:solidFill>
                <a:ea typeface="Calibri" panose="020F0502020204030204" pitchFamily="34" charset="0"/>
                <a:cs typeface="Sakkal Majalla" panose="02000000000000000000" pitchFamily="2" charset="-78"/>
              </a:rPr>
              <a:t> مما يترتب عليه تحسين الأداء</a:t>
            </a:r>
            <a:endParaRPr lang="ar-EG" sz="2800" dirty="0"/>
          </a:p>
        </p:txBody>
      </p:sp>
    </p:spTree>
    <p:extLst>
      <p:ext uri="{BB962C8B-B14F-4D97-AF65-F5344CB8AC3E}">
        <p14:creationId xmlns:p14="http://schemas.microsoft.com/office/powerpoint/2010/main" val="329503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3"/>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298938" y="1146139"/>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Low" defTabSz="914400" rtl="1" eaLnBrk="1" fontAlgn="t" latinLnBrk="0" hangingPunct="1">
              <a:lnSpc>
                <a:spcPct val="150000"/>
              </a:lnSpc>
              <a:spcBef>
                <a:spcPts val="0"/>
              </a:spcBef>
              <a:spcAft>
                <a:spcPts val="0"/>
              </a:spcAft>
              <a:buClrTx/>
              <a:buSzPct val="120000"/>
              <a:buFontTx/>
              <a:buNone/>
              <a:tabLst/>
              <a:defRPr/>
            </a:pPr>
            <a:r>
              <a:rPr kumimoji="0" lang="ar-EG" sz="2800" b="1" i="0" u="none" strike="noStrike" kern="1200" cap="none" spc="0" normalizeH="0" baseline="0" noProof="0" dirty="0">
                <a:ln>
                  <a:noFill/>
                </a:ln>
                <a:solidFill>
                  <a:srgbClr val="C00000"/>
                </a:solidFill>
                <a:effectLst/>
                <a:uLnTx/>
                <a:uFillTx/>
                <a:latin typeface="Sakkal Majalla" pitchFamily="2" charset="-78"/>
                <a:ea typeface="+mn-ea"/>
                <a:cs typeface="Sakkal Majalla" pitchFamily="2" charset="-78"/>
              </a:rPr>
              <a:t>في نهاية البرنامج يتوقع أن يكون المتدرب قادراً على:</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دراسة مفهوم التغيير المؤسسي وأهميته.</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أهداف التغيير المؤسسي.</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أنواع التغيير في المنظمات.</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إبراز أنماط التغييـر المؤسسي.</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اساسيات التغيير في المنظمات.</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فنيات التغيير المؤسسي الناجح.</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نماذج التغيير.</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المرونة التنظيمية وفوائدها.</a:t>
            </a:r>
          </a:p>
          <a:p>
            <a:pPr marL="914400" lvl="1" indent="-457200" algn="justLow" fontAlgn="t">
              <a:lnSpc>
                <a:spcPct val="150000"/>
              </a:lnSpc>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سمات ومنافع المؤسسات الرشيقة</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67193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50922" y="2046075"/>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استراتيجيات التغيير </a:t>
            </a:r>
            <a:b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b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في الشركات والهيئـات </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3005171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استراتيجيات التغيير في الشركات والهيئـات </a:t>
            </a:r>
          </a:p>
        </p:txBody>
      </p:sp>
      <p:sp>
        <p:nvSpPr>
          <p:cNvPr id="3" name="Slide Number Placeholder 2"/>
          <p:cNvSpPr>
            <a:spLocks noGrp="1"/>
          </p:cNvSpPr>
          <p:nvPr>
            <p:ph type="sldNum" sz="quarter" idx="12"/>
          </p:nvPr>
        </p:nvSpPr>
        <p:spPr/>
        <p:txBody>
          <a:bodyPr/>
          <a:lstStyle/>
          <a:p>
            <a:fld id="{802A93DA-8321-490E-B7A0-7881EC602D96}" type="slidenum">
              <a:rPr lang="ar-EG" smtClean="0"/>
              <a:t>71</a:t>
            </a:fld>
            <a:endParaRPr lang="ar-EG"/>
          </a:p>
        </p:txBody>
      </p:sp>
      <p:grpSp>
        <p:nvGrpSpPr>
          <p:cNvPr id="4" name="Group 3">
            <a:extLst>
              <a:ext uri="{FF2B5EF4-FFF2-40B4-BE49-F238E27FC236}">
                <a16:creationId xmlns:a16="http://schemas.microsoft.com/office/drawing/2014/main" xmlns="" id="{53DBD00F-EC53-40B8-B42E-62FC24C68A46}"/>
              </a:ext>
            </a:extLst>
          </p:cNvPr>
          <p:cNvGrpSpPr/>
          <p:nvPr/>
        </p:nvGrpSpPr>
        <p:grpSpPr>
          <a:xfrm>
            <a:off x="5672687" y="685586"/>
            <a:ext cx="2214252" cy="1973586"/>
            <a:chOff x="5700822" y="995075"/>
            <a:chExt cx="2214252" cy="1973586"/>
          </a:xfrm>
        </p:grpSpPr>
        <p:sp>
          <p:nvSpPr>
            <p:cNvPr id="5" name="Shape">
              <a:extLst>
                <a:ext uri="{FF2B5EF4-FFF2-40B4-BE49-F238E27FC236}">
                  <a16:creationId xmlns:a16="http://schemas.microsoft.com/office/drawing/2014/main" xmlns="" id="{328A2673-58A6-43BD-8803-9EAB9CC2342B}"/>
                </a:ext>
              </a:extLst>
            </p:cNvPr>
            <p:cNvSpPr/>
            <p:nvPr/>
          </p:nvSpPr>
          <p:spPr>
            <a:xfrm>
              <a:off x="5700822" y="995075"/>
              <a:ext cx="2214252" cy="1973586"/>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C13018"/>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6" name="Rectangle 5">
              <a:extLst>
                <a:ext uri="{FF2B5EF4-FFF2-40B4-BE49-F238E27FC236}">
                  <a16:creationId xmlns:a16="http://schemas.microsoft.com/office/drawing/2014/main" xmlns="" id="{A33057AB-4C94-4689-8CCB-A503EAD38C99}"/>
                </a:ext>
              </a:extLst>
            </p:cNvPr>
            <p:cNvSpPr/>
            <p:nvPr/>
          </p:nvSpPr>
          <p:spPr>
            <a:xfrm rot="1801553">
              <a:off x="5807473" y="1550308"/>
              <a:ext cx="1805342"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استراتيجيـة الزمالـة</a:t>
              </a:r>
            </a:p>
          </p:txBody>
        </p:sp>
      </p:grpSp>
      <p:grpSp>
        <p:nvGrpSpPr>
          <p:cNvPr id="7" name="Group 6">
            <a:extLst>
              <a:ext uri="{FF2B5EF4-FFF2-40B4-BE49-F238E27FC236}">
                <a16:creationId xmlns:a16="http://schemas.microsoft.com/office/drawing/2014/main" xmlns="" id="{483DEAD9-CAC2-4D58-B631-8637117A1F56}"/>
              </a:ext>
            </a:extLst>
          </p:cNvPr>
          <p:cNvGrpSpPr/>
          <p:nvPr/>
        </p:nvGrpSpPr>
        <p:grpSpPr>
          <a:xfrm>
            <a:off x="6624121" y="1959780"/>
            <a:ext cx="1897566" cy="2204041"/>
            <a:chOff x="6652256" y="2269269"/>
            <a:chExt cx="1897566" cy="2204041"/>
          </a:xfrm>
        </p:grpSpPr>
        <p:sp>
          <p:nvSpPr>
            <p:cNvPr id="8" name="Shape">
              <a:extLst>
                <a:ext uri="{FF2B5EF4-FFF2-40B4-BE49-F238E27FC236}">
                  <a16:creationId xmlns:a16="http://schemas.microsoft.com/office/drawing/2014/main" xmlns="" id="{6A5D56BB-49B8-4C25-92DF-9A7EF0CC594A}"/>
                </a:ext>
              </a:extLst>
            </p:cNvPr>
            <p:cNvSpPr/>
            <p:nvPr/>
          </p:nvSpPr>
          <p:spPr>
            <a:xfrm>
              <a:off x="6652256" y="2269269"/>
              <a:ext cx="1897566" cy="2204041"/>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7931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9" name="Rectangle 8">
              <a:extLst>
                <a:ext uri="{FF2B5EF4-FFF2-40B4-BE49-F238E27FC236}">
                  <a16:creationId xmlns:a16="http://schemas.microsoft.com/office/drawing/2014/main" xmlns="" id="{92008C11-604B-44F0-85FE-64502DDBF116}"/>
                </a:ext>
              </a:extLst>
            </p:cNvPr>
            <p:cNvSpPr/>
            <p:nvPr/>
          </p:nvSpPr>
          <p:spPr>
            <a:xfrm rot="4751405">
              <a:off x="6965860" y="2844916"/>
              <a:ext cx="1807573" cy="830997"/>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استراتيجيـة السياسية</a:t>
              </a:r>
            </a:p>
          </p:txBody>
        </p:sp>
      </p:grpSp>
      <p:grpSp>
        <p:nvGrpSpPr>
          <p:cNvPr id="11" name="Group 10">
            <a:extLst>
              <a:ext uri="{FF2B5EF4-FFF2-40B4-BE49-F238E27FC236}">
                <a16:creationId xmlns:a16="http://schemas.microsoft.com/office/drawing/2014/main" xmlns="" id="{D7FD4551-0CFB-47DD-A4A7-5B17B0DECE86}"/>
              </a:ext>
            </a:extLst>
          </p:cNvPr>
          <p:cNvGrpSpPr/>
          <p:nvPr/>
        </p:nvGrpSpPr>
        <p:grpSpPr>
          <a:xfrm>
            <a:off x="6476159" y="3587915"/>
            <a:ext cx="2220606" cy="2292134"/>
            <a:chOff x="6504294" y="3897404"/>
            <a:chExt cx="2220606" cy="2292134"/>
          </a:xfrm>
        </p:grpSpPr>
        <p:sp>
          <p:nvSpPr>
            <p:cNvPr id="12" name="Shape">
              <a:extLst>
                <a:ext uri="{FF2B5EF4-FFF2-40B4-BE49-F238E27FC236}">
                  <a16:creationId xmlns:a16="http://schemas.microsoft.com/office/drawing/2014/main" xmlns="" id="{A5E5C97A-807E-4058-A8EF-C62ECE4AA370}"/>
                </a:ext>
              </a:extLst>
            </p:cNvPr>
            <p:cNvSpPr/>
            <p:nvPr/>
          </p:nvSpPr>
          <p:spPr>
            <a:xfrm>
              <a:off x="6695504" y="3897404"/>
              <a:ext cx="2029396" cy="2292134"/>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FFCC4C"/>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3" name="Rectangle 12">
              <a:extLst>
                <a:ext uri="{FF2B5EF4-FFF2-40B4-BE49-F238E27FC236}">
                  <a16:creationId xmlns:a16="http://schemas.microsoft.com/office/drawing/2014/main" xmlns="" id="{55998D53-A4DC-48BE-95EE-C6E68F2894DD}"/>
                </a:ext>
              </a:extLst>
            </p:cNvPr>
            <p:cNvSpPr/>
            <p:nvPr/>
          </p:nvSpPr>
          <p:spPr>
            <a:xfrm rot="18914898">
              <a:off x="6504294" y="4643337"/>
              <a:ext cx="2109219" cy="830997"/>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استراتيجيـة الاقتصادية</a:t>
              </a:r>
            </a:p>
          </p:txBody>
        </p:sp>
      </p:grpSp>
      <p:grpSp>
        <p:nvGrpSpPr>
          <p:cNvPr id="14" name="Group 13">
            <a:extLst>
              <a:ext uri="{FF2B5EF4-FFF2-40B4-BE49-F238E27FC236}">
                <a16:creationId xmlns:a16="http://schemas.microsoft.com/office/drawing/2014/main" xmlns="" id="{7D80172F-2FF1-42FD-8A4D-CE73F5D2A9BB}"/>
              </a:ext>
            </a:extLst>
          </p:cNvPr>
          <p:cNvGrpSpPr/>
          <p:nvPr/>
        </p:nvGrpSpPr>
        <p:grpSpPr>
          <a:xfrm>
            <a:off x="4735667" y="4451537"/>
            <a:ext cx="2255880" cy="1957437"/>
            <a:chOff x="4763802" y="4761026"/>
            <a:chExt cx="2255880" cy="1957437"/>
          </a:xfrm>
        </p:grpSpPr>
        <p:sp>
          <p:nvSpPr>
            <p:cNvPr id="15" name="Shape">
              <a:extLst>
                <a:ext uri="{FF2B5EF4-FFF2-40B4-BE49-F238E27FC236}">
                  <a16:creationId xmlns:a16="http://schemas.microsoft.com/office/drawing/2014/main" xmlns="" id="{62767CEC-8033-46CA-870B-79E66AB83CDC}"/>
                </a:ext>
              </a:extLst>
            </p:cNvPr>
            <p:cNvSpPr/>
            <p:nvPr/>
          </p:nvSpPr>
          <p:spPr>
            <a:xfrm>
              <a:off x="4763802" y="4761026"/>
              <a:ext cx="2247406" cy="1957437"/>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chemeClr val="accent6"/>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6" name="Rectangle 15">
              <a:extLst>
                <a:ext uri="{FF2B5EF4-FFF2-40B4-BE49-F238E27FC236}">
                  <a16:creationId xmlns:a16="http://schemas.microsoft.com/office/drawing/2014/main" xmlns="" id="{B37D05E4-A264-49EB-926D-911745FB66FD}"/>
                </a:ext>
              </a:extLst>
            </p:cNvPr>
            <p:cNvSpPr/>
            <p:nvPr/>
          </p:nvSpPr>
          <p:spPr>
            <a:xfrm rot="242417">
              <a:off x="5093631" y="5490285"/>
              <a:ext cx="1926051"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الاستراتيجيـة الأكاديمية </a:t>
              </a:r>
            </a:p>
          </p:txBody>
        </p:sp>
      </p:grpSp>
      <p:grpSp>
        <p:nvGrpSpPr>
          <p:cNvPr id="17" name="Group 16">
            <a:extLst>
              <a:ext uri="{FF2B5EF4-FFF2-40B4-BE49-F238E27FC236}">
                <a16:creationId xmlns:a16="http://schemas.microsoft.com/office/drawing/2014/main" xmlns="" id="{107AD7A4-6E20-4495-A377-8494C7E392BE}"/>
              </a:ext>
            </a:extLst>
          </p:cNvPr>
          <p:cNvGrpSpPr/>
          <p:nvPr/>
        </p:nvGrpSpPr>
        <p:grpSpPr>
          <a:xfrm>
            <a:off x="3308514" y="4112697"/>
            <a:ext cx="2230109" cy="2003595"/>
            <a:chOff x="3336649" y="4422186"/>
            <a:chExt cx="2230109" cy="2003595"/>
          </a:xfrm>
        </p:grpSpPr>
        <p:sp>
          <p:nvSpPr>
            <p:cNvPr id="18" name="Shape">
              <a:extLst>
                <a:ext uri="{FF2B5EF4-FFF2-40B4-BE49-F238E27FC236}">
                  <a16:creationId xmlns:a16="http://schemas.microsoft.com/office/drawing/2014/main" xmlns="" id="{950ECA11-7854-47FE-B59B-8680B768EB1D}"/>
                </a:ext>
              </a:extLst>
            </p:cNvPr>
            <p:cNvSpPr/>
            <p:nvPr/>
          </p:nvSpPr>
          <p:spPr>
            <a:xfrm>
              <a:off x="3336649" y="4463714"/>
              <a:ext cx="2230109" cy="1962067"/>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4CC1E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9" name="Rectangle 18">
              <a:extLst>
                <a:ext uri="{FF2B5EF4-FFF2-40B4-BE49-F238E27FC236}">
                  <a16:creationId xmlns:a16="http://schemas.microsoft.com/office/drawing/2014/main" xmlns="" id="{E1C52F4B-5299-4143-9EE0-140321C30E80}"/>
                </a:ext>
              </a:extLst>
            </p:cNvPr>
            <p:cNvSpPr/>
            <p:nvPr/>
          </p:nvSpPr>
          <p:spPr>
            <a:xfrm rot="3504865">
              <a:off x="3470746" y="4748364"/>
              <a:ext cx="1852685"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استراتيجية التثقيف والتوعية الموجهـة</a:t>
              </a:r>
            </a:p>
          </p:txBody>
        </p:sp>
      </p:grpSp>
      <p:grpSp>
        <p:nvGrpSpPr>
          <p:cNvPr id="20" name="Group 19">
            <a:extLst>
              <a:ext uri="{FF2B5EF4-FFF2-40B4-BE49-F238E27FC236}">
                <a16:creationId xmlns:a16="http://schemas.microsoft.com/office/drawing/2014/main" xmlns="" id="{C2500B29-8A6E-4942-BA98-1344E0C735D3}"/>
              </a:ext>
            </a:extLst>
          </p:cNvPr>
          <p:cNvGrpSpPr/>
          <p:nvPr/>
        </p:nvGrpSpPr>
        <p:grpSpPr>
          <a:xfrm>
            <a:off x="2803965" y="2002253"/>
            <a:ext cx="2028658" cy="2378400"/>
            <a:chOff x="2832100" y="2311742"/>
            <a:chExt cx="2028658" cy="2378400"/>
          </a:xfrm>
        </p:grpSpPr>
        <p:sp>
          <p:nvSpPr>
            <p:cNvPr id="21" name="Shape">
              <a:extLst>
                <a:ext uri="{FF2B5EF4-FFF2-40B4-BE49-F238E27FC236}">
                  <a16:creationId xmlns:a16="http://schemas.microsoft.com/office/drawing/2014/main" xmlns="" id="{948BB88B-D022-4ACE-8C69-F6FF08FF07AE}"/>
                </a:ext>
              </a:extLst>
            </p:cNvPr>
            <p:cNvSpPr/>
            <p:nvPr/>
          </p:nvSpPr>
          <p:spPr>
            <a:xfrm>
              <a:off x="2832100" y="2311742"/>
              <a:ext cx="2028658" cy="2172358"/>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3A5C84"/>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2" name="Rectangle 21">
              <a:extLst>
                <a:ext uri="{FF2B5EF4-FFF2-40B4-BE49-F238E27FC236}">
                  <a16:creationId xmlns:a16="http://schemas.microsoft.com/office/drawing/2014/main" xmlns="" id="{7E8DE915-6EFE-42E6-B539-F197499CDA4E}"/>
                </a:ext>
              </a:extLst>
            </p:cNvPr>
            <p:cNvSpPr/>
            <p:nvPr/>
          </p:nvSpPr>
          <p:spPr>
            <a:xfrm rot="17469720">
              <a:off x="2689783" y="3220034"/>
              <a:ext cx="2109219"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الاستراتيجية العسكرية </a:t>
              </a:r>
            </a:p>
          </p:txBody>
        </p:sp>
      </p:grpSp>
      <p:grpSp>
        <p:nvGrpSpPr>
          <p:cNvPr id="23" name="Group 22">
            <a:extLst>
              <a:ext uri="{FF2B5EF4-FFF2-40B4-BE49-F238E27FC236}">
                <a16:creationId xmlns:a16="http://schemas.microsoft.com/office/drawing/2014/main" xmlns="" id="{490B84A7-5813-411E-9195-B8842AFB1A37}"/>
              </a:ext>
            </a:extLst>
          </p:cNvPr>
          <p:cNvGrpSpPr/>
          <p:nvPr/>
        </p:nvGrpSpPr>
        <p:grpSpPr>
          <a:xfrm>
            <a:off x="3755399" y="997056"/>
            <a:ext cx="2072976" cy="2159051"/>
            <a:chOff x="3783534" y="1306545"/>
            <a:chExt cx="2072976" cy="2159051"/>
          </a:xfrm>
        </p:grpSpPr>
        <p:sp>
          <p:nvSpPr>
            <p:cNvPr id="24" name="Shape">
              <a:extLst>
                <a:ext uri="{FF2B5EF4-FFF2-40B4-BE49-F238E27FC236}">
                  <a16:creationId xmlns:a16="http://schemas.microsoft.com/office/drawing/2014/main" xmlns="" id="{B7CE149E-D057-4D9D-B781-54755C6DE41F}"/>
                </a:ext>
              </a:extLst>
            </p:cNvPr>
            <p:cNvSpPr/>
            <p:nvPr/>
          </p:nvSpPr>
          <p:spPr>
            <a:xfrm>
              <a:off x="3783534" y="1306545"/>
              <a:ext cx="2072976" cy="2159051"/>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063951"/>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5" name="Rectangle 24">
              <a:extLst>
                <a:ext uri="{FF2B5EF4-FFF2-40B4-BE49-F238E27FC236}">
                  <a16:creationId xmlns:a16="http://schemas.microsoft.com/office/drawing/2014/main" xmlns="" id="{B83703BE-6C89-4B30-84FC-E536CB5F6394}"/>
                </a:ext>
              </a:extLst>
            </p:cNvPr>
            <p:cNvSpPr/>
            <p:nvPr/>
          </p:nvSpPr>
          <p:spPr>
            <a:xfrm rot="19808722">
              <a:off x="3790989" y="1779940"/>
              <a:ext cx="1765176" cy="830997"/>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الاستراتيجية المواجهة</a:t>
              </a:r>
            </a:p>
          </p:txBody>
        </p:sp>
      </p:grpSp>
      <p:sp>
        <p:nvSpPr>
          <p:cNvPr id="26" name="Circle: Hollow 19">
            <a:extLst>
              <a:ext uri="{FF2B5EF4-FFF2-40B4-BE49-F238E27FC236}">
                <a16:creationId xmlns:a16="http://schemas.microsoft.com/office/drawing/2014/main" xmlns="" id="{D25D5225-690C-40E8-9832-D55F1AFEB6B8}"/>
              </a:ext>
            </a:extLst>
          </p:cNvPr>
          <p:cNvSpPr/>
          <p:nvPr/>
        </p:nvSpPr>
        <p:spPr>
          <a:xfrm>
            <a:off x="4255287" y="1996258"/>
            <a:ext cx="3219204" cy="3161594"/>
          </a:xfrm>
          <a:prstGeom prst="donut">
            <a:avLst>
              <a:gd name="adj" fmla="val 9402"/>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Rectangle 26">
            <a:extLst>
              <a:ext uri="{FF2B5EF4-FFF2-40B4-BE49-F238E27FC236}">
                <a16:creationId xmlns:a16="http://schemas.microsoft.com/office/drawing/2014/main" xmlns="" id="{0FF6B363-064A-4C1B-AFF3-23505F4789F0}"/>
              </a:ext>
            </a:extLst>
          </p:cNvPr>
          <p:cNvSpPr/>
          <p:nvPr/>
        </p:nvSpPr>
        <p:spPr>
          <a:xfrm>
            <a:off x="4809556" y="2539848"/>
            <a:ext cx="2251243" cy="2074414"/>
          </a:xfrm>
          <a:prstGeom prst="rect">
            <a:avLst/>
          </a:prstGeom>
        </p:spPr>
        <p:txBody>
          <a:bodyPr wrap="square">
            <a:spAutoFit/>
          </a:bodyPr>
          <a:lstStyle/>
          <a:p>
            <a:pPr algn="ctr">
              <a:lnSpc>
                <a:spcPct val="115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هناك عدة استراتيجيات للتغيير الموجه في المنظمات من أهمها</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6395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1000" fill="hold"/>
                                        <p:tgtEl>
                                          <p:spTgt spid="20"/>
                                        </p:tgtEl>
                                        <p:attrNameLst>
                                          <p:attrName>ppt_w</p:attrName>
                                        </p:attrNameLst>
                                      </p:cBhvr>
                                      <p:tavLst>
                                        <p:tav tm="0">
                                          <p:val>
                                            <p:fltVal val="0"/>
                                          </p:val>
                                        </p:tav>
                                        <p:tav tm="100000">
                                          <p:val>
                                            <p:strVal val="#ppt_w"/>
                                          </p:val>
                                        </p:tav>
                                      </p:tavLst>
                                    </p:anim>
                                    <p:anim calcmode="lin" valueType="num">
                                      <p:cBhvr>
                                        <p:cTn id="60" dur="1000" fill="hold"/>
                                        <p:tgtEl>
                                          <p:spTgt spid="20"/>
                                        </p:tgtEl>
                                        <p:attrNameLst>
                                          <p:attrName>ppt_h</p:attrName>
                                        </p:attrNameLst>
                                      </p:cBhvr>
                                      <p:tavLst>
                                        <p:tav tm="0">
                                          <p:val>
                                            <p:fltVal val="0"/>
                                          </p:val>
                                        </p:tav>
                                        <p:tav tm="100000">
                                          <p:val>
                                            <p:strVal val="#ppt_h"/>
                                          </p:val>
                                        </p:tav>
                                      </p:tavLst>
                                    </p:anim>
                                    <p:anim calcmode="lin" valueType="num">
                                      <p:cBhvr>
                                        <p:cTn id="61" dur="1000" fill="hold"/>
                                        <p:tgtEl>
                                          <p:spTgt spid="20"/>
                                        </p:tgtEl>
                                        <p:attrNameLst>
                                          <p:attrName>style.rotation</p:attrName>
                                        </p:attrNameLst>
                                      </p:cBhvr>
                                      <p:tavLst>
                                        <p:tav tm="0">
                                          <p:val>
                                            <p:fltVal val="90"/>
                                          </p:val>
                                        </p:tav>
                                        <p:tav tm="100000">
                                          <p:val>
                                            <p:fltVal val="0"/>
                                          </p:val>
                                        </p:tav>
                                      </p:tavLst>
                                    </p:anim>
                                    <p:animEffect transition="in" filter="fade">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style.rotation</p:attrName>
                                        </p:attrNameLst>
                                      </p:cBhvr>
                                      <p:tavLst>
                                        <p:tav tm="0">
                                          <p:val>
                                            <p:fltVal val="90"/>
                                          </p:val>
                                        </p:tav>
                                        <p:tav tm="100000">
                                          <p:val>
                                            <p:fltVal val="0"/>
                                          </p:val>
                                        </p:tav>
                                      </p:tavLst>
                                    </p:anim>
                                    <p:animEffect transition="in" filter="fade">
                                      <p:cBhvr>
                                        <p:cTn id="7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50922" y="2046075"/>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مراحل التغيير و</a:t>
            </a:r>
            <a:r>
              <a:rPr kumimoji="0" lang="en-US"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RADKAR </a:t>
            </a: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النهاية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8289508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A413ECB9-ADF5-4B6B-9FAB-2224B1F64B1F}"/>
              </a:ext>
            </a:extLst>
          </p:cNvPr>
          <p:cNvPicPr>
            <a:picLocks noChangeAspect="1"/>
          </p:cNvPicPr>
          <p:nvPr/>
        </p:nvPicPr>
        <p:blipFill>
          <a:blip r:embed="rId4"/>
          <a:stretch>
            <a:fillRect/>
          </a:stretch>
        </p:blipFill>
        <p:spPr>
          <a:xfrm>
            <a:off x="6555254" y="3490711"/>
            <a:ext cx="4404867" cy="2774436"/>
          </a:xfrm>
          <a:prstGeom prst="rect">
            <a:avLst/>
          </a:prstGeom>
        </p:spPr>
      </p:pic>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مراحل التغيير و</a:t>
            </a:r>
            <a:r>
              <a:rPr lang="en-US" sz="3200" b="1" dirty="0">
                <a:solidFill>
                  <a:schemeClr val="bg1"/>
                </a:solidFill>
                <a:latin typeface="Sakkal Majalla" panose="02000000000000000000" pitchFamily="2" charset="-78"/>
                <a:cs typeface="Sakkal Majalla" pitchFamily="2" charset="-78"/>
              </a:rPr>
              <a:t>RADKAR </a:t>
            </a:r>
            <a:r>
              <a:rPr lang="ar-EG" sz="3200" b="1" dirty="0">
                <a:solidFill>
                  <a:schemeClr val="bg1"/>
                </a:solidFill>
                <a:latin typeface="Sakkal Majalla" panose="02000000000000000000" pitchFamily="2" charset="-78"/>
                <a:cs typeface="Sakkal Majalla" pitchFamily="2" charset="-78"/>
              </a:rPr>
              <a:t>النهاية</a:t>
            </a:r>
          </a:p>
        </p:txBody>
      </p:sp>
      <p:sp>
        <p:nvSpPr>
          <p:cNvPr id="3" name="Slide Number Placeholder 2"/>
          <p:cNvSpPr>
            <a:spLocks noGrp="1"/>
          </p:cNvSpPr>
          <p:nvPr>
            <p:ph type="sldNum" sz="quarter" idx="12"/>
          </p:nvPr>
        </p:nvSpPr>
        <p:spPr/>
        <p:txBody>
          <a:bodyPr/>
          <a:lstStyle/>
          <a:p>
            <a:fld id="{802A93DA-8321-490E-B7A0-7881EC602D96}" type="slidenum">
              <a:rPr lang="ar-EG" smtClean="0"/>
              <a:t>73</a:t>
            </a:fld>
            <a:endParaRPr lang="ar-EG"/>
          </a:p>
        </p:txBody>
      </p:sp>
      <p:grpSp>
        <p:nvGrpSpPr>
          <p:cNvPr id="4" name="Group 3">
            <a:extLst>
              <a:ext uri="{FF2B5EF4-FFF2-40B4-BE49-F238E27FC236}">
                <a16:creationId xmlns:a16="http://schemas.microsoft.com/office/drawing/2014/main" xmlns="" id="{FF66D3ED-8CF6-4F41-874C-58C0E272EF65}"/>
              </a:ext>
            </a:extLst>
          </p:cNvPr>
          <p:cNvGrpSpPr/>
          <p:nvPr/>
        </p:nvGrpSpPr>
        <p:grpSpPr>
          <a:xfrm>
            <a:off x="1231879" y="1443952"/>
            <a:ext cx="6478128" cy="4736843"/>
            <a:chOff x="230481" y="-145667"/>
            <a:chExt cx="4884722" cy="2906696"/>
          </a:xfrm>
        </p:grpSpPr>
        <p:pic>
          <p:nvPicPr>
            <p:cNvPr id="5" name="Picture 4" descr="C:\Users\Google\Pictures\@1x15723471925 خطوات تحقق لمنظمتك استدامة الموارد البشرية.jpg">
              <a:extLst>
                <a:ext uri="{FF2B5EF4-FFF2-40B4-BE49-F238E27FC236}">
                  <a16:creationId xmlns:a16="http://schemas.microsoft.com/office/drawing/2014/main" xmlns="" id="{E4665087-E4C5-46DA-A48D-B1F7EAB77752}"/>
                </a:ext>
              </a:extLst>
            </p:cNvPr>
            <p:cNvPicPr>
              <a:picLocks noChangeAspect="1"/>
            </p:cNvPicPr>
            <p:nvPr/>
          </p:nvPicPr>
          <p:blipFill rotWithShape="1">
            <a:blip r:embed="rId5">
              <a:extLst>
                <a:ext uri="{28A0092B-C50C-407E-A947-70E740481C1C}">
                  <a14:useLocalDpi xmlns:a14="http://schemas.microsoft.com/office/drawing/2010/main" val="0"/>
                </a:ext>
              </a:extLst>
            </a:blip>
            <a:srcRect t="17950" r="17493"/>
            <a:stretch/>
          </p:blipFill>
          <p:spPr bwMode="auto">
            <a:xfrm>
              <a:off x="737628" y="-145667"/>
              <a:ext cx="4377575" cy="2906696"/>
            </a:xfrm>
            <a:prstGeom prst="rect">
              <a:avLst/>
            </a:prstGeom>
            <a:noFill/>
            <a:ln>
              <a:noFill/>
            </a:ln>
          </p:spPr>
        </p:pic>
        <p:pic>
          <p:nvPicPr>
            <p:cNvPr id="6" name="Picture 5" descr="C:\Users\Google\Pictures\@1x15723471925 خطوات تحقق لمنظمتك استدامة الموارد البشرية.jpg">
              <a:extLst>
                <a:ext uri="{FF2B5EF4-FFF2-40B4-BE49-F238E27FC236}">
                  <a16:creationId xmlns:a16="http://schemas.microsoft.com/office/drawing/2014/main" xmlns="" id="{BB893B7A-6FBB-45F1-A417-92010169C98A}"/>
                </a:ext>
              </a:extLst>
            </p:cNvPr>
            <p:cNvPicPr>
              <a:picLocks noChangeAspect="1"/>
            </p:cNvPicPr>
            <p:nvPr/>
          </p:nvPicPr>
          <p:blipFill rotWithShape="1">
            <a:blip r:embed="rId6">
              <a:extLst>
                <a:ext uri="{28A0092B-C50C-407E-A947-70E740481C1C}">
                  <a14:useLocalDpi xmlns:a14="http://schemas.microsoft.com/office/drawing/2010/main" val="0"/>
                </a:ext>
              </a:extLst>
            </a:blip>
            <a:srcRect l="16062" t="44438" r="42072" b="32066"/>
            <a:stretch/>
          </p:blipFill>
          <p:spPr bwMode="auto">
            <a:xfrm>
              <a:off x="230481" y="1618527"/>
              <a:ext cx="2220785" cy="832264"/>
            </a:xfrm>
            <a:prstGeom prst="rect">
              <a:avLst/>
            </a:prstGeom>
            <a:noFill/>
            <a:ln>
              <a:noFill/>
            </a:ln>
            <a:extLst>
              <a:ext uri="{53640926-AAD7-44D8-BBD7-CCE9431645EC}">
                <a14:shadowObscured xmlns:a14="http://schemas.microsoft.com/office/drawing/2010/main"/>
              </a:ext>
            </a:extLst>
          </p:spPr>
        </p:pic>
      </p:grpSp>
      <p:sp>
        <p:nvSpPr>
          <p:cNvPr id="8" name="Rectangle 7">
            <a:extLst>
              <a:ext uri="{FF2B5EF4-FFF2-40B4-BE49-F238E27FC236}">
                <a16:creationId xmlns:a16="http://schemas.microsoft.com/office/drawing/2014/main" xmlns="" id="{D542FAF9-49FD-4516-8C33-43BF27F01662}"/>
              </a:ext>
            </a:extLst>
          </p:cNvPr>
          <p:cNvSpPr/>
          <p:nvPr/>
        </p:nvSpPr>
        <p:spPr>
          <a:xfrm>
            <a:off x="1876906" y="5618816"/>
            <a:ext cx="1344256" cy="646331"/>
          </a:xfrm>
          <a:prstGeom prst="rect">
            <a:avLst/>
          </a:prstGeom>
        </p:spPr>
        <p:txBody>
          <a:bodyPr wrap="square">
            <a:spAutoFit/>
          </a:bodyPr>
          <a:lstStyle/>
          <a:p>
            <a:pPr algn="ctr"/>
            <a:r>
              <a:rPr lang="ar-EG" sz="3600" b="1" dirty="0">
                <a:solidFill>
                  <a:srgbClr val="C00000"/>
                </a:solidFill>
                <a:ea typeface="Calibri" panose="020F0502020204030204" pitchFamily="34" charset="0"/>
                <a:cs typeface="Sakkal Majalla" panose="02000000000000000000" pitchFamily="2" charset="-78"/>
              </a:rPr>
              <a:t>البداية</a:t>
            </a:r>
            <a:endParaRPr lang="ar-EG" sz="4000" dirty="0"/>
          </a:p>
        </p:txBody>
      </p:sp>
      <p:sp>
        <p:nvSpPr>
          <p:cNvPr id="9" name="Rectangle 8">
            <a:extLst>
              <a:ext uri="{FF2B5EF4-FFF2-40B4-BE49-F238E27FC236}">
                <a16:creationId xmlns:a16="http://schemas.microsoft.com/office/drawing/2014/main" xmlns="" id="{906ED251-0583-45E7-A06E-EA0109645BAF}"/>
              </a:ext>
            </a:extLst>
          </p:cNvPr>
          <p:cNvSpPr/>
          <p:nvPr/>
        </p:nvSpPr>
        <p:spPr>
          <a:xfrm>
            <a:off x="3899274" y="4832538"/>
            <a:ext cx="3838285" cy="6019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l">
              <a:lnSpc>
                <a:spcPct val="90000"/>
              </a:lnSpc>
              <a:spcAft>
                <a:spcPts val="800"/>
              </a:spcAft>
            </a:pPr>
            <a:r>
              <a:rPr lang="ar-SA" sz="3200" b="1" dirty="0">
                <a:latin typeface="Sakkal Majalla" panose="02000000000000000000" pitchFamily="2" charset="-78"/>
                <a:ea typeface="Calibri" panose="020F0502020204030204" pitchFamily="34" charset="0"/>
                <a:cs typeface="Sakkal Majalla" panose="02000000000000000000" pitchFamily="2" charset="-78"/>
              </a:rPr>
              <a:t>الوعي</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a:extLst>
              <a:ext uri="{FF2B5EF4-FFF2-40B4-BE49-F238E27FC236}">
                <a16:creationId xmlns:a16="http://schemas.microsoft.com/office/drawing/2014/main" xmlns="" id="{BAD79078-4C01-4535-B06F-D63A89848159}"/>
              </a:ext>
            </a:extLst>
          </p:cNvPr>
          <p:cNvSpPr/>
          <p:nvPr/>
        </p:nvSpPr>
        <p:spPr>
          <a:xfrm>
            <a:off x="4884486" y="4224885"/>
            <a:ext cx="3838285" cy="6019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l">
              <a:lnSpc>
                <a:spcPct val="90000"/>
              </a:lnSpc>
              <a:spcAft>
                <a:spcPts val="800"/>
              </a:spcAft>
            </a:pPr>
            <a:r>
              <a:rPr lang="ar-SA" sz="3200" b="1" dirty="0">
                <a:latin typeface="Sakkal Majalla" panose="02000000000000000000" pitchFamily="2" charset="-78"/>
                <a:ea typeface="Calibri" panose="020F0502020204030204" pitchFamily="34" charset="0"/>
                <a:cs typeface="Sakkal Majalla" panose="02000000000000000000" pitchFamily="2" charset="-78"/>
              </a:rPr>
              <a:t>الرغبة</a:t>
            </a:r>
            <a:endParaRPr lang="en-US" sz="3200" b="1" dirty="0">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a:extLst>
              <a:ext uri="{FF2B5EF4-FFF2-40B4-BE49-F238E27FC236}">
                <a16:creationId xmlns:a16="http://schemas.microsoft.com/office/drawing/2014/main" xmlns="" id="{F67640DA-1A02-43E5-9149-623A4969A065}"/>
              </a:ext>
            </a:extLst>
          </p:cNvPr>
          <p:cNvSpPr/>
          <p:nvPr/>
        </p:nvSpPr>
        <p:spPr>
          <a:xfrm>
            <a:off x="5748746" y="3598196"/>
            <a:ext cx="3838285" cy="6019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l">
              <a:lnSpc>
                <a:spcPct val="90000"/>
              </a:lnSpc>
              <a:spcAft>
                <a:spcPts val="800"/>
              </a:spcAft>
            </a:pPr>
            <a:r>
              <a:rPr lang="ar-SA" sz="3200" b="1" dirty="0">
                <a:latin typeface="Sakkal Majalla" panose="02000000000000000000" pitchFamily="2" charset="-78"/>
                <a:ea typeface="Calibri" panose="020F0502020204030204" pitchFamily="34" charset="0"/>
                <a:cs typeface="Sakkal Majalla" panose="02000000000000000000" pitchFamily="2" charset="-78"/>
              </a:rPr>
              <a:t>المعرفة</a:t>
            </a:r>
            <a:endParaRPr lang="en-US" sz="3200" b="1" dirty="0">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a:extLst>
              <a:ext uri="{FF2B5EF4-FFF2-40B4-BE49-F238E27FC236}">
                <a16:creationId xmlns:a16="http://schemas.microsoft.com/office/drawing/2014/main" xmlns="" id="{58FDD03B-2A92-4ED7-9D41-596899DBF59A}"/>
              </a:ext>
            </a:extLst>
          </p:cNvPr>
          <p:cNvSpPr/>
          <p:nvPr/>
        </p:nvSpPr>
        <p:spPr>
          <a:xfrm>
            <a:off x="6774979" y="2934065"/>
            <a:ext cx="3838285" cy="6019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l">
              <a:lnSpc>
                <a:spcPct val="90000"/>
              </a:lnSpc>
              <a:spcAft>
                <a:spcPts val="800"/>
              </a:spcAft>
            </a:pPr>
            <a:r>
              <a:rPr lang="ar-SA" sz="3200" b="1" dirty="0">
                <a:latin typeface="Sakkal Majalla" panose="02000000000000000000" pitchFamily="2" charset="-78"/>
                <a:ea typeface="Calibri" panose="020F0502020204030204" pitchFamily="34" charset="0"/>
                <a:cs typeface="Sakkal Majalla" panose="02000000000000000000" pitchFamily="2" charset="-78"/>
              </a:rPr>
              <a:t>القدرة</a:t>
            </a:r>
            <a:endParaRPr lang="en-US" sz="3200" b="1" dirty="0">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a:extLst>
              <a:ext uri="{FF2B5EF4-FFF2-40B4-BE49-F238E27FC236}">
                <a16:creationId xmlns:a16="http://schemas.microsoft.com/office/drawing/2014/main" xmlns="" id="{42BB1BD8-918B-4939-B156-BA7A64D20A8A}"/>
              </a:ext>
            </a:extLst>
          </p:cNvPr>
          <p:cNvSpPr/>
          <p:nvPr/>
        </p:nvSpPr>
        <p:spPr>
          <a:xfrm>
            <a:off x="7653314" y="2197597"/>
            <a:ext cx="3838285" cy="60198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l">
              <a:lnSpc>
                <a:spcPct val="90000"/>
              </a:lnSpc>
              <a:spcAft>
                <a:spcPts val="800"/>
              </a:spcAft>
            </a:pPr>
            <a:r>
              <a:rPr lang="ar-SA" sz="3200" b="1" dirty="0">
                <a:latin typeface="Sakkal Majalla" panose="02000000000000000000" pitchFamily="2" charset="-78"/>
                <a:ea typeface="Calibri" panose="020F0502020204030204" pitchFamily="34" charset="0"/>
                <a:cs typeface="Sakkal Majalla" panose="02000000000000000000" pitchFamily="2" charset="-78"/>
              </a:rPr>
              <a:t>التعزيز</a:t>
            </a:r>
            <a:endParaRPr lang="en-US" sz="3200" b="1" dirty="0">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xmlns="" id="{63E13AC2-3FB2-42D7-88AB-9AC0A6065850}"/>
              </a:ext>
            </a:extLst>
          </p:cNvPr>
          <p:cNvSpPr/>
          <p:nvPr/>
        </p:nvSpPr>
        <p:spPr>
          <a:xfrm>
            <a:off x="6765462" y="1100310"/>
            <a:ext cx="1344256" cy="646331"/>
          </a:xfrm>
          <a:prstGeom prst="rect">
            <a:avLst/>
          </a:prstGeom>
        </p:spPr>
        <p:txBody>
          <a:bodyPr wrap="square">
            <a:spAutoFit/>
          </a:bodyPr>
          <a:lstStyle/>
          <a:p>
            <a:pPr algn="ctr"/>
            <a:r>
              <a:rPr lang="ar-EG" sz="3600" b="1" dirty="0">
                <a:solidFill>
                  <a:srgbClr val="C00000"/>
                </a:solidFill>
                <a:ea typeface="Calibri" panose="020F0502020204030204" pitchFamily="34" charset="0"/>
                <a:cs typeface="Sakkal Majalla" panose="02000000000000000000" pitchFamily="2" charset="-78"/>
              </a:rPr>
              <a:t>النهاية</a:t>
            </a:r>
            <a:endParaRPr lang="ar-EG" sz="4000" dirty="0"/>
          </a:p>
        </p:txBody>
      </p:sp>
    </p:spTree>
    <p:extLst>
      <p:ext uri="{BB962C8B-B14F-4D97-AF65-F5344CB8AC3E}">
        <p14:creationId xmlns:p14="http://schemas.microsoft.com/office/powerpoint/2010/main" val="298685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15"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algn="ctr"/>
            <a:r>
              <a:rPr lang="ar-EG" sz="3200" b="1" dirty="0">
                <a:solidFill>
                  <a:schemeClr val="bg1"/>
                </a:solidFill>
                <a:latin typeface="Sakkal Majalla" panose="02000000000000000000" pitchFamily="2" charset="-78"/>
                <a:cs typeface="Sakkal Majalla" pitchFamily="2" charset="-78"/>
              </a:rPr>
              <a:t>مراحل التغيير و</a:t>
            </a:r>
            <a:r>
              <a:rPr lang="en-US" sz="3200" b="1" dirty="0">
                <a:solidFill>
                  <a:schemeClr val="bg1"/>
                </a:solidFill>
                <a:latin typeface="Sakkal Majalla" panose="02000000000000000000" pitchFamily="2" charset="-78"/>
                <a:cs typeface="Sakkal Majalla" pitchFamily="2" charset="-78"/>
              </a:rPr>
              <a:t>RADKAR </a:t>
            </a:r>
            <a:r>
              <a:rPr lang="ar-EG" sz="3200" b="1" dirty="0">
                <a:solidFill>
                  <a:schemeClr val="bg1"/>
                </a:solidFill>
                <a:latin typeface="Sakkal Majalla" panose="02000000000000000000" pitchFamily="2" charset="-78"/>
                <a:cs typeface="Sakkal Majalla" pitchFamily="2" charset="-78"/>
              </a:rPr>
              <a:t>النهاية</a:t>
            </a:r>
          </a:p>
        </p:txBody>
      </p:sp>
      <p:sp>
        <p:nvSpPr>
          <p:cNvPr id="3" name="Slide Number Placeholder 2"/>
          <p:cNvSpPr>
            <a:spLocks noGrp="1"/>
          </p:cNvSpPr>
          <p:nvPr>
            <p:ph type="sldNum" sz="quarter" idx="12"/>
          </p:nvPr>
        </p:nvSpPr>
        <p:spPr/>
        <p:txBody>
          <a:bodyPr/>
          <a:lstStyle/>
          <a:p>
            <a:fld id="{802A93DA-8321-490E-B7A0-7881EC602D96}" type="slidenum">
              <a:rPr lang="ar-EG" smtClean="0"/>
              <a:t>74</a:t>
            </a:fld>
            <a:endParaRPr lang="ar-EG"/>
          </a:p>
        </p:txBody>
      </p:sp>
      <p:sp>
        <p:nvSpPr>
          <p:cNvPr id="5" name="TextBox 4">
            <a:extLst>
              <a:ext uri="{FF2B5EF4-FFF2-40B4-BE49-F238E27FC236}">
                <a16:creationId xmlns:a16="http://schemas.microsoft.com/office/drawing/2014/main" xmlns="" id="{1ED6C165-CC64-4B38-9E79-435FE3BA9452}"/>
              </a:ext>
            </a:extLst>
          </p:cNvPr>
          <p:cNvSpPr txBox="1"/>
          <p:nvPr/>
        </p:nvSpPr>
        <p:spPr>
          <a:xfrm>
            <a:off x="325967" y="141706"/>
            <a:ext cx="6172200" cy="619272"/>
          </a:xfrm>
          <a:prstGeom prst="rect">
            <a:avLst/>
          </a:prstGeom>
          <a:noFill/>
        </p:spPr>
        <p:txBody>
          <a:bodyPr wrap="square">
            <a:spAutoFit/>
          </a:bodyPr>
          <a:lstStyle/>
          <a:p>
            <a:pPr algn="ctr" rtl="1">
              <a:lnSpc>
                <a:spcPct val="107000"/>
              </a:lnSpc>
              <a:spcAft>
                <a:spcPts val="800"/>
              </a:spcAft>
            </a:pPr>
            <a:r>
              <a:rPr lang="ar-EG" sz="32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نموذج </a:t>
            </a:r>
            <a:r>
              <a:rPr lang="en-US" sz="32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ADKAR </a:t>
            </a:r>
            <a:r>
              <a:rPr lang="ar-EG" sz="32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من </a:t>
            </a:r>
            <a:r>
              <a:rPr lang="en-US" sz="3200" b="1" dirty="0" err="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Prosci</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xmlns="" id="{BB8C60A4-558D-40F6-B53A-727934ECDE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82800" y="1332547"/>
            <a:ext cx="8193616" cy="5152614"/>
          </a:xfrm>
          <a:prstGeom prst="rect">
            <a:avLst/>
          </a:prstGeom>
          <a:noFill/>
        </p:spPr>
      </p:pic>
    </p:spTree>
    <p:extLst>
      <p:ext uri="{BB962C8B-B14F-4D97-AF65-F5344CB8AC3E}">
        <p14:creationId xmlns:p14="http://schemas.microsoft.com/office/powerpoint/2010/main" val="130763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a:t>
            </a: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الثانية</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نماذج التغيير</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401542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84788" y="1978341"/>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نماذج إدارة التغيير</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329246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77</a:t>
            </a:fld>
            <a:endParaRPr lang="ar-EG"/>
          </a:p>
        </p:txBody>
      </p:sp>
      <p:pic>
        <p:nvPicPr>
          <p:cNvPr id="2" name="Picture 1">
            <a:extLst>
              <a:ext uri="{FF2B5EF4-FFF2-40B4-BE49-F238E27FC236}">
                <a16:creationId xmlns:a16="http://schemas.microsoft.com/office/drawing/2014/main" xmlns="" id="{D6651020-415B-471D-A589-028191629630}"/>
              </a:ext>
            </a:extLst>
          </p:cNvPr>
          <p:cNvPicPr>
            <a:picLocks noChangeAspect="1"/>
          </p:cNvPicPr>
          <p:nvPr/>
        </p:nvPicPr>
        <p:blipFill rotWithShape="1">
          <a:blip r:embed="rId4">
            <a:clrChange>
              <a:clrFrom>
                <a:srgbClr val="FFFFFF"/>
              </a:clrFrom>
              <a:clrTo>
                <a:srgbClr val="FFFFFF">
                  <a:alpha val="0"/>
                </a:srgbClr>
              </a:clrTo>
            </a:clrChange>
          </a:blip>
          <a:srcRect r="52047"/>
          <a:stretch/>
        </p:blipFill>
        <p:spPr>
          <a:xfrm>
            <a:off x="914399" y="1089567"/>
            <a:ext cx="4882693" cy="5091100"/>
          </a:xfrm>
          <a:prstGeom prst="rect">
            <a:avLst/>
          </a:prstGeom>
        </p:spPr>
      </p:pic>
      <p:sp>
        <p:nvSpPr>
          <p:cNvPr id="6" name="TextBox 5">
            <a:extLst>
              <a:ext uri="{FF2B5EF4-FFF2-40B4-BE49-F238E27FC236}">
                <a16:creationId xmlns:a16="http://schemas.microsoft.com/office/drawing/2014/main" xmlns="" id="{BAEBCBA9-57DE-474A-9551-509086483C36}"/>
              </a:ext>
            </a:extLst>
          </p:cNvPr>
          <p:cNvSpPr txBox="1"/>
          <p:nvPr/>
        </p:nvSpPr>
        <p:spPr>
          <a:xfrm>
            <a:off x="5327867" y="2305615"/>
            <a:ext cx="6163732" cy="2246769"/>
          </a:xfrm>
          <a:prstGeom prst="rect">
            <a:avLst/>
          </a:prstGeom>
          <a:noFill/>
        </p:spPr>
        <p:txBody>
          <a:bodyPr wrap="square">
            <a:spAutoFit/>
          </a:bodyPr>
          <a:lstStyle/>
          <a:p>
            <a:pPr algn="ctr">
              <a:lnSpc>
                <a:spcPct val="125000"/>
              </a:lnSpc>
              <a:spcAft>
                <a:spcPts val="800"/>
              </a:spcAft>
            </a:pPr>
            <a:r>
              <a:rPr lang="ar-EG" sz="2800" b="1" dirty="0">
                <a:solidFill>
                  <a:srgbClr val="002060"/>
                </a:solidFill>
                <a:latin typeface="Sakkal Majalla" panose="02000000000000000000" pitchFamily="2" charset="-78"/>
                <a:cs typeface="Sakkal Majalla" panose="02000000000000000000" pitchFamily="2" charset="-78"/>
              </a:rPr>
              <a:t>عملية ادارة التغيير عمليّة معقدة تسْعى إلى تحْسين بيئة العمل داخل المنظمة، ولا بد أن تخضع لمراحل معينة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من أجل إنجاحها وسنعرض بعض النماذج المشهورة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التي تقدم صورا مختلفة لمراحل ادارة التغيير</a:t>
            </a:r>
          </a:p>
        </p:txBody>
      </p:sp>
    </p:spTree>
    <p:extLst>
      <p:ext uri="{BB962C8B-B14F-4D97-AF65-F5344CB8AC3E}">
        <p14:creationId xmlns:p14="http://schemas.microsoft.com/office/powerpoint/2010/main" val="46364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78</a:t>
            </a:fld>
            <a:endParaRPr lang="ar-EG"/>
          </a:p>
        </p:txBody>
      </p:sp>
      <p:grpSp>
        <p:nvGrpSpPr>
          <p:cNvPr id="4" name="Group 3">
            <a:extLst>
              <a:ext uri="{FF2B5EF4-FFF2-40B4-BE49-F238E27FC236}">
                <a16:creationId xmlns:a16="http://schemas.microsoft.com/office/drawing/2014/main" xmlns="" id="{9A157EBF-2A80-43D4-84FA-07DB6DE3A9CA}"/>
              </a:ext>
            </a:extLst>
          </p:cNvPr>
          <p:cNvGrpSpPr/>
          <p:nvPr/>
        </p:nvGrpSpPr>
        <p:grpSpPr>
          <a:xfrm>
            <a:off x="2132013" y="403316"/>
            <a:ext cx="3760787" cy="693314"/>
            <a:chOff x="409574" y="-280"/>
            <a:chExt cx="1933575" cy="557530"/>
          </a:xfrm>
        </p:grpSpPr>
        <p:pic>
          <p:nvPicPr>
            <p:cNvPr id="5" name="Picture 4">
              <a:extLst>
                <a:ext uri="{FF2B5EF4-FFF2-40B4-BE49-F238E27FC236}">
                  <a16:creationId xmlns:a16="http://schemas.microsoft.com/office/drawing/2014/main" xmlns="" id="{725BCEBD-FC4A-40D7-BB13-D7FB24F9EC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 t="17335" r="-50" b="50"/>
            <a:stretch/>
          </p:blipFill>
          <p:spPr bwMode="auto">
            <a:xfrm rot="16200000">
              <a:off x="1085586" y="-676292"/>
              <a:ext cx="557530" cy="1909553"/>
            </a:xfrm>
            <a:prstGeom prst="rect">
              <a:avLst/>
            </a:prstGeom>
            <a:noFill/>
            <a:ln>
              <a:noFill/>
            </a:ln>
          </p:spPr>
        </p:pic>
        <p:sp>
          <p:nvSpPr>
            <p:cNvPr id="6" name="Rectangle 5">
              <a:extLst>
                <a:ext uri="{FF2B5EF4-FFF2-40B4-BE49-F238E27FC236}">
                  <a16:creationId xmlns:a16="http://schemas.microsoft.com/office/drawing/2014/main" xmlns="" id="{73EAD10A-2CB7-4879-8699-735514EE3DD7}"/>
                </a:ext>
              </a:extLst>
            </p:cNvPr>
            <p:cNvSpPr/>
            <p:nvPr/>
          </p:nvSpPr>
          <p:spPr>
            <a:xfrm>
              <a:off x="409625" y="65698"/>
              <a:ext cx="1590531" cy="461436"/>
            </a:xfrm>
            <a:prstGeom prst="rect">
              <a:avLst/>
            </a:prstGeom>
          </p:spPr>
          <p:txBody>
            <a:bodyPr wrap="square">
              <a:noAutofit/>
            </a:bodyPr>
            <a:lstStyle/>
            <a:p>
              <a:pPr algn="ctr" rtl="1">
                <a:lnSpc>
                  <a:spcPct val="107000"/>
                </a:lnSpc>
                <a:spcAft>
                  <a:spcPts val="800"/>
                </a:spcAft>
              </a:pPr>
              <a:r>
                <a:rPr lang="ar-SA"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نموذج كوتر </a:t>
              </a:r>
              <a:r>
                <a:rPr lang="en-US"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KOTTER</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920CC642-2F16-4447-8702-6BAB43776868}"/>
                </a:ext>
              </a:extLst>
            </p:cNvPr>
            <p:cNvSpPr/>
            <p:nvPr/>
          </p:nvSpPr>
          <p:spPr>
            <a:xfrm>
              <a:off x="1943020" y="-265"/>
              <a:ext cx="400129" cy="461436"/>
            </a:xfrm>
            <a:prstGeom prst="rect">
              <a:avLst/>
            </a:prstGeom>
          </p:spPr>
          <p:txBody>
            <a:bodyPr wrap="square">
              <a:noAutofit/>
            </a:bodyPr>
            <a:lstStyle/>
            <a:p>
              <a:pPr algn="ctr" rtl="1">
                <a:lnSpc>
                  <a:spcPct val="107000"/>
                </a:lnSpc>
                <a:spcAft>
                  <a:spcPts val="800"/>
                </a:spcAft>
              </a:pPr>
              <a:r>
                <a:rPr lang="ar-SA" sz="2800" b="1">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a:extLst>
              <a:ext uri="{FF2B5EF4-FFF2-40B4-BE49-F238E27FC236}">
                <a16:creationId xmlns:a16="http://schemas.microsoft.com/office/drawing/2014/main" xmlns="" id="{1847AFA9-5A84-4846-9D28-B85E87743B4B}"/>
              </a:ext>
            </a:extLst>
          </p:cNvPr>
          <p:cNvPicPr>
            <a:picLocks noChangeAspect="1"/>
          </p:cNvPicPr>
          <p:nvPr/>
        </p:nvPicPr>
        <p:blipFill rotWithShape="1">
          <a:blip r:embed="rId4"/>
          <a:srcRect l="18584" t="31605" r="40708" b="21481"/>
          <a:stretch/>
        </p:blipFill>
        <p:spPr>
          <a:xfrm>
            <a:off x="6688667" y="3241156"/>
            <a:ext cx="4688034" cy="3217334"/>
          </a:xfrm>
          <a:prstGeom prst="rect">
            <a:avLst/>
          </a:prstGeom>
        </p:spPr>
      </p:pic>
      <p:sp>
        <p:nvSpPr>
          <p:cNvPr id="11" name="TextBox 10">
            <a:extLst>
              <a:ext uri="{FF2B5EF4-FFF2-40B4-BE49-F238E27FC236}">
                <a16:creationId xmlns:a16="http://schemas.microsoft.com/office/drawing/2014/main" xmlns="" id="{472F89CD-7151-45E6-AE29-F1F4F15BB411}"/>
              </a:ext>
            </a:extLst>
          </p:cNvPr>
          <p:cNvSpPr txBox="1"/>
          <p:nvPr/>
        </p:nvSpPr>
        <p:spPr>
          <a:xfrm>
            <a:off x="1032933" y="2271660"/>
            <a:ext cx="8957734" cy="1477328"/>
          </a:xfrm>
          <a:prstGeom prst="rect">
            <a:avLst/>
          </a:prstGeom>
          <a:noFill/>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يرى جُون كُوتر الأستاذ في كلية هارْفارد لإدارة الأعمال والمُتخصّص في مَجال القيادة في الأعمال أنّ إدارة التغيير أمْر مُهم ففي غياب الإدارة الرّشيدة قد تخرج عملية تحويل وتغيير العمل عن السّيطرة وهو أمر لا يُحمد عقباه، ومع ذلك فإنّ قيادة التغيير تعدّ أكبر التحديات التي تواجه معظم المنظمات</a:t>
            </a:r>
          </a:p>
        </p:txBody>
      </p:sp>
    </p:spTree>
    <p:extLst>
      <p:ext uri="{BB962C8B-B14F-4D97-AF65-F5344CB8AC3E}">
        <p14:creationId xmlns:p14="http://schemas.microsoft.com/office/powerpoint/2010/main" val="9524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79</a:t>
            </a:fld>
            <a:endParaRPr lang="ar-EG"/>
          </a:p>
        </p:txBody>
      </p:sp>
      <p:grpSp>
        <p:nvGrpSpPr>
          <p:cNvPr id="4" name="Group 3">
            <a:extLst>
              <a:ext uri="{FF2B5EF4-FFF2-40B4-BE49-F238E27FC236}">
                <a16:creationId xmlns:a16="http://schemas.microsoft.com/office/drawing/2014/main" xmlns="" id="{B478A893-8F14-4AA4-ABAE-5F5D720789B3}"/>
              </a:ext>
            </a:extLst>
          </p:cNvPr>
          <p:cNvGrpSpPr/>
          <p:nvPr/>
        </p:nvGrpSpPr>
        <p:grpSpPr>
          <a:xfrm>
            <a:off x="4281996" y="1991032"/>
            <a:ext cx="3687097" cy="3687097"/>
            <a:chOff x="4510548" y="1887793"/>
            <a:chExt cx="3687097" cy="3687097"/>
          </a:xfrm>
        </p:grpSpPr>
        <p:pic>
          <p:nvPicPr>
            <p:cNvPr id="5" name="Picture 4">
              <a:extLst>
                <a:ext uri="{FF2B5EF4-FFF2-40B4-BE49-F238E27FC236}">
                  <a16:creationId xmlns:a16="http://schemas.microsoft.com/office/drawing/2014/main" xmlns="" id="{DDA022E7-0EF2-45F6-8214-5766CE3423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0548" y="1887793"/>
              <a:ext cx="3687097" cy="3687097"/>
            </a:xfrm>
            <a:prstGeom prst="rect">
              <a:avLst/>
            </a:prstGeom>
          </p:spPr>
        </p:pic>
        <p:sp>
          <p:nvSpPr>
            <p:cNvPr id="6" name="Rectangle 5">
              <a:extLst>
                <a:ext uri="{FF2B5EF4-FFF2-40B4-BE49-F238E27FC236}">
                  <a16:creationId xmlns:a16="http://schemas.microsoft.com/office/drawing/2014/main" xmlns="" id="{826F8851-E175-4F1E-B4D2-D1803A46D5A5}"/>
                </a:ext>
              </a:extLst>
            </p:cNvPr>
            <p:cNvSpPr/>
            <p:nvPr/>
          </p:nvSpPr>
          <p:spPr>
            <a:xfrm>
              <a:off x="5139336" y="2657571"/>
              <a:ext cx="2417106" cy="2246769"/>
            </a:xfrm>
            <a:prstGeom prst="rect">
              <a:avLst/>
            </a:prstGeom>
          </p:spPr>
          <p:txBody>
            <a:bodyPr wrap="square">
              <a:spAutoFit/>
            </a:bodyPr>
            <a:lstStyle/>
            <a:p>
              <a:pPr algn="ctr"/>
              <a:r>
                <a:rPr lang="ar-EG" sz="2800" b="1" dirty="0">
                  <a:solidFill>
                    <a:srgbClr val="C00000"/>
                  </a:solidFill>
                  <a:ea typeface="Calibri" panose="020F0502020204030204" pitchFamily="34" charset="0"/>
                  <a:cs typeface="Sakkal Majalla" panose="02000000000000000000" pitchFamily="2" charset="-78"/>
                </a:rPr>
                <a:t>يتكون نموذج </a:t>
              </a:r>
              <a:br>
                <a:rPr lang="ar-EG" sz="2800" b="1" dirty="0">
                  <a:solidFill>
                    <a:srgbClr val="C00000"/>
                  </a:solidFill>
                  <a:ea typeface="Calibri" panose="020F0502020204030204" pitchFamily="34" charset="0"/>
                  <a:cs typeface="Sakkal Majalla" panose="02000000000000000000" pitchFamily="2" charset="-78"/>
                </a:rPr>
              </a:br>
              <a:r>
                <a:rPr lang="ar-EG" sz="2800" b="1" dirty="0">
                  <a:solidFill>
                    <a:srgbClr val="C00000"/>
                  </a:solidFill>
                  <a:ea typeface="Calibri" panose="020F0502020204030204" pitchFamily="34" charset="0"/>
                  <a:cs typeface="Sakkal Majalla" panose="02000000000000000000" pitchFamily="2" charset="-78"/>
                </a:rPr>
                <a:t>كوتر من ثمانية خطوات لعملية التغيير التنظيمي </a:t>
              </a:r>
              <a:br>
                <a:rPr lang="ar-EG" sz="2800" b="1" dirty="0">
                  <a:solidFill>
                    <a:srgbClr val="C00000"/>
                  </a:solidFill>
                  <a:ea typeface="Calibri" panose="020F0502020204030204" pitchFamily="34" charset="0"/>
                  <a:cs typeface="Sakkal Majalla" panose="02000000000000000000" pitchFamily="2" charset="-78"/>
                </a:rPr>
              </a:br>
              <a:r>
                <a:rPr lang="ar-EG" sz="2800" b="1" dirty="0">
                  <a:solidFill>
                    <a:srgbClr val="C00000"/>
                  </a:solidFill>
                  <a:ea typeface="Calibri" panose="020F0502020204030204" pitchFamily="34" charset="0"/>
                  <a:cs typeface="Sakkal Majalla" panose="02000000000000000000" pitchFamily="2" charset="-78"/>
                </a:rPr>
                <a:t>وهي</a:t>
              </a:r>
              <a:endParaRPr lang="ar-EG" sz="3200" dirty="0">
                <a:solidFill>
                  <a:srgbClr val="C00000"/>
                </a:solidFill>
              </a:endParaRPr>
            </a:p>
          </p:txBody>
        </p:sp>
      </p:grpSp>
      <p:grpSp>
        <p:nvGrpSpPr>
          <p:cNvPr id="7" name="Group 6">
            <a:extLst>
              <a:ext uri="{FF2B5EF4-FFF2-40B4-BE49-F238E27FC236}">
                <a16:creationId xmlns:a16="http://schemas.microsoft.com/office/drawing/2014/main" xmlns="" id="{40E494BE-F210-4158-9C02-294956EDC62E}"/>
              </a:ext>
            </a:extLst>
          </p:cNvPr>
          <p:cNvGrpSpPr/>
          <p:nvPr/>
        </p:nvGrpSpPr>
        <p:grpSpPr>
          <a:xfrm>
            <a:off x="5540683" y="1470241"/>
            <a:ext cx="3358439" cy="1454855"/>
            <a:chOff x="5769235" y="1367002"/>
            <a:chExt cx="3358439" cy="1454855"/>
          </a:xfrm>
        </p:grpSpPr>
        <p:sp>
          <p:nvSpPr>
            <p:cNvPr id="8" name="Rectangle 7">
              <a:extLst>
                <a:ext uri="{FF2B5EF4-FFF2-40B4-BE49-F238E27FC236}">
                  <a16:creationId xmlns:a16="http://schemas.microsoft.com/office/drawing/2014/main" xmlns="" id="{D2F3A662-0594-4D02-88D4-90591E71E010}"/>
                </a:ext>
              </a:extLst>
            </p:cNvPr>
            <p:cNvSpPr/>
            <p:nvPr/>
          </p:nvSpPr>
          <p:spPr>
            <a:xfrm>
              <a:off x="6148974" y="1367002"/>
              <a:ext cx="2978700" cy="553998"/>
            </a:xfrm>
            <a:prstGeom prst="rect">
              <a:avLst/>
            </a:prstGeom>
          </p:spPr>
          <p:txBody>
            <a:bodyPr wrap="non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ايجاد شعور بالحاجة الى التغيير</a:t>
              </a:r>
            </a:p>
          </p:txBody>
        </p:sp>
        <p:sp>
          <p:nvSpPr>
            <p:cNvPr id="9" name="Rectangle 8">
              <a:extLst>
                <a:ext uri="{FF2B5EF4-FFF2-40B4-BE49-F238E27FC236}">
                  <a16:creationId xmlns:a16="http://schemas.microsoft.com/office/drawing/2014/main" xmlns="" id="{B842EE5A-8CBA-497F-8FDE-2FC00C2D8027}"/>
                </a:ext>
              </a:extLst>
            </p:cNvPr>
            <p:cNvSpPr/>
            <p:nvPr/>
          </p:nvSpPr>
          <p:spPr>
            <a:xfrm>
              <a:off x="5769235" y="2267859"/>
              <a:ext cx="314510" cy="553998"/>
            </a:xfrm>
            <a:prstGeom prst="rect">
              <a:avLst/>
            </a:prstGeom>
          </p:spPr>
          <p:txBody>
            <a:bodyPr wrap="non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1</a:t>
              </a:r>
            </a:p>
          </p:txBody>
        </p:sp>
      </p:grpSp>
      <p:grpSp>
        <p:nvGrpSpPr>
          <p:cNvPr id="11" name="Group 10">
            <a:extLst>
              <a:ext uri="{FF2B5EF4-FFF2-40B4-BE49-F238E27FC236}">
                <a16:creationId xmlns:a16="http://schemas.microsoft.com/office/drawing/2014/main" xmlns="" id="{A61947A1-6C95-49D8-9F82-4DB2AE8B0A87}"/>
              </a:ext>
            </a:extLst>
          </p:cNvPr>
          <p:cNvGrpSpPr/>
          <p:nvPr/>
        </p:nvGrpSpPr>
        <p:grpSpPr>
          <a:xfrm>
            <a:off x="6433946" y="2038552"/>
            <a:ext cx="4090781" cy="916040"/>
            <a:chOff x="5284606" y="1381315"/>
            <a:chExt cx="4090781" cy="916040"/>
          </a:xfrm>
        </p:grpSpPr>
        <p:sp>
          <p:nvSpPr>
            <p:cNvPr id="12" name="Rectangle 11">
              <a:extLst>
                <a:ext uri="{FF2B5EF4-FFF2-40B4-BE49-F238E27FC236}">
                  <a16:creationId xmlns:a16="http://schemas.microsoft.com/office/drawing/2014/main" xmlns="" id="{D65C1AF0-C601-4C45-BB40-F042CD0B1CA3}"/>
                </a:ext>
              </a:extLst>
            </p:cNvPr>
            <p:cNvSpPr/>
            <p:nvPr/>
          </p:nvSpPr>
          <p:spPr>
            <a:xfrm>
              <a:off x="6260432" y="1381315"/>
              <a:ext cx="3114955" cy="553998"/>
            </a:xfrm>
            <a:prstGeom prst="rect">
              <a:avLst/>
            </a:prstGeom>
          </p:spPr>
          <p:txBody>
            <a:bodyPr wrap="non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بناء تحالف لقيادة مساعي التغيير</a:t>
              </a:r>
            </a:p>
          </p:txBody>
        </p:sp>
        <p:sp>
          <p:nvSpPr>
            <p:cNvPr id="13" name="Rectangle 12">
              <a:extLst>
                <a:ext uri="{FF2B5EF4-FFF2-40B4-BE49-F238E27FC236}">
                  <a16:creationId xmlns:a16="http://schemas.microsoft.com/office/drawing/2014/main" xmlns="" id="{FAC7593A-A1B2-45EE-8D64-7EFDE61D72C7}"/>
                </a:ext>
              </a:extLst>
            </p:cNvPr>
            <p:cNvSpPr/>
            <p:nvPr/>
          </p:nvSpPr>
          <p:spPr>
            <a:xfrm>
              <a:off x="5284606" y="1743357"/>
              <a:ext cx="314510" cy="553998"/>
            </a:xfrm>
            <a:prstGeom prst="rect">
              <a:avLst/>
            </a:prstGeom>
          </p:spPr>
          <p:txBody>
            <a:bodyPr wrap="non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2</a:t>
              </a:r>
            </a:p>
          </p:txBody>
        </p:sp>
      </p:grpSp>
      <p:grpSp>
        <p:nvGrpSpPr>
          <p:cNvPr id="14" name="Group 13">
            <a:extLst>
              <a:ext uri="{FF2B5EF4-FFF2-40B4-BE49-F238E27FC236}">
                <a16:creationId xmlns:a16="http://schemas.microsoft.com/office/drawing/2014/main" xmlns="" id="{063D6035-B3AB-4C34-A437-FDBB7CF808B6}"/>
              </a:ext>
            </a:extLst>
          </p:cNvPr>
          <p:cNvGrpSpPr/>
          <p:nvPr/>
        </p:nvGrpSpPr>
        <p:grpSpPr>
          <a:xfrm>
            <a:off x="7095262" y="3087156"/>
            <a:ext cx="3210706" cy="904086"/>
            <a:chOff x="5284606" y="1743357"/>
            <a:chExt cx="3210706" cy="904086"/>
          </a:xfrm>
        </p:grpSpPr>
        <p:sp>
          <p:nvSpPr>
            <p:cNvPr id="15" name="Rectangle 14">
              <a:extLst>
                <a:ext uri="{FF2B5EF4-FFF2-40B4-BE49-F238E27FC236}">
                  <a16:creationId xmlns:a16="http://schemas.microsoft.com/office/drawing/2014/main" xmlns="" id="{B7840BFB-CEE6-4ADB-86EB-5B4C6BD82C3A}"/>
                </a:ext>
              </a:extLst>
            </p:cNvPr>
            <p:cNvSpPr/>
            <p:nvPr/>
          </p:nvSpPr>
          <p:spPr>
            <a:xfrm>
              <a:off x="6028589" y="2093445"/>
              <a:ext cx="2466723" cy="55399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تطوير رؤية واستراتيجية</a:t>
              </a:r>
            </a:p>
          </p:txBody>
        </p:sp>
        <p:sp>
          <p:nvSpPr>
            <p:cNvPr id="16" name="Rectangle 15">
              <a:extLst>
                <a:ext uri="{FF2B5EF4-FFF2-40B4-BE49-F238E27FC236}">
                  <a16:creationId xmlns:a16="http://schemas.microsoft.com/office/drawing/2014/main" xmlns="" id="{603C6960-ED4E-43AB-9C92-FBD85FCB245A}"/>
                </a:ext>
              </a:extLst>
            </p:cNvPr>
            <p:cNvSpPr/>
            <p:nvPr/>
          </p:nvSpPr>
          <p:spPr>
            <a:xfrm>
              <a:off x="5284606" y="1743357"/>
              <a:ext cx="314510" cy="553998"/>
            </a:xfrm>
            <a:prstGeom prst="rect">
              <a:avLst/>
            </a:prstGeom>
          </p:spPr>
          <p:txBody>
            <a:bodyPr wrap="non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3</a:t>
              </a:r>
            </a:p>
          </p:txBody>
        </p:sp>
      </p:grpSp>
      <p:grpSp>
        <p:nvGrpSpPr>
          <p:cNvPr id="17" name="Group 16">
            <a:extLst>
              <a:ext uri="{FF2B5EF4-FFF2-40B4-BE49-F238E27FC236}">
                <a16:creationId xmlns:a16="http://schemas.microsoft.com/office/drawing/2014/main" xmlns="" id="{F0280B1F-792D-46BE-9C81-80F5713B0ED4}"/>
              </a:ext>
            </a:extLst>
          </p:cNvPr>
          <p:cNvGrpSpPr/>
          <p:nvPr/>
        </p:nvGrpSpPr>
        <p:grpSpPr>
          <a:xfrm>
            <a:off x="6573851" y="3974329"/>
            <a:ext cx="3717416" cy="1403833"/>
            <a:chOff x="5140587" y="1314808"/>
            <a:chExt cx="3717416" cy="1403833"/>
          </a:xfrm>
        </p:grpSpPr>
        <p:sp>
          <p:nvSpPr>
            <p:cNvPr id="18" name="Rectangle 17">
              <a:extLst>
                <a:ext uri="{FF2B5EF4-FFF2-40B4-BE49-F238E27FC236}">
                  <a16:creationId xmlns:a16="http://schemas.microsoft.com/office/drawing/2014/main" xmlns="" id="{DC1D18C8-7E2C-4248-B436-62DF7C63AE32}"/>
                </a:ext>
              </a:extLst>
            </p:cNvPr>
            <p:cNvSpPr/>
            <p:nvPr/>
          </p:nvSpPr>
          <p:spPr>
            <a:xfrm>
              <a:off x="5140587" y="2164643"/>
              <a:ext cx="3717416" cy="55399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توصيل رؤية التغيير</a:t>
              </a:r>
            </a:p>
          </p:txBody>
        </p:sp>
        <p:sp>
          <p:nvSpPr>
            <p:cNvPr id="19" name="Rectangle 18">
              <a:extLst>
                <a:ext uri="{FF2B5EF4-FFF2-40B4-BE49-F238E27FC236}">
                  <a16:creationId xmlns:a16="http://schemas.microsoft.com/office/drawing/2014/main" xmlns="" id="{1787E3FD-8B5B-4009-BEBE-2324C9150676}"/>
                </a:ext>
              </a:extLst>
            </p:cNvPr>
            <p:cNvSpPr/>
            <p:nvPr/>
          </p:nvSpPr>
          <p:spPr>
            <a:xfrm>
              <a:off x="5661998" y="1314808"/>
              <a:ext cx="314510" cy="553998"/>
            </a:xfrm>
            <a:prstGeom prst="rect">
              <a:avLst/>
            </a:prstGeom>
          </p:spPr>
          <p:txBody>
            <a:bodyPr wrap="non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4</a:t>
              </a:r>
            </a:p>
          </p:txBody>
        </p:sp>
      </p:grpSp>
      <p:grpSp>
        <p:nvGrpSpPr>
          <p:cNvPr id="20" name="Group 19">
            <a:extLst>
              <a:ext uri="{FF2B5EF4-FFF2-40B4-BE49-F238E27FC236}">
                <a16:creationId xmlns:a16="http://schemas.microsoft.com/office/drawing/2014/main" xmlns="" id="{A6A04488-D885-435B-AA71-C8F92B8FD9F0}"/>
              </a:ext>
            </a:extLst>
          </p:cNvPr>
          <p:cNvGrpSpPr/>
          <p:nvPr/>
        </p:nvGrpSpPr>
        <p:grpSpPr>
          <a:xfrm>
            <a:off x="5855193" y="4697372"/>
            <a:ext cx="3043929" cy="1944807"/>
            <a:chOff x="5083245" y="1314808"/>
            <a:chExt cx="3043929" cy="1944807"/>
          </a:xfrm>
        </p:grpSpPr>
        <p:sp>
          <p:nvSpPr>
            <p:cNvPr id="21" name="Rectangle 20">
              <a:extLst>
                <a:ext uri="{FF2B5EF4-FFF2-40B4-BE49-F238E27FC236}">
                  <a16:creationId xmlns:a16="http://schemas.microsoft.com/office/drawing/2014/main" xmlns="" id="{5F3C965E-6B93-4C98-8725-630556919F5E}"/>
                </a:ext>
              </a:extLst>
            </p:cNvPr>
            <p:cNvSpPr/>
            <p:nvPr/>
          </p:nvSpPr>
          <p:spPr>
            <a:xfrm>
              <a:off x="5083245" y="2243952"/>
              <a:ext cx="3043929"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تمكين العاملين من صلاحيات تساعدهم على التحرك والعمل</a:t>
              </a:r>
            </a:p>
          </p:txBody>
        </p:sp>
        <p:sp>
          <p:nvSpPr>
            <p:cNvPr id="22" name="Rectangle 21">
              <a:extLst>
                <a:ext uri="{FF2B5EF4-FFF2-40B4-BE49-F238E27FC236}">
                  <a16:creationId xmlns:a16="http://schemas.microsoft.com/office/drawing/2014/main" xmlns="" id="{6CEA0193-3F8A-4F17-8C02-39B706604CB1}"/>
                </a:ext>
              </a:extLst>
            </p:cNvPr>
            <p:cNvSpPr/>
            <p:nvPr/>
          </p:nvSpPr>
          <p:spPr>
            <a:xfrm>
              <a:off x="5661998" y="1314808"/>
              <a:ext cx="314510" cy="553998"/>
            </a:xfrm>
            <a:prstGeom prst="rect">
              <a:avLst/>
            </a:prstGeom>
          </p:spPr>
          <p:txBody>
            <a:bodyPr wrap="non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5</a:t>
              </a:r>
            </a:p>
          </p:txBody>
        </p:sp>
      </p:grpSp>
      <p:grpSp>
        <p:nvGrpSpPr>
          <p:cNvPr id="23" name="Group 22">
            <a:extLst>
              <a:ext uri="{FF2B5EF4-FFF2-40B4-BE49-F238E27FC236}">
                <a16:creationId xmlns:a16="http://schemas.microsoft.com/office/drawing/2014/main" xmlns="" id="{776ED899-4272-432A-A4FD-D3AB42FF062E}"/>
              </a:ext>
            </a:extLst>
          </p:cNvPr>
          <p:cNvGrpSpPr/>
          <p:nvPr/>
        </p:nvGrpSpPr>
        <p:grpSpPr>
          <a:xfrm>
            <a:off x="1056085" y="4697372"/>
            <a:ext cx="4750170" cy="788366"/>
            <a:chOff x="4950850" y="1870464"/>
            <a:chExt cx="4750170" cy="788366"/>
          </a:xfrm>
        </p:grpSpPr>
        <p:sp>
          <p:nvSpPr>
            <p:cNvPr id="24" name="Rectangle 23">
              <a:extLst>
                <a:ext uri="{FF2B5EF4-FFF2-40B4-BE49-F238E27FC236}">
                  <a16:creationId xmlns:a16="http://schemas.microsoft.com/office/drawing/2014/main" xmlns="" id="{8430A410-20FB-41A7-B607-73AFD90F112D}"/>
                </a:ext>
              </a:extLst>
            </p:cNvPr>
            <p:cNvSpPr/>
            <p:nvPr/>
          </p:nvSpPr>
          <p:spPr>
            <a:xfrm>
              <a:off x="4950850" y="2104832"/>
              <a:ext cx="3727254" cy="55399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تَحقيق بعض المكاسب عـلى المدى القصير</a:t>
              </a:r>
            </a:p>
          </p:txBody>
        </p:sp>
        <p:sp>
          <p:nvSpPr>
            <p:cNvPr id="25" name="Rectangle 24">
              <a:extLst>
                <a:ext uri="{FF2B5EF4-FFF2-40B4-BE49-F238E27FC236}">
                  <a16:creationId xmlns:a16="http://schemas.microsoft.com/office/drawing/2014/main" xmlns="" id="{AF898F86-3A51-4001-868C-B557361F58ED}"/>
                </a:ext>
              </a:extLst>
            </p:cNvPr>
            <p:cNvSpPr/>
            <p:nvPr/>
          </p:nvSpPr>
          <p:spPr>
            <a:xfrm>
              <a:off x="9405951" y="1870464"/>
              <a:ext cx="295069" cy="553998"/>
            </a:xfrm>
            <a:prstGeom prst="rect">
              <a:avLst/>
            </a:prstGeom>
          </p:spPr>
          <p:txBody>
            <a:bodyPr wrap="squar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6</a:t>
              </a:r>
            </a:p>
          </p:txBody>
        </p:sp>
      </p:grpSp>
      <p:grpSp>
        <p:nvGrpSpPr>
          <p:cNvPr id="26" name="Group 25">
            <a:extLst>
              <a:ext uri="{FF2B5EF4-FFF2-40B4-BE49-F238E27FC236}">
                <a16:creationId xmlns:a16="http://schemas.microsoft.com/office/drawing/2014/main" xmlns="" id="{D6ABAEBC-DF1A-4812-8BB3-27B7AFFEB899}"/>
              </a:ext>
            </a:extLst>
          </p:cNvPr>
          <p:cNvGrpSpPr/>
          <p:nvPr/>
        </p:nvGrpSpPr>
        <p:grpSpPr>
          <a:xfrm>
            <a:off x="1886031" y="3410321"/>
            <a:ext cx="3192377" cy="1139269"/>
            <a:chOff x="6508643" y="1285193"/>
            <a:chExt cx="3192377" cy="1139269"/>
          </a:xfrm>
        </p:grpSpPr>
        <p:sp>
          <p:nvSpPr>
            <p:cNvPr id="27" name="Rectangle 26">
              <a:extLst>
                <a:ext uri="{FF2B5EF4-FFF2-40B4-BE49-F238E27FC236}">
                  <a16:creationId xmlns:a16="http://schemas.microsoft.com/office/drawing/2014/main" xmlns="" id="{8BB1526B-9CC3-42BA-878F-13FDEFC02A7A}"/>
                </a:ext>
              </a:extLst>
            </p:cNvPr>
            <p:cNvSpPr/>
            <p:nvPr/>
          </p:nvSpPr>
          <p:spPr>
            <a:xfrm>
              <a:off x="6508643" y="1285193"/>
              <a:ext cx="2506475"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تعزيز المكاسب المحققة وتحقيق مزيد من التغيير</a:t>
              </a:r>
            </a:p>
          </p:txBody>
        </p:sp>
        <p:sp>
          <p:nvSpPr>
            <p:cNvPr id="28" name="Rectangle 27">
              <a:extLst>
                <a:ext uri="{FF2B5EF4-FFF2-40B4-BE49-F238E27FC236}">
                  <a16:creationId xmlns:a16="http://schemas.microsoft.com/office/drawing/2014/main" xmlns="" id="{3D0DAAAA-7BDC-4122-8B32-81D159999196}"/>
                </a:ext>
              </a:extLst>
            </p:cNvPr>
            <p:cNvSpPr/>
            <p:nvPr/>
          </p:nvSpPr>
          <p:spPr>
            <a:xfrm>
              <a:off x="9405951" y="1870464"/>
              <a:ext cx="295069" cy="553998"/>
            </a:xfrm>
            <a:prstGeom prst="rect">
              <a:avLst/>
            </a:prstGeom>
          </p:spPr>
          <p:txBody>
            <a:bodyPr wrap="squar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7</a:t>
              </a:r>
            </a:p>
          </p:txBody>
        </p:sp>
      </p:grpSp>
      <p:grpSp>
        <p:nvGrpSpPr>
          <p:cNvPr id="29" name="Group 28">
            <a:extLst>
              <a:ext uri="{FF2B5EF4-FFF2-40B4-BE49-F238E27FC236}">
                <a16:creationId xmlns:a16="http://schemas.microsoft.com/office/drawing/2014/main" xmlns="" id="{FA59B7A0-9161-4DD0-AF55-5893B6F54A8E}"/>
              </a:ext>
            </a:extLst>
          </p:cNvPr>
          <p:cNvGrpSpPr/>
          <p:nvPr/>
        </p:nvGrpSpPr>
        <p:grpSpPr>
          <a:xfrm>
            <a:off x="1655719" y="2146679"/>
            <a:ext cx="3554306" cy="1469245"/>
            <a:chOff x="6226609" y="955217"/>
            <a:chExt cx="3554306" cy="1469245"/>
          </a:xfrm>
        </p:grpSpPr>
        <p:sp>
          <p:nvSpPr>
            <p:cNvPr id="30" name="Rectangle 29">
              <a:extLst>
                <a:ext uri="{FF2B5EF4-FFF2-40B4-BE49-F238E27FC236}">
                  <a16:creationId xmlns:a16="http://schemas.microsoft.com/office/drawing/2014/main" xmlns="" id="{2DD1A2D0-AF8C-4095-8409-FA636380D6A0}"/>
                </a:ext>
              </a:extLst>
            </p:cNvPr>
            <p:cNvSpPr/>
            <p:nvPr/>
          </p:nvSpPr>
          <p:spPr>
            <a:xfrm>
              <a:off x="6226609" y="955217"/>
              <a:ext cx="3554306" cy="55399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تَثبيت التغيير في ثقافة المُنظمة</a:t>
              </a:r>
            </a:p>
          </p:txBody>
        </p:sp>
        <p:sp>
          <p:nvSpPr>
            <p:cNvPr id="31" name="Rectangle 30">
              <a:extLst>
                <a:ext uri="{FF2B5EF4-FFF2-40B4-BE49-F238E27FC236}">
                  <a16:creationId xmlns:a16="http://schemas.microsoft.com/office/drawing/2014/main" xmlns="" id="{37B32892-3510-4DD1-9594-993E042B29BA}"/>
                </a:ext>
              </a:extLst>
            </p:cNvPr>
            <p:cNvSpPr/>
            <p:nvPr/>
          </p:nvSpPr>
          <p:spPr>
            <a:xfrm>
              <a:off x="9405951" y="1870464"/>
              <a:ext cx="295069" cy="553998"/>
            </a:xfrm>
            <a:prstGeom prst="rect">
              <a:avLst/>
            </a:prstGeom>
          </p:spPr>
          <p:txBody>
            <a:bodyPr wrap="square">
              <a:spAutoFit/>
            </a:bodyPr>
            <a:lstStyle/>
            <a:p>
              <a:pPr algn="ctr">
                <a:lnSpc>
                  <a:spcPct val="12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8</a:t>
              </a:r>
            </a:p>
          </p:txBody>
        </p:sp>
      </p:grpSp>
      <p:pic>
        <p:nvPicPr>
          <p:cNvPr id="2" name="Picture 1">
            <a:extLst>
              <a:ext uri="{FF2B5EF4-FFF2-40B4-BE49-F238E27FC236}">
                <a16:creationId xmlns:a16="http://schemas.microsoft.com/office/drawing/2014/main" xmlns="" id="{42217E13-E1BD-47FF-B4FB-B46AB77B4D70}"/>
              </a:ext>
            </a:extLst>
          </p:cNvPr>
          <p:cNvPicPr>
            <a:picLocks noChangeAspect="1"/>
          </p:cNvPicPr>
          <p:nvPr/>
        </p:nvPicPr>
        <p:blipFill rotWithShape="1">
          <a:blip r:embed="rId4">
            <a:clrChange>
              <a:clrFrom>
                <a:srgbClr val="F5F1E6"/>
              </a:clrFrom>
              <a:clrTo>
                <a:srgbClr val="F5F1E6">
                  <a:alpha val="0"/>
                </a:srgbClr>
              </a:clrTo>
            </a:clrChange>
          </a:blip>
          <a:srcRect l="14018" r="15542"/>
          <a:stretch/>
        </p:blipFill>
        <p:spPr>
          <a:xfrm>
            <a:off x="2099733" y="304800"/>
            <a:ext cx="2230804" cy="1781746"/>
          </a:xfrm>
          <a:prstGeom prst="rect">
            <a:avLst/>
          </a:prstGeom>
        </p:spPr>
      </p:pic>
    </p:spTree>
    <p:extLst>
      <p:ext uri="{BB962C8B-B14F-4D97-AF65-F5344CB8AC3E}">
        <p14:creationId xmlns:p14="http://schemas.microsoft.com/office/powerpoint/2010/main" val="27152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right)">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506043" y="2582772"/>
            <a:ext cx="6614311"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اليـــوم التــــدريبي الأول</a:t>
            </a:r>
          </a:p>
        </p:txBody>
      </p:sp>
    </p:spTree>
    <p:extLst>
      <p:ext uri="{BB962C8B-B14F-4D97-AF65-F5344CB8AC3E}">
        <p14:creationId xmlns:p14="http://schemas.microsoft.com/office/powerpoint/2010/main" val="407870453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80</a:t>
            </a:fld>
            <a:endParaRPr lang="ar-EG"/>
          </a:p>
        </p:txBody>
      </p:sp>
      <p:grpSp>
        <p:nvGrpSpPr>
          <p:cNvPr id="4" name="Group 3">
            <a:extLst>
              <a:ext uri="{FF2B5EF4-FFF2-40B4-BE49-F238E27FC236}">
                <a16:creationId xmlns:a16="http://schemas.microsoft.com/office/drawing/2014/main" xmlns="" id="{84AD3DB7-84E6-47E5-A9E3-9D6D8129FFA9}"/>
              </a:ext>
            </a:extLst>
          </p:cNvPr>
          <p:cNvGrpSpPr/>
          <p:nvPr/>
        </p:nvGrpSpPr>
        <p:grpSpPr>
          <a:xfrm>
            <a:off x="2132013" y="403316"/>
            <a:ext cx="3760787" cy="693314"/>
            <a:chOff x="409574" y="-280"/>
            <a:chExt cx="1933575" cy="557530"/>
          </a:xfrm>
        </p:grpSpPr>
        <p:pic>
          <p:nvPicPr>
            <p:cNvPr id="5" name="Picture 4">
              <a:extLst>
                <a:ext uri="{FF2B5EF4-FFF2-40B4-BE49-F238E27FC236}">
                  <a16:creationId xmlns:a16="http://schemas.microsoft.com/office/drawing/2014/main" xmlns="" id="{F7EFD7D7-AE6C-4B2A-8F1E-F38756DE97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 t="17335" r="-50" b="50"/>
            <a:stretch/>
          </p:blipFill>
          <p:spPr bwMode="auto">
            <a:xfrm rot="16200000">
              <a:off x="1085586" y="-676292"/>
              <a:ext cx="557530" cy="1909553"/>
            </a:xfrm>
            <a:prstGeom prst="rect">
              <a:avLst/>
            </a:prstGeom>
            <a:noFill/>
            <a:ln>
              <a:noFill/>
            </a:ln>
          </p:spPr>
        </p:pic>
        <p:sp>
          <p:nvSpPr>
            <p:cNvPr id="6" name="Rectangle 5">
              <a:extLst>
                <a:ext uri="{FF2B5EF4-FFF2-40B4-BE49-F238E27FC236}">
                  <a16:creationId xmlns:a16="http://schemas.microsoft.com/office/drawing/2014/main" xmlns="" id="{11B2894E-A264-4AF8-AF82-AE738AC0DDBE}"/>
                </a:ext>
              </a:extLst>
            </p:cNvPr>
            <p:cNvSpPr/>
            <p:nvPr/>
          </p:nvSpPr>
          <p:spPr>
            <a:xfrm>
              <a:off x="409625" y="65698"/>
              <a:ext cx="1590531" cy="461436"/>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نموذج لوين </a:t>
              </a: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LOWIN</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F988D077-4DB7-4519-94E5-8D6782199A69}"/>
                </a:ext>
              </a:extLst>
            </p:cNvPr>
            <p:cNvSpPr/>
            <p:nvPr/>
          </p:nvSpPr>
          <p:spPr>
            <a:xfrm>
              <a:off x="1943020" y="-265"/>
              <a:ext cx="400129" cy="461436"/>
            </a:xfrm>
            <a:prstGeom prst="rect">
              <a:avLst/>
            </a:prstGeom>
          </p:spPr>
          <p:txBody>
            <a:bodyPr wrap="square">
              <a:noAutofit/>
            </a:bodyPr>
            <a:lstStyle/>
            <a:p>
              <a:pPr algn="ctr" rtl="1">
                <a:lnSpc>
                  <a:spcPct val="107000"/>
                </a:lnSpc>
                <a:spcAft>
                  <a:spcPts val="800"/>
                </a:spcAft>
              </a:pPr>
              <a:r>
                <a:rPr lang="ar-SA" sz="2800" b="1" dirty="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rPr>
                <a:t>ثانياً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a:extLst>
              <a:ext uri="{FF2B5EF4-FFF2-40B4-BE49-F238E27FC236}">
                <a16:creationId xmlns:a16="http://schemas.microsoft.com/office/drawing/2014/main" xmlns="" id="{5B7FCA6C-7DB1-4E33-BAD6-DAC78669DF01}"/>
              </a:ext>
            </a:extLst>
          </p:cNvPr>
          <p:cNvPicPr>
            <a:picLocks noChangeAspect="1"/>
          </p:cNvPicPr>
          <p:nvPr/>
        </p:nvPicPr>
        <p:blipFill>
          <a:blip r:embed="rId4"/>
          <a:stretch>
            <a:fillRect/>
          </a:stretch>
        </p:blipFill>
        <p:spPr>
          <a:xfrm>
            <a:off x="3760242" y="2238167"/>
            <a:ext cx="4839685" cy="4783415"/>
          </a:xfrm>
          <a:prstGeom prst="rect">
            <a:avLst/>
          </a:prstGeom>
        </p:spPr>
      </p:pic>
      <p:grpSp>
        <p:nvGrpSpPr>
          <p:cNvPr id="9" name="Group 8">
            <a:extLst>
              <a:ext uri="{FF2B5EF4-FFF2-40B4-BE49-F238E27FC236}">
                <a16:creationId xmlns:a16="http://schemas.microsoft.com/office/drawing/2014/main" xmlns="" id="{6F737A3A-91EC-4C13-9610-8396BEC5D1E8}"/>
              </a:ext>
            </a:extLst>
          </p:cNvPr>
          <p:cNvGrpSpPr/>
          <p:nvPr/>
        </p:nvGrpSpPr>
        <p:grpSpPr>
          <a:xfrm>
            <a:off x="4971315" y="1568086"/>
            <a:ext cx="2575961" cy="2561441"/>
            <a:chOff x="6981008" y="1307522"/>
            <a:chExt cx="2575961" cy="2561441"/>
          </a:xfrm>
        </p:grpSpPr>
        <p:pic>
          <p:nvPicPr>
            <p:cNvPr id="11" name="Picture 10">
              <a:extLst>
                <a:ext uri="{FF2B5EF4-FFF2-40B4-BE49-F238E27FC236}">
                  <a16:creationId xmlns:a16="http://schemas.microsoft.com/office/drawing/2014/main" xmlns="" id="{444D9EB9-2291-4CAA-90F0-64E7FFE05409}"/>
                </a:ext>
              </a:extLst>
            </p:cNvPr>
            <p:cNvPicPr>
              <a:picLocks noChangeAspect="1"/>
            </p:cNvPicPr>
            <p:nvPr/>
          </p:nvPicPr>
          <p:blipFill>
            <a:blip r:embed="rId5"/>
            <a:stretch>
              <a:fillRect/>
            </a:stretch>
          </p:blipFill>
          <p:spPr>
            <a:xfrm>
              <a:off x="6981008" y="1307522"/>
              <a:ext cx="2575961" cy="2561441"/>
            </a:xfrm>
            <a:prstGeom prst="rect">
              <a:avLst/>
            </a:prstGeom>
          </p:spPr>
        </p:pic>
        <p:sp>
          <p:nvSpPr>
            <p:cNvPr id="12" name="Rectangle 11">
              <a:extLst>
                <a:ext uri="{FF2B5EF4-FFF2-40B4-BE49-F238E27FC236}">
                  <a16:creationId xmlns:a16="http://schemas.microsoft.com/office/drawing/2014/main" xmlns="" id="{FE04D285-EE9A-473C-94E8-906DEC8D8489}"/>
                </a:ext>
              </a:extLst>
            </p:cNvPr>
            <p:cNvSpPr/>
            <p:nvPr/>
          </p:nvSpPr>
          <p:spPr>
            <a:xfrm>
              <a:off x="7263389" y="1884073"/>
              <a:ext cx="1993970"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مرحلة </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اذابة الجليد</a:t>
              </a:r>
            </a:p>
          </p:txBody>
        </p:sp>
      </p:grpSp>
      <p:grpSp>
        <p:nvGrpSpPr>
          <p:cNvPr id="13" name="Group 12">
            <a:extLst>
              <a:ext uri="{FF2B5EF4-FFF2-40B4-BE49-F238E27FC236}">
                <a16:creationId xmlns:a16="http://schemas.microsoft.com/office/drawing/2014/main" xmlns="" id="{17624580-709A-4504-ACE6-9E4C5A1098D8}"/>
              </a:ext>
            </a:extLst>
          </p:cNvPr>
          <p:cNvGrpSpPr/>
          <p:nvPr/>
        </p:nvGrpSpPr>
        <p:grpSpPr>
          <a:xfrm>
            <a:off x="6336203" y="3869229"/>
            <a:ext cx="2575961" cy="2561441"/>
            <a:chOff x="8345896" y="3608665"/>
            <a:chExt cx="2575961" cy="2561441"/>
          </a:xfrm>
        </p:grpSpPr>
        <p:pic>
          <p:nvPicPr>
            <p:cNvPr id="14" name="Picture 13">
              <a:extLst>
                <a:ext uri="{FF2B5EF4-FFF2-40B4-BE49-F238E27FC236}">
                  <a16:creationId xmlns:a16="http://schemas.microsoft.com/office/drawing/2014/main" xmlns="" id="{0DCA1466-96F4-4630-A170-C8F5A36675AE}"/>
                </a:ext>
              </a:extLst>
            </p:cNvPr>
            <p:cNvPicPr>
              <a:picLocks noChangeAspect="1"/>
            </p:cNvPicPr>
            <p:nvPr/>
          </p:nvPicPr>
          <p:blipFill>
            <a:blip r:embed="rId6"/>
            <a:stretch>
              <a:fillRect/>
            </a:stretch>
          </p:blipFill>
          <p:spPr>
            <a:xfrm>
              <a:off x="8345896" y="3608665"/>
              <a:ext cx="2575961" cy="2561441"/>
            </a:xfrm>
            <a:prstGeom prst="rect">
              <a:avLst/>
            </a:prstGeom>
          </p:spPr>
        </p:pic>
        <p:sp>
          <p:nvSpPr>
            <p:cNvPr id="15" name="Rectangle 14">
              <a:extLst>
                <a:ext uri="{FF2B5EF4-FFF2-40B4-BE49-F238E27FC236}">
                  <a16:creationId xmlns:a16="http://schemas.microsoft.com/office/drawing/2014/main" xmlns="" id="{5A05AC0F-4BAE-4098-8EB7-29CA59CBA292}"/>
                </a:ext>
              </a:extLst>
            </p:cNvPr>
            <p:cNvSpPr/>
            <p:nvPr/>
          </p:nvSpPr>
          <p:spPr>
            <a:xfrm>
              <a:off x="9108774" y="4412331"/>
              <a:ext cx="1530654"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مرحلة </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ادارة التغيير</a:t>
              </a:r>
            </a:p>
          </p:txBody>
        </p:sp>
      </p:grpSp>
      <p:grpSp>
        <p:nvGrpSpPr>
          <p:cNvPr id="16" name="Group 15">
            <a:extLst>
              <a:ext uri="{FF2B5EF4-FFF2-40B4-BE49-F238E27FC236}">
                <a16:creationId xmlns:a16="http://schemas.microsoft.com/office/drawing/2014/main" xmlns="" id="{72E7E9A7-A945-48A1-9C39-60374E3C1718}"/>
              </a:ext>
            </a:extLst>
          </p:cNvPr>
          <p:cNvGrpSpPr/>
          <p:nvPr/>
        </p:nvGrpSpPr>
        <p:grpSpPr>
          <a:xfrm>
            <a:off x="3357737" y="3959322"/>
            <a:ext cx="2575961" cy="2561441"/>
            <a:chOff x="5457697" y="3699229"/>
            <a:chExt cx="2575961" cy="2561441"/>
          </a:xfrm>
        </p:grpSpPr>
        <p:pic>
          <p:nvPicPr>
            <p:cNvPr id="17" name="Picture 16">
              <a:extLst>
                <a:ext uri="{FF2B5EF4-FFF2-40B4-BE49-F238E27FC236}">
                  <a16:creationId xmlns:a16="http://schemas.microsoft.com/office/drawing/2014/main" xmlns="" id="{F57F3C69-6838-4C82-B3C4-7C3FA260EE96}"/>
                </a:ext>
              </a:extLst>
            </p:cNvPr>
            <p:cNvPicPr>
              <a:picLocks noChangeAspect="1"/>
            </p:cNvPicPr>
            <p:nvPr/>
          </p:nvPicPr>
          <p:blipFill>
            <a:blip r:embed="rId7"/>
            <a:stretch>
              <a:fillRect/>
            </a:stretch>
          </p:blipFill>
          <p:spPr>
            <a:xfrm>
              <a:off x="5457697" y="3699229"/>
              <a:ext cx="2575961" cy="2561441"/>
            </a:xfrm>
            <a:prstGeom prst="rect">
              <a:avLst/>
            </a:prstGeom>
          </p:spPr>
        </p:pic>
        <p:sp>
          <p:nvSpPr>
            <p:cNvPr id="18" name="Rectangle 17">
              <a:extLst>
                <a:ext uri="{FF2B5EF4-FFF2-40B4-BE49-F238E27FC236}">
                  <a16:creationId xmlns:a16="http://schemas.microsoft.com/office/drawing/2014/main" xmlns="" id="{3778E680-63B8-46F8-AF31-150708B9E32E}"/>
                </a:ext>
              </a:extLst>
            </p:cNvPr>
            <p:cNvSpPr/>
            <p:nvPr/>
          </p:nvSpPr>
          <p:spPr>
            <a:xfrm>
              <a:off x="5862557" y="4041834"/>
              <a:ext cx="1287230" cy="1815882"/>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مرحلي الاستقرار وإعادة التجميد</a:t>
              </a:r>
            </a:p>
          </p:txBody>
        </p:sp>
      </p:grpSp>
      <p:grpSp>
        <p:nvGrpSpPr>
          <p:cNvPr id="19" name="Group 18">
            <a:extLst>
              <a:ext uri="{FF2B5EF4-FFF2-40B4-BE49-F238E27FC236}">
                <a16:creationId xmlns:a16="http://schemas.microsoft.com/office/drawing/2014/main" xmlns="" id="{55B6DA9E-649C-4A8C-B7BA-96D131095EA4}"/>
              </a:ext>
            </a:extLst>
          </p:cNvPr>
          <p:cNvGrpSpPr/>
          <p:nvPr/>
        </p:nvGrpSpPr>
        <p:grpSpPr>
          <a:xfrm>
            <a:off x="4971315" y="3170019"/>
            <a:ext cx="2447347" cy="2418892"/>
            <a:chOff x="4972099" y="2646218"/>
            <a:chExt cx="2447347" cy="2418892"/>
          </a:xfrm>
        </p:grpSpPr>
        <p:pic>
          <p:nvPicPr>
            <p:cNvPr id="20" name="Picture 19">
              <a:extLst>
                <a:ext uri="{FF2B5EF4-FFF2-40B4-BE49-F238E27FC236}">
                  <a16:creationId xmlns:a16="http://schemas.microsoft.com/office/drawing/2014/main" xmlns="" id="{5A3211A4-0176-456E-AC6D-29EAE4034AEA}"/>
                </a:ext>
              </a:extLst>
            </p:cNvPr>
            <p:cNvPicPr>
              <a:picLocks noChangeAspect="1"/>
            </p:cNvPicPr>
            <p:nvPr/>
          </p:nvPicPr>
          <p:blipFill>
            <a:blip r:embed="rId8"/>
            <a:stretch>
              <a:fillRect/>
            </a:stretch>
          </p:blipFill>
          <p:spPr>
            <a:xfrm>
              <a:off x="4972099" y="2646218"/>
              <a:ext cx="2447347" cy="2418892"/>
            </a:xfrm>
            <a:prstGeom prst="rect">
              <a:avLst/>
            </a:prstGeom>
          </p:spPr>
        </p:pic>
        <p:sp>
          <p:nvSpPr>
            <p:cNvPr id="21" name="Rectangle 20">
              <a:extLst>
                <a:ext uri="{FF2B5EF4-FFF2-40B4-BE49-F238E27FC236}">
                  <a16:creationId xmlns:a16="http://schemas.microsoft.com/office/drawing/2014/main" xmlns="" id="{85F0420F-7B80-4934-B3DD-F290DFB10619}"/>
                </a:ext>
              </a:extLst>
            </p:cNvPr>
            <p:cNvSpPr/>
            <p:nvPr/>
          </p:nvSpPr>
          <p:spPr>
            <a:xfrm>
              <a:off x="5338337" y="2941684"/>
              <a:ext cx="1842844" cy="181588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حسب لوين فإن التغيير المخطط والواعي يتضمن المراحل التالية</a:t>
              </a:r>
            </a:p>
          </p:txBody>
        </p:sp>
      </p:grpSp>
    </p:spTree>
    <p:extLst>
      <p:ext uri="{BB962C8B-B14F-4D97-AF65-F5344CB8AC3E}">
        <p14:creationId xmlns:p14="http://schemas.microsoft.com/office/powerpoint/2010/main" val="306745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2000"/>
                                        <p:tgtEl>
                                          <p:spTgt spid="19"/>
                                        </p:tgtEl>
                                      </p:cBhvr>
                                    </p:animEffect>
                                  </p:childTnLst>
                                </p:cTn>
                              </p:par>
                              <p:par>
                                <p:cTn id="15" presetID="21"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81</a:t>
            </a:fld>
            <a:endParaRPr lang="ar-EG"/>
          </a:p>
        </p:txBody>
      </p:sp>
      <p:grpSp>
        <p:nvGrpSpPr>
          <p:cNvPr id="4" name="Group 3">
            <a:extLst>
              <a:ext uri="{FF2B5EF4-FFF2-40B4-BE49-F238E27FC236}">
                <a16:creationId xmlns:a16="http://schemas.microsoft.com/office/drawing/2014/main" xmlns="" id="{0673812B-34D9-4F61-9F5D-A3DEF35A76FC}"/>
              </a:ext>
            </a:extLst>
          </p:cNvPr>
          <p:cNvGrpSpPr/>
          <p:nvPr/>
        </p:nvGrpSpPr>
        <p:grpSpPr>
          <a:xfrm>
            <a:off x="3454047" y="1198179"/>
            <a:ext cx="5280729" cy="5195117"/>
            <a:chOff x="3454047" y="1198179"/>
            <a:chExt cx="5280729" cy="5195117"/>
          </a:xfrm>
        </p:grpSpPr>
        <p:grpSp>
          <p:nvGrpSpPr>
            <p:cNvPr id="5" name="Group 4">
              <a:extLst>
                <a:ext uri="{FF2B5EF4-FFF2-40B4-BE49-F238E27FC236}">
                  <a16:creationId xmlns:a16="http://schemas.microsoft.com/office/drawing/2014/main" xmlns="" id="{AE3F79CA-4395-4C05-8A23-1A79AD3BF71E}"/>
                </a:ext>
              </a:extLst>
            </p:cNvPr>
            <p:cNvGrpSpPr/>
            <p:nvPr/>
          </p:nvGrpSpPr>
          <p:grpSpPr>
            <a:xfrm>
              <a:off x="3454047" y="1198179"/>
              <a:ext cx="5280729" cy="5195117"/>
              <a:chOff x="3407432" y="1152319"/>
              <a:chExt cx="5373963" cy="5286836"/>
            </a:xfrm>
            <a:effectLst>
              <a:outerShdw blurRad="381000" dist="88900" dir="2700000" algn="tl" rotWithShape="0">
                <a:prstClr val="black">
                  <a:alpha val="48000"/>
                </a:prstClr>
              </a:outerShdw>
            </a:effectLst>
          </p:grpSpPr>
          <p:sp>
            <p:nvSpPr>
              <p:cNvPr id="23" name="Freeform 20">
                <a:extLst>
                  <a:ext uri="{FF2B5EF4-FFF2-40B4-BE49-F238E27FC236}">
                    <a16:creationId xmlns:a16="http://schemas.microsoft.com/office/drawing/2014/main" xmlns="" id="{CB32EB73-A606-489E-8FF2-D24617D470FE}"/>
                  </a:ext>
                </a:extLst>
              </p:cNvPr>
              <p:cNvSpPr>
                <a:spLocks/>
              </p:cNvSpPr>
              <p:nvPr/>
            </p:nvSpPr>
            <p:spPr bwMode="auto">
              <a:xfrm>
                <a:off x="5243896" y="1152319"/>
                <a:ext cx="1676884" cy="1931347"/>
              </a:xfrm>
              <a:custGeom>
                <a:avLst/>
                <a:gdLst>
                  <a:gd name="T0" fmla="*/ 1570 w 1944"/>
                  <a:gd name="T1" fmla="*/ 0 h 2239"/>
                  <a:gd name="T2" fmla="*/ 1579 w 1944"/>
                  <a:gd name="T3" fmla="*/ 0 h 2239"/>
                  <a:gd name="T4" fmla="*/ 1594 w 1944"/>
                  <a:gd name="T5" fmla="*/ 2 h 2239"/>
                  <a:gd name="T6" fmla="*/ 1613 w 1944"/>
                  <a:gd name="T7" fmla="*/ 4 h 2239"/>
                  <a:gd name="T8" fmla="*/ 1638 w 1944"/>
                  <a:gd name="T9" fmla="*/ 6 h 2239"/>
                  <a:gd name="T10" fmla="*/ 1664 w 1944"/>
                  <a:gd name="T11" fmla="*/ 11 h 2239"/>
                  <a:gd name="T12" fmla="*/ 1692 w 1944"/>
                  <a:gd name="T13" fmla="*/ 19 h 2239"/>
                  <a:gd name="T14" fmla="*/ 1725 w 1944"/>
                  <a:gd name="T15" fmla="*/ 28 h 2239"/>
                  <a:gd name="T16" fmla="*/ 1755 w 1944"/>
                  <a:gd name="T17" fmla="*/ 40 h 2239"/>
                  <a:gd name="T18" fmla="*/ 1787 w 1944"/>
                  <a:gd name="T19" fmla="*/ 57 h 2239"/>
                  <a:gd name="T20" fmla="*/ 1817 w 1944"/>
                  <a:gd name="T21" fmla="*/ 76 h 2239"/>
                  <a:gd name="T22" fmla="*/ 1846 w 1944"/>
                  <a:gd name="T23" fmla="*/ 98 h 2239"/>
                  <a:gd name="T24" fmla="*/ 1874 w 1944"/>
                  <a:gd name="T25" fmla="*/ 125 h 2239"/>
                  <a:gd name="T26" fmla="*/ 1897 w 1944"/>
                  <a:gd name="T27" fmla="*/ 157 h 2239"/>
                  <a:gd name="T28" fmla="*/ 1917 w 1944"/>
                  <a:gd name="T29" fmla="*/ 195 h 2239"/>
                  <a:gd name="T30" fmla="*/ 1933 w 1944"/>
                  <a:gd name="T31" fmla="*/ 238 h 2239"/>
                  <a:gd name="T32" fmla="*/ 1942 w 1944"/>
                  <a:gd name="T33" fmla="*/ 285 h 2239"/>
                  <a:gd name="T34" fmla="*/ 1944 w 1944"/>
                  <a:gd name="T35" fmla="*/ 340 h 2239"/>
                  <a:gd name="T36" fmla="*/ 1944 w 1944"/>
                  <a:gd name="T37" fmla="*/ 440 h 2239"/>
                  <a:gd name="T38" fmla="*/ 1944 w 1944"/>
                  <a:gd name="T39" fmla="*/ 531 h 2239"/>
                  <a:gd name="T40" fmla="*/ 1944 w 1944"/>
                  <a:gd name="T41" fmla="*/ 612 h 2239"/>
                  <a:gd name="T42" fmla="*/ 1944 w 1944"/>
                  <a:gd name="T43" fmla="*/ 684 h 2239"/>
                  <a:gd name="T44" fmla="*/ 1944 w 1944"/>
                  <a:gd name="T45" fmla="*/ 797 h 2239"/>
                  <a:gd name="T46" fmla="*/ 1944 w 1944"/>
                  <a:gd name="T47" fmla="*/ 839 h 2239"/>
                  <a:gd name="T48" fmla="*/ 1944 w 1944"/>
                  <a:gd name="T49" fmla="*/ 869 h 2239"/>
                  <a:gd name="T50" fmla="*/ 1944 w 1944"/>
                  <a:gd name="T51" fmla="*/ 886 h 2239"/>
                  <a:gd name="T52" fmla="*/ 1944 w 1944"/>
                  <a:gd name="T53" fmla="*/ 892 h 2239"/>
                  <a:gd name="T54" fmla="*/ 1314 w 1944"/>
                  <a:gd name="T55" fmla="*/ 2231 h 2239"/>
                  <a:gd name="T56" fmla="*/ 634 w 1944"/>
                  <a:gd name="T57" fmla="*/ 2239 h 2239"/>
                  <a:gd name="T58" fmla="*/ 0 w 1944"/>
                  <a:gd name="T59" fmla="*/ 886 h 2239"/>
                  <a:gd name="T60" fmla="*/ 0 w 1944"/>
                  <a:gd name="T61" fmla="*/ 312 h 2239"/>
                  <a:gd name="T62" fmla="*/ 0 w 1944"/>
                  <a:gd name="T63" fmla="*/ 308 h 2239"/>
                  <a:gd name="T64" fmla="*/ 0 w 1944"/>
                  <a:gd name="T65" fmla="*/ 301 h 2239"/>
                  <a:gd name="T66" fmla="*/ 0 w 1944"/>
                  <a:gd name="T67" fmla="*/ 287 h 2239"/>
                  <a:gd name="T68" fmla="*/ 2 w 1944"/>
                  <a:gd name="T69" fmla="*/ 268 h 2239"/>
                  <a:gd name="T70" fmla="*/ 6 w 1944"/>
                  <a:gd name="T71" fmla="*/ 248 h 2239"/>
                  <a:gd name="T72" fmla="*/ 13 w 1944"/>
                  <a:gd name="T73" fmla="*/ 223 h 2239"/>
                  <a:gd name="T74" fmla="*/ 21 w 1944"/>
                  <a:gd name="T75" fmla="*/ 197 h 2239"/>
                  <a:gd name="T76" fmla="*/ 32 w 1944"/>
                  <a:gd name="T77" fmla="*/ 170 h 2239"/>
                  <a:gd name="T78" fmla="*/ 47 w 1944"/>
                  <a:gd name="T79" fmla="*/ 142 h 2239"/>
                  <a:gd name="T80" fmla="*/ 64 w 1944"/>
                  <a:gd name="T81" fmla="*/ 115 h 2239"/>
                  <a:gd name="T82" fmla="*/ 87 w 1944"/>
                  <a:gd name="T83" fmla="*/ 89 h 2239"/>
                  <a:gd name="T84" fmla="*/ 115 w 1944"/>
                  <a:gd name="T85" fmla="*/ 66 h 2239"/>
                  <a:gd name="T86" fmla="*/ 148 w 1944"/>
                  <a:gd name="T87" fmla="*/ 44 h 2239"/>
                  <a:gd name="T88" fmla="*/ 185 w 1944"/>
                  <a:gd name="T89" fmla="*/ 27 h 2239"/>
                  <a:gd name="T90" fmla="*/ 229 w 1944"/>
                  <a:gd name="T91" fmla="*/ 13 h 2239"/>
                  <a:gd name="T92" fmla="*/ 278 w 1944"/>
                  <a:gd name="T93" fmla="*/ 4 h 2239"/>
                  <a:gd name="T94" fmla="*/ 337 w 1944"/>
                  <a:gd name="T95" fmla="*/ 0 h 2239"/>
                  <a:gd name="T96" fmla="*/ 1566 w 1944"/>
                  <a:gd name="T97" fmla="*/ 0 h 2239"/>
                  <a:gd name="T98" fmla="*/ 1570 w 1944"/>
                  <a:gd name="T99"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4" h="2239">
                    <a:moveTo>
                      <a:pt x="1570" y="0"/>
                    </a:moveTo>
                    <a:lnTo>
                      <a:pt x="1579" y="0"/>
                    </a:lnTo>
                    <a:lnTo>
                      <a:pt x="1594" y="2"/>
                    </a:lnTo>
                    <a:lnTo>
                      <a:pt x="1613" y="4"/>
                    </a:lnTo>
                    <a:lnTo>
                      <a:pt x="1638" y="6"/>
                    </a:lnTo>
                    <a:lnTo>
                      <a:pt x="1664" y="11"/>
                    </a:lnTo>
                    <a:lnTo>
                      <a:pt x="1692" y="19"/>
                    </a:lnTo>
                    <a:lnTo>
                      <a:pt x="1725" y="28"/>
                    </a:lnTo>
                    <a:lnTo>
                      <a:pt x="1755" y="40"/>
                    </a:lnTo>
                    <a:lnTo>
                      <a:pt x="1787" y="57"/>
                    </a:lnTo>
                    <a:lnTo>
                      <a:pt x="1817" y="76"/>
                    </a:lnTo>
                    <a:lnTo>
                      <a:pt x="1846" y="98"/>
                    </a:lnTo>
                    <a:lnTo>
                      <a:pt x="1874" y="125"/>
                    </a:lnTo>
                    <a:lnTo>
                      <a:pt x="1897" y="157"/>
                    </a:lnTo>
                    <a:lnTo>
                      <a:pt x="1917" y="195"/>
                    </a:lnTo>
                    <a:lnTo>
                      <a:pt x="1933" y="238"/>
                    </a:lnTo>
                    <a:lnTo>
                      <a:pt x="1942" y="285"/>
                    </a:lnTo>
                    <a:lnTo>
                      <a:pt x="1944" y="340"/>
                    </a:lnTo>
                    <a:lnTo>
                      <a:pt x="1944" y="440"/>
                    </a:lnTo>
                    <a:lnTo>
                      <a:pt x="1944" y="531"/>
                    </a:lnTo>
                    <a:lnTo>
                      <a:pt x="1944" y="612"/>
                    </a:lnTo>
                    <a:lnTo>
                      <a:pt x="1944" y="684"/>
                    </a:lnTo>
                    <a:lnTo>
                      <a:pt x="1944" y="797"/>
                    </a:lnTo>
                    <a:lnTo>
                      <a:pt x="1944" y="839"/>
                    </a:lnTo>
                    <a:lnTo>
                      <a:pt x="1944" y="869"/>
                    </a:lnTo>
                    <a:lnTo>
                      <a:pt x="1944" y="886"/>
                    </a:lnTo>
                    <a:lnTo>
                      <a:pt x="1944" y="892"/>
                    </a:lnTo>
                    <a:lnTo>
                      <a:pt x="1314" y="2231"/>
                    </a:lnTo>
                    <a:lnTo>
                      <a:pt x="634" y="2239"/>
                    </a:lnTo>
                    <a:lnTo>
                      <a:pt x="0" y="886"/>
                    </a:lnTo>
                    <a:lnTo>
                      <a:pt x="0" y="312"/>
                    </a:lnTo>
                    <a:lnTo>
                      <a:pt x="0" y="308"/>
                    </a:lnTo>
                    <a:lnTo>
                      <a:pt x="0" y="301"/>
                    </a:lnTo>
                    <a:lnTo>
                      <a:pt x="0" y="287"/>
                    </a:lnTo>
                    <a:lnTo>
                      <a:pt x="2" y="268"/>
                    </a:lnTo>
                    <a:lnTo>
                      <a:pt x="6" y="248"/>
                    </a:lnTo>
                    <a:lnTo>
                      <a:pt x="13" y="223"/>
                    </a:lnTo>
                    <a:lnTo>
                      <a:pt x="21" y="197"/>
                    </a:lnTo>
                    <a:lnTo>
                      <a:pt x="32" y="170"/>
                    </a:lnTo>
                    <a:lnTo>
                      <a:pt x="47" y="142"/>
                    </a:lnTo>
                    <a:lnTo>
                      <a:pt x="64" y="115"/>
                    </a:lnTo>
                    <a:lnTo>
                      <a:pt x="87" y="89"/>
                    </a:lnTo>
                    <a:lnTo>
                      <a:pt x="115" y="66"/>
                    </a:lnTo>
                    <a:lnTo>
                      <a:pt x="148" y="44"/>
                    </a:lnTo>
                    <a:lnTo>
                      <a:pt x="185" y="27"/>
                    </a:lnTo>
                    <a:lnTo>
                      <a:pt x="229" y="13"/>
                    </a:lnTo>
                    <a:lnTo>
                      <a:pt x="278" y="4"/>
                    </a:lnTo>
                    <a:lnTo>
                      <a:pt x="337" y="0"/>
                    </a:lnTo>
                    <a:lnTo>
                      <a:pt x="1566" y="0"/>
                    </a:lnTo>
                    <a:lnTo>
                      <a:pt x="1570" y="0"/>
                    </a:lnTo>
                    <a:close/>
                  </a:path>
                </a:pathLst>
              </a:custGeom>
              <a:gradFill flip="none" rotWithShape="1">
                <a:gsLst>
                  <a:gs pos="0">
                    <a:sysClr val="window" lastClr="FFFFFF"/>
                  </a:gs>
                  <a:gs pos="83000">
                    <a:sysClr val="window" lastClr="FFFFFF">
                      <a:lumMod val="85000"/>
                    </a:sysClr>
                  </a:gs>
                </a:gsLst>
                <a:lin ang="8100000" scaled="1"/>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4" name="Freeform 21">
                <a:extLst>
                  <a:ext uri="{FF2B5EF4-FFF2-40B4-BE49-F238E27FC236}">
                    <a16:creationId xmlns:a16="http://schemas.microsoft.com/office/drawing/2014/main" xmlns="" id="{9DD00285-1DDA-460B-9B89-F5DA816604C9}"/>
                  </a:ext>
                </a:extLst>
              </p:cNvPr>
              <p:cNvSpPr>
                <a:spLocks/>
              </p:cNvSpPr>
              <p:nvPr/>
            </p:nvSpPr>
            <p:spPr bwMode="auto">
              <a:xfrm>
                <a:off x="6461016" y="1592242"/>
                <a:ext cx="2087478" cy="1996903"/>
              </a:xfrm>
              <a:custGeom>
                <a:avLst/>
                <a:gdLst>
                  <a:gd name="T0" fmla="*/ 1299 w 2420"/>
                  <a:gd name="T1" fmla="*/ 0 h 2315"/>
                  <a:gd name="T2" fmla="*/ 1342 w 2420"/>
                  <a:gd name="T3" fmla="*/ 8 h 2315"/>
                  <a:gd name="T4" fmla="*/ 1388 w 2420"/>
                  <a:gd name="T5" fmla="*/ 23 h 2315"/>
                  <a:gd name="T6" fmla="*/ 1433 w 2420"/>
                  <a:gd name="T7" fmla="*/ 47 h 2315"/>
                  <a:gd name="T8" fmla="*/ 1480 w 2420"/>
                  <a:gd name="T9" fmla="*/ 85 h 2315"/>
                  <a:gd name="T10" fmla="*/ 1528 w 2420"/>
                  <a:gd name="T11" fmla="*/ 134 h 2315"/>
                  <a:gd name="T12" fmla="*/ 2316 w 2420"/>
                  <a:gd name="T13" fmla="*/ 1077 h 2315"/>
                  <a:gd name="T14" fmla="*/ 2318 w 2420"/>
                  <a:gd name="T15" fmla="*/ 1081 h 2315"/>
                  <a:gd name="T16" fmla="*/ 2325 w 2420"/>
                  <a:gd name="T17" fmla="*/ 1090 h 2315"/>
                  <a:gd name="T18" fmla="*/ 2337 w 2420"/>
                  <a:gd name="T19" fmla="*/ 1105 h 2315"/>
                  <a:gd name="T20" fmla="*/ 2350 w 2420"/>
                  <a:gd name="T21" fmla="*/ 1126 h 2315"/>
                  <a:gd name="T22" fmla="*/ 2365 w 2420"/>
                  <a:gd name="T23" fmla="*/ 1151 h 2315"/>
                  <a:gd name="T24" fmla="*/ 2380 w 2420"/>
                  <a:gd name="T25" fmla="*/ 1179 h 2315"/>
                  <a:gd name="T26" fmla="*/ 2395 w 2420"/>
                  <a:gd name="T27" fmla="*/ 1213 h 2315"/>
                  <a:gd name="T28" fmla="*/ 2407 w 2420"/>
                  <a:gd name="T29" fmla="*/ 1249 h 2315"/>
                  <a:gd name="T30" fmla="*/ 2416 w 2420"/>
                  <a:gd name="T31" fmla="*/ 1287 h 2315"/>
                  <a:gd name="T32" fmla="*/ 2420 w 2420"/>
                  <a:gd name="T33" fmla="*/ 1328 h 2315"/>
                  <a:gd name="T34" fmla="*/ 2420 w 2420"/>
                  <a:gd name="T35" fmla="*/ 1370 h 2315"/>
                  <a:gd name="T36" fmla="*/ 2412 w 2420"/>
                  <a:gd name="T37" fmla="*/ 1413 h 2315"/>
                  <a:gd name="T38" fmla="*/ 2399 w 2420"/>
                  <a:gd name="T39" fmla="*/ 1457 h 2315"/>
                  <a:gd name="T40" fmla="*/ 2375 w 2420"/>
                  <a:gd name="T41" fmla="*/ 1500 h 2315"/>
                  <a:gd name="T42" fmla="*/ 2343 w 2420"/>
                  <a:gd name="T43" fmla="*/ 1544 h 2315"/>
                  <a:gd name="T44" fmla="*/ 2297 w 2420"/>
                  <a:gd name="T45" fmla="*/ 1587 h 2315"/>
                  <a:gd name="T46" fmla="*/ 2227 w 2420"/>
                  <a:gd name="T47" fmla="*/ 1644 h 2315"/>
                  <a:gd name="T48" fmla="*/ 2163 w 2420"/>
                  <a:gd name="T49" fmla="*/ 1699 h 2315"/>
                  <a:gd name="T50" fmla="*/ 2104 w 2420"/>
                  <a:gd name="T51" fmla="*/ 1748 h 2315"/>
                  <a:gd name="T52" fmla="*/ 2053 w 2420"/>
                  <a:gd name="T53" fmla="*/ 1791 h 2315"/>
                  <a:gd name="T54" fmla="*/ 2006 w 2420"/>
                  <a:gd name="T55" fmla="*/ 1829 h 2315"/>
                  <a:gd name="T56" fmla="*/ 1966 w 2420"/>
                  <a:gd name="T57" fmla="*/ 1863 h 2315"/>
                  <a:gd name="T58" fmla="*/ 1934 w 2420"/>
                  <a:gd name="T59" fmla="*/ 1890 h 2315"/>
                  <a:gd name="T60" fmla="*/ 1908 w 2420"/>
                  <a:gd name="T61" fmla="*/ 1912 h 2315"/>
                  <a:gd name="T62" fmla="*/ 1889 w 2420"/>
                  <a:gd name="T63" fmla="*/ 1927 h 2315"/>
                  <a:gd name="T64" fmla="*/ 1877 w 2420"/>
                  <a:gd name="T65" fmla="*/ 1937 h 2315"/>
                  <a:gd name="T66" fmla="*/ 1874 w 2420"/>
                  <a:gd name="T67" fmla="*/ 1941 h 2315"/>
                  <a:gd name="T68" fmla="*/ 440 w 2420"/>
                  <a:gd name="T69" fmla="*/ 2315 h 2315"/>
                  <a:gd name="T70" fmla="*/ 0 w 2420"/>
                  <a:gd name="T71" fmla="*/ 1797 h 2315"/>
                  <a:gd name="T72" fmla="*/ 633 w 2420"/>
                  <a:gd name="T73" fmla="*/ 444 h 2315"/>
                  <a:gd name="T74" fmla="*/ 1074 w 2420"/>
                  <a:gd name="T75" fmla="*/ 76 h 2315"/>
                  <a:gd name="T76" fmla="*/ 1078 w 2420"/>
                  <a:gd name="T77" fmla="*/ 74 h 2315"/>
                  <a:gd name="T78" fmla="*/ 1087 w 2420"/>
                  <a:gd name="T79" fmla="*/ 64 h 2315"/>
                  <a:gd name="T80" fmla="*/ 1104 w 2420"/>
                  <a:gd name="T81" fmla="*/ 55 h 2315"/>
                  <a:gd name="T82" fmla="*/ 1125 w 2420"/>
                  <a:gd name="T83" fmla="*/ 42 h 2315"/>
                  <a:gd name="T84" fmla="*/ 1151 w 2420"/>
                  <a:gd name="T85" fmla="*/ 29 h 2315"/>
                  <a:gd name="T86" fmla="*/ 1183 w 2420"/>
                  <a:gd name="T87" fmla="*/ 15 h 2315"/>
                  <a:gd name="T88" fmla="*/ 1217 w 2420"/>
                  <a:gd name="T89" fmla="*/ 6 h 2315"/>
                  <a:gd name="T90" fmla="*/ 1257 w 2420"/>
                  <a:gd name="T91" fmla="*/ 0 h 2315"/>
                  <a:gd name="T92" fmla="*/ 1299 w 2420"/>
                  <a:gd name="T93" fmla="*/ 0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20" h="2315">
                    <a:moveTo>
                      <a:pt x="1299" y="0"/>
                    </a:moveTo>
                    <a:lnTo>
                      <a:pt x="1342" y="8"/>
                    </a:lnTo>
                    <a:lnTo>
                      <a:pt x="1388" y="23"/>
                    </a:lnTo>
                    <a:lnTo>
                      <a:pt x="1433" y="47"/>
                    </a:lnTo>
                    <a:lnTo>
                      <a:pt x="1480" y="85"/>
                    </a:lnTo>
                    <a:lnTo>
                      <a:pt x="1528" y="134"/>
                    </a:lnTo>
                    <a:lnTo>
                      <a:pt x="2316" y="1077"/>
                    </a:lnTo>
                    <a:lnTo>
                      <a:pt x="2318" y="1081"/>
                    </a:lnTo>
                    <a:lnTo>
                      <a:pt x="2325" y="1090"/>
                    </a:lnTo>
                    <a:lnTo>
                      <a:pt x="2337" y="1105"/>
                    </a:lnTo>
                    <a:lnTo>
                      <a:pt x="2350" y="1126"/>
                    </a:lnTo>
                    <a:lnTo>
                      <a:pt x="2365" y="1151"/>
                    </a:lnTo>
                    <a:lnTo>
                      <a:pt x="2380" y="1179"/>
                    </a:lnTo>
                    <a:lnTo>
                      <a:pt x="2395" y="1213"/>
                    </a:lnTo>
                    <a:lnTo>
                      <a:pt x="2407" y="1249"/>
                    </a:lnTo>
                    <a:lnTo>
                      <a:pt x="2416" y="1287"/>
                    </a:lnTo>
                    <a:lnTo>
                      <a:pt x="2420" y="1328"/>
                    </a:lnTo>
                    <a:lnTo>
                      <a:pt x="2420" y="1370"/>
                    </a:lnTo>
                    <a:lnTo>
                      <a:pt x="2412" y="1413"/>
                    </a:lnTo>
                    <a:lnTo>
                      <a:pt x="2399" y="1457"/>
                    </a:lnTo>
                    <a:lnTo>
                      <a:pt x="2375" y="1500"/>
                    </a:lnTo>
                    <a:lnTo>
                      <a:pt x="2343" y="1544"/>
                    </a:lnTo>
                    <a:lnTo>
                      <a:pt x="2297" y="1587"/>
                    </a:lnTo>
                    <a:lnTo>
                      <a:pt x="2227" y="1644"/>
                    </a:lnTo>
                    <a:lnTo>
                      <a:pt x="2163" y="1699"/>
                    </a:lnTo>
                    <a:lnTo>
                      <a:pt x="2104" y="1748"/>
                    </a:lnTo>
                    <a:lnTo>
                      <a:pt x="2053" y="1791"/>
                    </a:lnTo>
                    <a:lnTo>
                      <a:pt x="2006" y="1829"/>
                    </a:lnTo>
                    <a:lnTo>
                      <a:pt x="1966" y="1863"/>
                    </a:lnTo>
                    <a:lnTo>
                      <a:pt x="1934" y="1890"/>
                    </a:lnTo>
                    <a:lnTo>
                      <a:pt x="1908" y="1912"/>
                    </a:lnTo>
                    <a:lnTo>
                      <a:pt x="1889" y="1927"/>
                    </a:lnTo>
                    <a:lnTo>
                      <a:pt x="1877" y="1937"/>
                    </a:lnTo>
                    <a:lnTo>
                      <a:pt x="1874" y="1941"/>
                    </a:lnTo>
                    <a:lnTo>
                      <a:pt x="440" y="2315"/>
                    </a:lnTo>
                    <a:lnTo>
                      <a:pt x="0" y="1797"/>
                    </a:lnTo>
                    <a:lnTo>
                      <a:pt x="633" y="444"/>
                    </a:lnTo>
                    <a:lnTo>
                      <a:pt x="1074" y="76"/>
                    </a:lnTo>
                    <a:lnTo>
                      <a:pt x="1078" y="74"/>
                    </a:lnTo>
                    <a:lnTo>
                      <a:pt x="1087" y="64"/>
                    </a:lnTo>
                    <a:lnTo>
                      <a:pt x="1104" y="55"/>
                    </a:lnTo>
                    <a:lnTo>
                      <a:pt x="1125" y="42"/>
                    </a:lnTo>
                    <a:lnTo>
                      <a:pt x="1151" y="29"/>
                    </a:lnTo>
                    <a:lnTo>
                      <a:pt x="1183" y="15"/>
                    </a:lnTo>
                    <a:lnTo>
                      <a:pt x="1217" y="6"/>
                    </a:lnTo>
                    <a:lnTo>
                      <a:pt x="1257" y="0"/>
                    </a:lnTo>
                    <a:lnTo>
                      <a:pt x="1299" y="0"/>
                    </a:lnTo>
                    <a:close/>
                  </a:path>
                </a:pathLst>
              </a:custGeom>
              <a:gradFill flip="none" rotWithShape="1">
                <a:gsLst>
                  <a:gs pos="0">
                    <a:sysClr val="window" lastClr="FFFFFF"/>
                  </a:gs>
                  <a:gs pos="92000">
                    <a:sysClr val="window" lastClr="FFFFFF">
                      <a:lumMod val="85000"/>
                    </a:sysClr>
                  </a:gs>
                </a:gsLst>
                <a:lin ang="11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5" name="Freeform 22">
                <a:extLst>
                  <a:ext uri="{FF2B5EF4-FFF2-40B4-BE49-F238E27FC236}">
                    <a16:creationId xmlns:a16="http://schemas.microsoft.com/office/drawing/2014/main" xmlns="" id="{C1896C6B-DC9B-4A98-8EB5-99271D1857C4}"/>
                  </a:ext>
                </a:extLst>
              </p:cNvPr>
              <p:cNvSpPr>
                <a:spLocks/>
              </p:cNvSpPr>
              <p:nvPr/>
            </p:nvSpPr>
            <p:spPr bwMode="auto">
              <a:xfrm>
                <a:off x="6710306" y="3375221"/>
                <a:ext cx="2071089" cy="1745889"/>
              </a:xfrm>
              <a:custGeom>
                <a:avLst/>
                <a:gdLst>
                  <a:gd name="T0" fmla="*/ 1596 w 2401"/>
                  <a:gd name="T1" fmla="*/ 0 h 2024"/>
                  <a:gd name="T2" fmla="*/ 2156 w 2401"/>
                  <a:gd name="T3" fmla="*/ 121 h 2024"/>
                  <a:gd name="T4" fmla="*/ 2159 w 2401"/>
                  <a:gd name="T5" fmla="*/ 123 h 2024"/>
                  <a:gd name="T6" fmla="*/ 2169 w 2401"/>
                  <a:gd name="T7" fmla="*/ 125 h 2024"/>
                  <a:gd name="T8" fmla="*/ 2182 w 2401"/>
                  <a:gd name="T9" fmla="*/ 129 h 2024"/>
                  <a:gd name="T10" fmla="*/ 2199 w 2401"/>
                  <a:gd name="T11" fmla="*/ 134 h 2024"/>
                  <a:gd name="T12" fmla="*/ 2218 w 2401"/>
                  <a:gd name="T13" fmla="*/ 142 h 2024"/>
                  <a:gd name="T14" fmla="*/ 2241 w 2401"/>
                  <a:gd name="T15" fmla="*/ 153 h 2024"/>
                  <a:gd name="T16" fmla="*/ 2265 w 2401"/>
                  <a:gd name="T17" fmla="*/ 166 h 2024"/>
                  <a:gd name="T18" fmla="*/ 2288 w 2401"/>
                  <a:gd name="T19" fmla="*/ 183 h 2024"/>
                  <a:gd name="T20" fmla="*/ 2313 w 2401"/>
                  <a:gd name="T21" fmla="*/ 204 h 2024"/>
                  <a:gd name="T22" fmla="*/ 2335 w 2401"/>
                  <a:gd name="T23" fmla="*/ 227 h 2024"/>
                  <a:gd name="T24" fmla="*/ 2356 w 2401"/>
                  <a:gd name="T25" fmla="*/ 255 h 2024"/>
                  <a:gd name="T26" fmla="*/ 2373 w 2401"/>
                  <a:gd name="T27" fmla="*/ 285 h 2024"/>
                  <a:gd name="T28" fmla="*/ 2386 w 2401"/>
                  <a:gd name="T29" fmla="*/ 323 h 2024"/>
                  <a:gd name="T30" fmla="*/ 2396 w 2401"/>
                  <a:gd name="T31" fmla="*/ 363 h 2024"/>
                  <a:gd name="T32" fmla="*/ 2401 w 2401"/>
                  <a:gd name="T33" fmla="*/ 408 h 2024"/>
                  <a:gd name="T34" fmla="*/ 2400 w 2401"/>
                  <a:gd name="T35" fmla="*/ 459 h 2024"/>
                  <a:gd name="T36" fmla="*/ 2390 w 2401"/>
                  <a:gd name="T37" fmla="*/ 516 h 2024"/>
                  <a:gd name="T38" fmla="*/ 2127 w 2401"/>
                  <a:gd name="T39" fmla="*/ 1717 h 2024"/>
                  <a:gd name="T40" fmla="*/ 2127 w 2401"/>
                  <a:gd name="T41" fmla="*/ 1721 h 2024"/>
                  <a:gd name="T42" fmla="*/ 2125 w 2401"/>
                  <a:gd name="T43" fmla="*/ 1731 h 2024"/>
                  <a:gd name="T44" fmla="*/ 2120 w 2401"/>
                  <a:gd name="T45" fmla="*/ 1748 h 2024"/>
                  <a:gd name="T46" fmla="*/ 2114 w 2401"/>
                  <a:gd name="T47" fmla="*/ 1769 h 2024"/>
                  <a:gd name="T48" fmla="*/ 2105 w 2401"/>
                  <a:gd name="T49" fmla="*/ 1793 h 2024"/>
                  <a:gd name="T50" fmla="*/ 2091 w 2401"/>
                  <a:gd name="T51" fmla="*/ 1820 h 2024"/>
                  <a:gd name="T52" fmla="*/ 2078 w 2401"/>
                  <a:gd name="T53" fmla="*/ 1848 h 2024"/>
                  <a:gd name="T54" fmla="*/ 2059 w 2401"/>
                  <a:gd name="T55" fmla="*/ 1878 h 2024"/>
                  <a:gd name="T56" fmla="*/ 2038 w 2401"/>
                  <a:gd name="T57" fmla="*/ 1908 h 2024"/>
                  <a:gd name="T58" fmla="*/ 2012 w 2401"/>
                  <a:gd name="T59" fmla="*/ 1937 h 2024"/>
                  <a:gd name="T60" fmla="*/ 1984 w 2401"/>
                  <a:gd name="T61" fmla="*/ 1961 h 2024"/>
                  <a:gd name="T62" fmla="*/ 1951 w 2401"/>
                  <a:gd name="T63" fmla="*/ 1986 h 2024"/>
                  <a:gd name="T64" fmla="*/ 1914 w 2401"/>
                  <a:gd name="T65" fmla="*/ 2003 h 2024"/>
                  <a:gd name="T66" fmla="*/ 1872 w 2401"/>
                  <a:gd name="T67" fmla="*/ 2016 h 2024"/>
                  <a:gd name="T68" fmla="*/ 1825 w 2401"/>
                  <a:gd name="T69" fmla="*/ 2024 h 2024"/>
                  <a:gd name="T70" fmla="*/ 1772 w 2401"/>
                  <a:gd name="T71" fmla="*/ 2024 h 2024"/>
                  <a:gd name="T72" fmla="*/ 1715 w 2401"/>
                  <a:gd name="T73" fmla="*/ 2014 h 2024"/>
                  <a:gd name="T74" fmla="*/ 1617 w 2401"/>
                  <a:gd name="T75" fmla="*/ 1993 h 2024"/>
                  <a:gd name="T76" fmla="*/ 1528 w 2401"/>
                  <a:gd name="T77" fmla="*/ 1974 h 2024"/>
                  <a:gd name="T78" fmla="*/ 1448 w 2401"/>
                  <a:gd name="T79" fmla="*/ 1957 h 2024"/>
                  <a:gd name="T80" fmla="*/ 1378 w 2401"/>
                  <a:gd name="T81" fmla="*/ 1940 h 2024"/>
                  <a:gd name="T82" fmla="*/ 1318 w 2401"/>
                  <a:gd name="T83" fmla="*/ 1929 h 2024"/>
                  <a:gd name="T84" fmla="*/ 1267 w 2401"/>
                  <a:gd name="T85" fmla="*/ 1918 h 2024"/>
                  <a:gd name="T86" fmla="*/ 1227 w 2401"/>
                  <a:gd name="T87" fmla="*/ 1908 h 2024"/>
                  <a:gd name="T88" fmla="*/ 1199 w 2401"/>
                  <a:gd name="T89" fmla="*/ 1903 h 2024"/>
                  <a:gd name="T90" fmla="*/ 1182 w 2401"/>
                  <a:gd name="T91" fmla="*/ 1899 h 2024"/>
                  <a:gd name="T92" fmla="*/ 1174 w 2401"/>
                  <a:gd name="T93" fmla="*/ 1897 h 2024"/>
                  <a:gd name="T94" fmla="*/ 0 w 2401"/>
                  <a:gd name="T95" fmla="*/ 998 h 2024"/>
                  <a:gd name="T96" fmla="*/ 138 w 2401"/>
                  <a:gd name="T97" fmla="*/ 331 h 2024"/>
                  <a:gd name="T98" fmla="*/ 1596 w 2401"/>
                  <a:gd name="T99" fmla="*/ 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1" h="2024">
                    <a:moveTo>
                      <a:pt x="1596" y="0"/>
                    </a:moveTo>
                    <a:lnTo>
                      <a:pt x="2156" y="121"/>
                    </a:lnTo>
                    <a:lnTo>
                      <a:pt x="2159" y="123"/>
                    </a:lnTo>
                    <a:lnTo>
                      <a:pt x="2169" y="125"/>
                    </a:lnTo>
                    <a:lnTo>
                      <a:pt x="2182" y="129"/>
                    </a:lnTo>
                    <a:lnTo>
                      <a:pt x="2199" y="134"/>
                    </a:lnTo>
                    <a:lnTo>
                      <a:pt x="2218" y="142"/>
                    </a:lnTo>
                    <a:lnTo>
                      <a:pt x="2241" y="153"/>
                    </a:lnTo>
                    <a:lnTo>
                      <a:pt x="2265" y="166"/>
                    </a:lnTo>
                    <a:lnTo>
                      <a:pt x="2288" y="183"/>
                    </a:lnTo>
                    <a:lnTo>
                      <a:pt x="2313" y="204"/>
                    </a:lnTo>
                    <a:lnTo>
                      <a:pt x="2335" y="227"/>
                    </a:lnTo>
                    <a:lnTo>
                      <a:pt x="2356" y="255"/>
                    </a:lnTo>
                    <a:lnTo>
                      <a:pt x="2373" y="285"/>
                    </a:lnTo>
                    <a:lnTo>
                      <a:pt x="2386" y="323"/>
                    </a:lnTo>
                    <a:lnTo>
                      <a:pt x="2396" y="363"/>
                    </a:lnTo>
                    <a:lnTo>
                      <a:pt x="2401" y="408"/>
                    </a:lnTo>
                    <a:lnTo>
                      <a:pt x="2400" y="459"/>
                    </a:lnTo>
                    <a:lnTo>
                      <a:pt x="2390" y="516"/>
                    </a:lnTo>
                    <a:lnTo>
                      <a:pt x="2127" y="1717"/>
                    </a:lnTo>
                    <a:lnTo>
                      <a:pt x="2127" y="1721"/>
                    </a:lnTo>
                    <a:lnTo>
                      <a:pt x="2125" y="1731"/>
                    </a:lnTo>
                    <a:lnTo>
                      <a:pt x="2120" y="1748"/>
                    </a:lnTo>
                    <a:lnTo>
                      <a:pt x="2114" y="1769"/>
                    </a:lnTo>
                    <a:lnTo>
                      <a:pt x="2105" y="1793"/>
                    </a:lnTo>
                    <a:lnTo>
                      <a:pt x="2091" y="1820"/>
                    </a:lnTo>
                    <a:lnTo>
                      <a:pt x="2078" y="1848"/>
                    </a:lnTo>
                    <a:lnTo>
                      <a:pt x="2059" y="1878"/>
                    </a:lnTo>
                    <a:lnTo>
                      <a:pt x="2038" y="1908"/>
                    </a:lnTo>
                    <a:lnTo>
                      <a:pt x="2012" y="1937"/>
                    </a:lnTo>
                    <a:lnTo>
                      <a:pt x="1984" y="1961"/>
                    </a:lnTo>
                    <a:lnTo>
                      <a:pt x="1951" y="1986"/>
                    </a:lnTo>
                    <a:lnTo>
                      <a:pt x="1914" y="2003"/>
                    </a:lnTo>
                    <a:lnTo>
                      <a:pt x="1872" y="2016"/>
                    </a:lnTo>
                    <a:lnTo>
                      <a:pt x="1825" y="2024"/>
                    </a:lnTo>
                    <a:lnTo>
                      <a:pt x="1772" y="2024"/>
                    </a:lnTo>
                    <a:lnTo>
                      <a:pt x="1715" y="2014"/>
                    </a:lnTo>
                    <a:lnTo>
                      <a:pt x="1617" y="1993"/>
                    </a:lnTo>
                    <a:lnTo>
                      <a:pt x="1528" y="1974"/>
                    </a:lnTo>
                    <a:lnTo>
                      <a:pt x="1448" y="1957"/>
                    </a:lnTo>
                    <a:lnTo>
                      <a:pt x="1378" y="1940"/>
                    </a:lnTo>
                    <a:lnTo>
                      <a:pt x="1318" y="1929"/>
                    </a:lnTo>
                    <a:lnTo>
                      <a:pt x="1267" y="1918"/>
                    </a:lnTo>
                    <a:lnTo>
                      <a:pt x="1227" y="1908"/>
                    </a:lnTo>
                    <a:lnTo>
                      <a:pt x="1199" y="1903"/>
                    </a:lnTo>
                    <a:lnTo>
                      <a:pt x="1182" y="1899"/>
                    </a:lnTo>
                    <a:lnTo>
                      <a:pt x="1174" y="1897"/>
                    </a:lnTo>
                    <a:lnTo>
                      <a:pt x="0" y="998"/>
                    </a:lnTo>
                    <a:lnTo>
                      <a:pt x="138" y="331"/>
                    </a:lnTo>
                    <a:lnTo>
                      <a:pt x="1596" y="0"/>
                    </a:lnTo>
                    <a:close/>
                  </a:path>
                </a:pathLst>
              </a:custGeom>
              <a:gradFill flip="none" rotWithShape="1">
                <a:gsLst>
                  <a:gs pos="0">
                    <a:sysClr val="window" lastClr="FFFFFF"/>
                  </a:gs>
                  <a:gs pos="89000">
                    <a:sysClr val="window" lastClr="FFFFFF">
                      <a:lumMod val="85000"/>
                    </a:sysClr>
                  </a:gs>
                </a:gsLst>
                <a:lin ang="14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6" name="Freeform 23">
                <a:extLst>
                  <a:ext uri="{FF2B5EF4-FFF2-40B4-BE49-F238E27FC236}">
                    <a16:creationId xmlns:a16="http://schemas.microsoft.com/office/drawing/2014/main" xmlns="" id="{4BD3E067-C1F9-44EA-9F0F-9EB5FA4E8A89}"/>
                  </a:ext>
                </a:extLst>
              </p:cNvPr>
              <p:cNvSpPr>
                <a:spLocks/>
              </p:cNvSpPr>
              <p:nvPr/>
            </p:nvSpPr>
            <p:spPr bwMode="auto">
              <a:xfrm>
                <a:off x="6128054" y="4282671"/>
                <a:ext cx="1781257" cy="2128880"/>
              </a:xfrm>
              <a:custGeom>
                <a:avLst/>
                <a:gdLst>
                  <a:gd name="T0" fmla="*/ 607 w 2065"/>
                  <a:gd name="T1" fmla="*/ 0 h 2468"/>
                  <a:gd name="T2" fmla="*/ 1777 w 2065"/>
                  <a:gd name="T3" fmla="*/ 930 h 2468"/>
                  <a:gd name="T4" fmla="*/ 2033 w 2065"/>
                  <a:gd name="T5" fmla="*/ 1444 h 2468"/>
                  <a:gd name="T6" fmla="*/ 2033 w 2065"/>
                  <a:gd name="T7" fmla="*/ 1448 h 2468"/>
                  <a:gd name="T8" fmla="*/ 2038 w 2065"/>
                  <a:gd name="T9" fmla="*/ 1455 h 2468"/>
                  <a:gd name="T10" fmla="*/ 2044 w 2065"/>
                  <a:gd name="T11" fmla="*/ 1470 h 2468"/>
                  <a:gd name="T12" fmla="*/ 2050 w 2065"/>
                  <a:gd name="T13" fmla="*/ 1489 h 2468"/>
                  <a:gd name="T14" fmla="*/ 2055 w 2065"/>
                  <a:gd name="T15" fmla="*/ 1512 h 2468"/>
                  <a:gd name="T16" fmla="*/ 2061 w 2065"/>
                  <a:gd name="T17" fmla="*/ 1540 h 2468"/>
                  <a:gd name="T18" fmla="*/ 2065 w 2065"/>
                  <a:gd name="T19" fmla="*/ 1569 h 2468"/>
                  <a:gd name="T20" fmla="*/ 2065 w 2065"/>
                  <a:gd name="T21" fmla="*/ 1601 h 2468"/>
                  <a:gd name="T22" fmla="*/ 2063 w 2065"/>
                  <a:gd name="T23" fmla="*/ 1635 h 2468"/>
                  <a:gd name="T24" fmla="*/ 2055 w 2065"/>
                  <a:gd name="T25" fmla="*/ 1671 h 2468"/>
                  <a:gd name="T26" fmla="*/ 2042 w 2065"/>
                  <a:gd name="T27" fmla="*/ 1705 h 2468"/>
                  <a:gd name="T28" fmla="*/ 2023 w 2065"/>
                  <a:gd name="T29" fmla="*/ 1741 h 2468"/>
                  <a:gd name="T30" fmla="*/ 1999 w 2065"/>
                  <a:gd name="T31" fmla="*/ 1776 h 2468"/>
                  <a:gd name="T32" fmla="*/ 1965 w 2065"/>
                  <a:gd name="T33" fmla="*/ 1810 h 2468"/>
                  <a:gd name="T34" fmla="*/ 1921 w 2065"/>
                  <a:gd name="T35" fmla="*/ 1843 h 2468"/>
                  <a:gd name="T36" fmla="*/ 1868 w 2065"/>
                  <a:gd name="T37" fmla="*/ 1873 h 2468"/>
                  <a:gd name="T38" fmla="*/ 768 w 2065"/>
                  <a:gd name="T39" fmla="*/ 2419 h 2468"/>
                  <a:gd name="T40" fmla="*/ 764 w 2065"/>
                  <a:gd name="T41" fmla="*/ 2421 h 2468"/>
                  <a:gd name="T42" fmla="*/ 754 w 2065"/>
                  <a:gd name="T43" fmla="*/ 2424 h 2468"/>
                  <a:gd name="T44" fmla="*/ 739 w 2065"/>
                  <a:gd name="T45" fmla="*/ 2432 h 2468"/>
                  <a:gd name="T46" fmla="*/ 719 w 2065"/>
                  <a:gd name="T47" fmla="*/ 2440 h 2468"/>
                  <a:gd name="T48" fmla="*/ 694 w 2065"/>
                  <a:gd name="T49" fmla="*/ 2447 h 2468"/>
                  <a:gd name="T50" fmla="*/ 664 w 2065"/>
                  <a:gd name="T51" fmla="*/ 2455 h 2468"/>
                  <a:gd name="T52" fmla="*/ 632 w 2065"/>
                  <a:gd name="T53" fmla="*/ 2460 h 2468"/>
                  <a:gd name="T54" fmla="*/ 597 w 2065"/>
                  <a:gd name="T55" fmla="*/ 2466 h 2468"/>
                  <a:gd name="T56" fmla="*/ 562 w 2065"/>
                  <a:gd name="T57" fmla="*/ 2468 h 2468"/>
                  <a:gd name="T58" fmla="*/ 524 w 2065"/>
                  <a:gd name="T59" fmla="*/ 2466 h 2468"/>
                  <a:gd name="T60" fmla="*/ 486 w 2065"/>
                  <a:gd name="T61" fmla="*/ 2458 h 2468"/>
                  <a:gd name="T62" fmla="*/ 446 w 2065"/>
                  <a:gd name="T63" fmla="*/ 2447 h 2468"/>
                  <a:gd name="T64" fmla="*/ 408 w 2065"/>
                  <a:gd name="T65" fmla="*/ 2430 h 2468"/>
                  <a:gd name="T66" fmla="*/ 372 w 2065"/>
                  <a:gd name="T67" fmla="*/ 2406 h 2468"/>
                  <a:gd name="T68" fmla="*/ 338 w 2065"/>
                  <a:gd name="T69" fmla="*/ 2373 h 2468"/>
                  <a:gd name="T70" fmla="*/ 306 w 2065"/>
                  <a:gd name="T71" fmla="*/ 2332 h 2468"/>
                  <a:gd name="T72" fmla="*/ 276 w 2065"/>
                  <a:gd name="T73" fmla="*/ 2283 h 2468"/>
                  <a:gd name="T74" fmla="*/ 236 w 2065"/>
                  <a:gd name="T75" fmla="*/ 2201 h 2468"/>
                  <a:gd name="T76" fmla="*/ 199 w 2065"/>
                  <a:gd name="T77" fmla="*/ 2126 h 2468"/>
                  <a:gd name="T78" fmla="*/ 164 w 2065"/>
                  <a:gd name="T79" fmla="*/ 2058 h 2468"/>
                  <a:gd name="T80" fmla="*/ 134 w 2065"/>
                  <a:gd name="T81" fmla="*/ 1996 h 2468"/>
                  <a:gd name="T82" fmla="*/ 108 w 2065"/>
                  <a:gd name="T83" fmla="*/ 1943 h 2468"/>
                  <a:gd name="T84" fmla="*/ 85 w 2065"/>
                  <a:gd name="T85" fmla="*/ 1895 h 2468"/>
                  <a:gd name="T86" fmla="*/ 66 w 2065"/>
                  <a:gd name="T87" fmla="*/ 1858 h 2468"/>
                  <a:gd name="T88" fmla="*/ 51 w 2065"/>
                  <a:gd name="T89" fmla="*/ 1827 h 2468"/>
                  <a:gd name="T90" fmla="*/ 40 w 2065"/>
                  <a:gd name="T91" fmla="*/ 1805 h 2468"/>
                  <a:gd name="T92" fmla="*/ 34 w 2065"/>
                  <a:gd name="T93" fmla="*/ 1792 h 2468"/>
                  <a:gd name="T94" fmla="*/ 30 w 2065"/>
                  <a:gd name="T95" fmla="*/ 1788 h 2468"/>
                  <a:gd name="T96" fmla="*/ 0 w 2065"/>
                  <a:gd name="T97" fmla="*/ 308 h 2468"/>
                  <a:gd name="T98" fmla="*/ 607 w 2065"/>
                  <a:gd name="T99" fmla="*/ 0 h 2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5" h="2468">
                    <a:moveTo>
                      <a:pt x="607" y="0"/>
                    </a:moveTo>
                    <a:lnTo>
                      <a:pt x="1777" y="930"/>
                    </a:lnTo>
                    <a:lnTo>
                      <a:pt x="2033" y="1444"/>
                    </a:lnTo>
                    <a:lnTo>
                      <a:pt x="2033" y="1448"/>
                    </a:lnTo>
                    <a:lnTo>
                      <a:pt x="2038" y="1455"/>
                    </a:lnTo>
                    <a:lnTo>
                      <a:pt x="2044" y="1470"/>
                    </a:lnTo>
                    <a:lnTo>
                      <a:pt x="2050" y="1489"/>
                    </a:lnTo>
                    <a:lnTo>
                      <a:pt x="2055" y="1512"/>
                    </a:lnTo>
                    <a:lnTo>
                      <a:pt x="2061" y="1540"/>
                    </a:lnTo>
                    <a:lnTo>
                      <a:pt x="2065" y="1569"/>
                    </a:lnTo>
                    <a:lnTo>
                      <a:pt x="2065" y="1601"/>
                    </a:lnTo>
                    <a:lnTo>
                      <a:pt x="2063" y="1635"/>
                    </a:lnTo>
                    <a:lnTo>
                      <a:pt x="2055" y="1671"/>
                    </a:lnTo>
                    <a:lnTo>
                      <a:pt x="2042" y="1705"/>
                    </a:lnTo>
                    <a:lnTo>
                      <a:pt x="2023" y="1741"/>
                    </a:lnTo>
                    <a:lnTo>
                      <a:pt x="1999" y="1776"/>
                    </a:lnTo>
                    <a:lnTo>
                      <a:pt x="1965" y="1810"/>
                    </a:lnTo>
                    <a:lnTo>
                      <a:pt x="1921" y="1843"/>
                    </a:lnTo>
                    <a:lnTo>
                      <a:pt x="1868" y="1873"/>
                    </a:lnTo>
                    <a:lnTo>
                      <a:pt x="768" y="2419"/>
                    </a:lnTo>
                    <a:lnTo>
                      <a:pt x="764" y="2421"/>
                    </a:lnTo>
                    <a:lnTo>
                      <a:pt x="754" y="2424"/>
                    </a:lnTo>
                    <a:lnTo>
                      <a:pt x="739" y="2432"/>
                    </a:lnTo>
                    <a:lnTo>
                      <a:pt x="719" y="2440"/>
                    </a:lnTo>
                    <a:lnTo>
                      <a:pt x="694" y="2447"/>
                    </a:lnTo>
                    <a:lnTo>
                      <a:pt x="664" y="2455"/>
                    </a:lnTo>
                    <a:lnTo>
                      <a:pt x="632" y="2460"/>
                    </a:lnTo>
                    <a:lnTo>
                      <a:pt x="597" y="2466"/>
                    </a:lnTo>
                    <a:lnTo>
                      <a:pt x="562" y="2468"/>
                    </a:lnTo>
                    <a:lnTo>
                      <a:pt x="524" y="2466"/>
                    </a:lnTo>
                    <a:lnTo>
                      <a:pt x="486" y="2458"/>
                    </a:lnTo>
                    <a:lnTo>
                      <a:pt x="446" y="2447"/>
                    </a:lnTo>
                    <a:lnTo>
                      <a:pt x="408" y="2430"/>
                    </a:lnTo>
                    <a:lnTo>
                      <a:pt x="372" y="2406"/>
                    </a:lnTo>
                    <a:lnTo>
                      <a:pt x="338" y="2373"/>
                    </a:lnTo>
                    <a:lnTo>
                      <a:pt x="306" y="2332"/>
                    </a:lnTo>
                    <a:lnTo>
                      <a:pt x="276" y="2283"/>
                    </a:lnTo>
                    <a:lnTo>
                      <a:pt x="236" y="2201"/>
                    </a:lnTo>
                    <a:lnTo>
                      <a:pt x="199" y="2126"/>
                    </a:lnTo>
                    <a:lnTo>
                      <a:pt x="164" y="2058"/>
                    </a:lnTo>
                    <a:lnTo>
                      <a:pt x="134" y="1996"/>
                    </a:lnTo>
                    <a:lnTo>
                      <a:pt x="108" y="1943"/>
                    </a:lnTo>
                    <a:lnTo>
                      <a:pt x="85" y="1895"/>
                    </a:lnTo>
                    <a:lnTo>
                      <a:pt x="66" y="1858"/>
                    </a:lnTo>
                    <a:lnTo>
                      <a:pt x="51" y="1827"/>
                    </a:lnTo>
                    <a:lnTo>
                      <a:pt x="40" y="1805"/>
                    </a:lnTo>
                    <a:lnTo>
                      <a:pt x="34" y="1792"/>
                    </a:lnTo>
                    <a:lnTo>
                      <a:pt x="30" y="1788"/>
                    </a:lnTo>
                    <a:lnTo>
                      <a:pt x="0" y="308"/>
                    </a:lnTo>
                    <a:lnTo>
                      <a:pt x="607" y="0"/>
                    </a:lnTo>
                    <a:close/>
                  </a:path>
                </a:pathLst>
              </a:custGeom>
              <a:gradFill flip="none" rotWithShape="1">
                <a:gsLst>
                  <a:gs pos="0">
                    <a:sysClr val="window" lastClr="FFFFFF"/>
                  </a:gs>
                  <a:gs pos="89000">
                    <a:sysClr val="window" lastClr="FFFFFF">
                      <a:lumMod val="85000"/>
                    </a:sysClr>
                  </a:gs>
                </a:gsLst>
                <a:lin ang="12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7" name="Freeform 24">
                <a:extLst>
                  <a:ext uri="{FF2B5EF4-FFF2-40B4-BE49-F238E27FC236}">
                    <a16:creationId xmlns:a16="http://schemas.microsoft.com/office/drawing/2014/main" xmlns="" id="{944EFA62-4F46-41A7-85BE-B29D79F88295}"/>
                  </a:ext>
                </a:extLst>
              </p:cNvPr>
              <p:cNvSpPr>
                <a:spLocks/>
              </p:cNvSpPr>
              <p:nvPr/>
            </p:nvSpPr>
            <p:spPr bwMode="auto">
              <a:xfrm>
                <a:off x="4296767" y="4302511"/>
                <a:ext cx="1765731" cy="2136644"/>
              </a:xfrm>
              <a:custGeom>
                <a:avLst/>
                <a:gdLst>
                  <a:gd name="T0" fmla="*/ 1433 w 2047"/>
                  <a:gd name="T1" fmla="*/ 0 h 2477"/>
                  <a:gd name="T2" fmla="*/ 2047 w 2047"/>
                  <a:gd name="T3" fmla="*/ 291 h 2477"/>
                  <a:gd name="T4" fmla="*/ 2027 w 2047"/>
                  <a:gd name="T5" fmla="*/ 1784 h 2477"/>
                  <a:gd name="T6" fmla="*/ 1777 w 2047"/>
                  <a:gd name="T7" fmla="*/ 2299 h 2477"/>
                  <a:gd name="T8" fmla="*/ 1775 w 2047"/>
                  <a:gd name="T9" fmla="*/ 2303 h 2477"/>
                  <a:gd name="T10" fmla="*/ 1769 w 2047"/>
                  <a:gd name="T11" fmla="*/ 2311 h 2477"/>
                  <a:gd name="T12" fmla="*/ 1762 w 2047"/>
                  <a:gd name="T13" fmla="*/ 2324 h 2477"/>
                  <a:gd name="T14" fmla="*/ 1750 w 2047"/>
                  <a:gd name="T15" fmla="*/ 2341 h 2477"/>
                  <a:gd name="T16" fmla="*/ 1737 w 2047"/>
                  <a:gd name="T17" fmla="*/ 2360 h 2477"/>
                  <a:gd name="T18" fmla="*/ 1718 w 2047"/>
                  <a:gd name="T19" fmla="*/ 2381 h 2477"/>
                  <a:gd name="T20" fmla="*/ 1698 w 2047"/>
                  <a:gd name="T21" fmla="*/ 2401 h 2477"/>
                  <a:gd name="T22" fmla="*/ 1673 w 2047"/>
                  <a:gd name="T23" fmla="*/ 2422 h 2477"/>
                  <a:gd name="T24" fmla="*/ 1645 w 2047"/>
                  <a:gd name="T25" fmla="*/ 2441 h 2477"/>
                  <a:gd name="T26" fmla="*/ 1612 w 2047"/>
                  <a:gd name="T27" fmla="*/ 2456 h 2477"/>
                  <a:gd name="T28" fmla="*/ 1577 w 2047"/>
                  <a:gd name="T29" fmla="*/ 2469 h 2477"/>
                  <a:gd name="T30" fmla="*/ 1537 w 2047"/>
                  <a:gd name="T31" fmla="*/ 2475 h 2477"/>
                  <a:gd name="T32" fmla="*/ 1493 w 2047"/>
                  <a:gd name="T33" fmla="*/ 2477 h 2477"/>
                  <a:gd name="T34" fmla="*/ 1444 w 2047"/>
                  <a:gd name="T35" fmla="*/ 2469 h 2477"/>
                  <a:gd name="T36" fmla="*/ 1393 w 2047"/>
                  <a:gd name="T37" fmla="*/ 2456 h 2477"/>
                  <a:gd name="T38" fmla="*/ 1336 w 2047"/>
                  <a:gd name="T39" fmla="*/ 2434 h 2477"/>
                  <a:gd name="T40" fmla="*/ 230 w 2047"/>
                  <a:gd name="T41" fmla="*/ 1897 h 2477"/>
                  <a:gd name="T42" fmla="*/ 228 w 2047"/>
                  <a:gd name="T43" fmla="*/ 1895 h 2477"/>
                  <a:gd name="T44" fmla="*/ 219 w 2047"/>
                  <a:gd name="T45" fmla="*/ 1889 h 2477"/>
                  <a:gd name="T46" fmla="*/ 204 w 2047"/>
                  <a:gd name="T47" fmla="*/ 1882 h 2477"/>
                  <a:gd name="T48" fmla="*/ 185 w 2047"/>
                  <a:gd name="T49" fmla="*/ 1871 h 2477"/>
                  <a:gd name="T50" fmla="*/ 164 w 2047"/>
                  <a:gd name="T51" fmla="*/ 1855 h 2477"/>
                  <a:gd name="T52" fmla="*/ 139 w 2047"/>
                  <a:gd name="T53" fmla="*/ 1837 h 2477"/>
                  <a:gd name="T54" fmla="*/ 115 w 2047"/>
                  <a:gd name="T55" fmla="*/ 1816 h 2477"/>
                  <a:gd name="T56" fmla="*/ 90 w 2047"/>
                  <a:gd name="T57" fmla="*/ 1791 h 2477"/>
                  <a:gd name="T58" fmla="*/ 66 w 2047"/>
                  <a:gd name="T59" fmla="*/ 1763 h 2477"/>
                  <a:gd name="T60" fmla="*/ 45 w 2047"/>
                  <a:gd name="T61" fmla="*/ 1733 h 2477"/>
                  <a:gd name="T62" fmla="*/ 26 w 2047"/>
                  <a:gd name="T63" fmla="*/ 1699 h 2477"/>
                  <a:gd name="T64" fmla="*/ 13 w 2047"/>
                  <a:gd name="T65" fmla="*/ 1661 h 2477"/>
                  <a:gd name="T66" fmla="*/ 3 w 2047"/>
                  <a:gd name="T67" fmla="*/ 1619 h 2477"/>
                  <a:gd name="T68" fmla="*/ 0 w 2047"/>
                  <a:gd name="T69" fmla="*/ 1576 h 2477"/>
                  <a:gd name="T70" fmla="*/ 5 w 2047"/>
                  <a:gd name="T71" fmla="*/ 1529 h 2477"/>
                  <a:gd name="T72" fmla="*/ 17 w 2047"/>
                  <a:gd name="T73" fmla="*/ 1479 h 2477"/>
                  <a:gd name="T74" fmla="*/ 39 w 2047"/>
                  <a:gd name="T75" fmla="*/ 1425 h 2477"/>
                  <a:gd name="T76" fmla="*/ 79 w 2047"/>
                  <a:gd name="T77" fmla="*/ 1343 h 2477"/>
                  <a:gd name="T78" fmla="*/ 115 w 2047"/>
                  <a:gd name="T79" fmla="*/ 1268 h 2477"/>
                  <a:gd name="T80" fmla="*/ 149 w 2047"/>
                  <a:gd name="T81" fmla="*/ 1200 h 2477"/>
                  <a:gd name="T82" fmla="*/ 179 w 2047"/>
                  <a:gd name="T83" fmla="*/ 1137 h 2477"/>
                  <a:gd name="T84" fmla="*/ 204 w 2047"/>
                  <a:gd name="T85" fmla="*/ 1085 h 2477"/>
                  <a:gd name="T86" fmla="*/ 226 w 2047"/>
                  <a:gd name="T87" fmla="*/ 1037 h 2477"/>
                  <a:gd name="T88" fmla="*/ 245 w 2047"/>
                  <a:gd name="T89" fmla="*/ 1000 h 2477"/>
                  <a:gd name="T90" fmla="*/ 260 w 2047"/>
                  <a:gd name="T91" fmla="*/ 967 h 2477"/>
                  <a:gd name="T92" fmla="*/ 272 w 2047"/>
                  <a:gd name="T93" fmla="*/ 947 h 2477"/>
                  <a:gd name="T94" fmla="*/ 277 w 2047"/>
                  <a:gd name="T95" fmla="*/ 933 h 2477"/>
                  <a:gd name="T96" fmla="*/ 279 w 2047"/>
                  <a:gd name="T97" fmla="*/ 928 h 2477"/>
                  <a:gd name="T98" fmla="*/ 1433 w 2047"/>
                  <a:gd name="T99" fmla="*/ 0 h 2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7" h="2477">
                    <a:moveTo>
                      <a:pt x="1433" y="0"/>
                    </a:moveTo>
                    <a:lnTo>
                      <a:pt x="2047" y="291"/>
                    </a:lnTo>
                    <a:lnTo>
                      <a:pt x="2027" y="1784"/>
                    </a:lnTo>
                    <a:lnTo>
                      <a:pt x="1777" y="2299"/>
                    </a:lnTo>
                    <a:lnTo>
                      <a:pt x="1775" y="2303"/>
                    </a:lnTo>
                    <a:lnTo>
                      <a:pt x="1769" y="2311"/>
                    </a:lnTo>
                    <a:lnTo>
                      <a:pt x="1762" y="2324"/>
                    </a:lnTo>
                    <a:lnTo>
                      <a:pt x="1750" y="2341"/>
                    </a:lnTo>
                    <a:lnTo>
                      <a:pt x="1737" y="2360"/>
                    </a:lnTo>
                    <a:lnTo>
                      <a:pt x="1718" y="2381"/>
                    </a:lnTo>
                    <a:lnTo>
                      <a:pt x="1698" y="2401"/>
                    </a:lnTo>
                    <a:lnTo>
                      <a:pt x="1673" y="2422"/>
                    </a:lnTo>
                    <a:lnTo>
                      <a:pt x="1645" y="2441"/>
                    </a:lnTo>
                    <a:lnTo>
                      <a:pt x="1612" y="2456"/>
                    </a:lnTo>
                    <a:lnTo>
                      <a:pt x="1577" y="2469"/>
                    </a:lnTo>
                    <a:lnTo>
                      <a:pt x="1537" y="2475"/>
                    </a:lnTo>
                    <a:lnTo>
                      <a:pt x="1493" y="2477"/>
                    </a:lnTo>
                    <a:lnTo>
                      <a:pt x="1444" y="2469"/>
                    </a:lnTo>
                    <a:lnTo>
                      <a:pt x="1393" y="2456"/>
                    </a:lnTo>
                    <a:lnTo>
                      <a:pt x="1336" y="2434"/>
                    </a:lnTo>
                    <a:lnTo>
                      <a:pt x="230" y="1897"/>
                    </a:lnTo>
                    <a:lnTo>
                      <a:pt x="228" y="1895"/>
                    </a:lnTo>
                    <a:lnTo>
                      <a:pt x="219" y="1889"/>
                    </a:lnTo>
                    <a:lnTo>
                      <a:pt x="204" y="1882"/>
                    </a:lnTo>
                    <a:lnTo>
                      <a:pt x="185" y="1871"/>
                    </a:lnTo>
                    <a:lnTo>
                      <a:pt x="164" y="1855"/>
                    </a:lnTo>
                    <a:lnTo>
                      <a:pt x="139" y="1837"/>
                    </a:lnTo>
                    <a:lnTo>
                      <a:pt x="115" y="1816"/>
                    </a:lnTo>
                    <a:lnTo>
                      <a:pt x="90" y="1791"/>
                    </a:lnTo>
                    <a:lnTo>
                      <a:pt x="66" y="1763"/>
                    </a:lnTo>
                    <a:lnTo>
                      <a:pt x="45" y="1733"/>
                    </a:lnTo>
                    <a:lnTo>
                      <a:pt x="26" y="1699"/>
                    </a:lnTo>
                    <a:lnTo>
                      <a:pt x="13" y="1661"/>
                    </a:lnTo>
                    <a:lnTo>
                      <a:pt x="3" y="1619"/>
                    </a:lnTo>
                    <a:lnTo>
                      <a:pt x="0" y="1576"/>
                    </a:lnTo>
                    <a:lnTo>
                      <a:pt x="5" y="1529"/>
                    </a:lnTo>
                    <a:lnTo>
                      <a:pt x="17" y="1479"/>
                    </a:lnTo>
                    <a:lnTo>
                      <a:pt x="39" y="1425"/>
                    </a:lnTo>
                    <a:lnTo>
                      <a:pt x="79" y="1343"/>
                    </a:lnTo>
                    <a:lnTo>
                      <a:pt x="115" y="1268"/>
                    </a:lnTo>
                    <a:lnTo>
                      <a:pt x="149" y="1200"/>
                    </a:lnTo>
                    <a:lnTo>
                      <a:pt x="179" y="1137"/>
                    </a:lnTo>
                    <a:lnTo>
                      <a:pt x="204" y="1085"/>
                    </a:lnTo>
                    <a:lnTo>
                      <a:pt x="226" y="1037"/>
                    </a:lnTo>
                    <a:lnTo>
                      <a:pt x="245" y="1000"/>
                    </a:lnTo>
                    <a:lnTo>
                      <a:pt x="260" y="967"/>
                    </a:lnTo>
                    <a:lnTo>
                      <a:pt x="272" y="947"/>
                    </a:lnTo>
                    <a:lnTo>
                      <a:pt x="277" y="933"/>
                    </a:lnTo>
                    <a:lnTo>
                      <a:pt x="279" y="928"/>
                    </a:lnTo>
                    <a:lnTo>
                      <a:pt x="1433" y="0"/>
                    </a:lnTo>
                    <a:close/>
                  </a:path>
                </a:pathLst>
              </a:custGeom>
              <a:gradFill flip="none" rotWithShape="1">
                <a:gsLst>
                  <a:gs pos="0">
                    <a:sysClr val="window" lastClr="FFFFFF"/>
                  </a:gs>
                  <a:gs pos="91000">
                    <a:sysClr val="window" lastClr="FFFFFF">
                      <a:lumMod val="85000"/>
                    </a:sysClr>
                  </a:gs>
                </a:gsLst>
                <a:lin ang="138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8" name="Freeform 25">
                <a:extLst>
                  <a:ext uri="{FF2B5EF4-FFF2-40B4-BE49-F238E27FC236}">
                    <a16:creationId xmlns:a16="http://schemas.microsoft.com/office/drawing/2014/main" xmlns="" id="{3CD733CE-3740-45E1-9690-5EAC6B164FA6}"/>
                  </a:ext>
                </a:extLst>
              </p:cNvPr>
              <p:cNvSpPr>
                <a:spLocks/>
              </p:cNvSpPr>
              <p:nvPr/>
            </p:nvSpPr>
            <p:spPr bwMode="auto">
              <a:xfrm>
                <a:off x="3407432" y="3399374"/>
                <a:ext cx="2065050" cy="1749339"/>
              </a:xfrm>
              <a:custGeom>
                <a:avLst/>
                <a:gdLst>
                  <a:gd name="T0" fmla="*/ 804 w 2394"/>
                  <a:gd name="T1" fmla="*/ 0 h 2028"/>
                  <a:gd name="T2" fmla="*/ 2246 w 2394"/>
                  <a:gd name="T3" fmla="*/ 339 h 2028"/>
                  <a:gd name="T4" fmla="*/ 2394 w 2394"/>
                  <a:gd name="T5" fmla="*/ 1002 h 2028"/>
                  <a:gd name="T6" fmla="*/ 1201 w 2394"/>
                  <a:gd name="T7" fmla="*/ 1903 h 2028"/>
                  <a:gd name="T8" fmla="*/ 639 w 2394"/>
                  <a:gd name="T9" fmla="*/ 2022 h 2028"/>
                  <a:gd name="T10" fmla="*/ 635 w 2394"/>
                  <a:gd name="T11" fmla="*/ 2022 h 2028"/>
                  <a:gd name="T12" fmla="*/ 626 w 2394"/>
                  <a:gd name="T13" fmla="*/ 2024 h 2028"/>
                  <a:gd name="T14" fmla="*/ 611 w 2394"/>
                  <a:gd name="T15" fmla="*/ 2026 h 2028"/>
                  <a:gd name="T16" fmla="*/ 592 w 2394"/>
                  <a:gd name="T17" fmla="*/ 2028 h 2028"/>
                  <a:gd name="T18" fmla="*/ 567 w 2394"/>
                  <a:gd name="T19" fmla="*/ 2028 h 2028"/>
                  <a:gd name="T20" fmla="*/ 539 w 2394"/>
                  <a:gd name="T21" fmla="*/ 2026 h 2028"/>
                  <a:gd name="T22" fmla="*/ 511 w 2394"/>
                  <a:gd name="T23" fmla="*/ 2022 h 2028"/>
                  <a:gd name="T24" fmla="*/ 478 w 2394"/>
                  <a:gd name="T25" fmla="*/ 2014 h 2028"/>
                  <a:gd name="T26" fmla="*/ 446 w 2394"/>
                  <a:gd name="T27" fmla="*/ 2005 h 2028"/>
                  <a:gd name="T28" fmla="*/ 414 w 2394"/>
                  <a:gd name="T29" fmla="*/ 1988 h 2028"/>
                  <a:gd name="T30" fmla="*/ 384 w 2394"/>
                  <a:gd name="T31" fmla="*/ 1967 h 2028"/>
                  <a:gd name="T32" fmla="*/ 354 w 2394"/>
                  <a:gd name="T33" fmla="*/ 1941 h 2028"/>
                  <a:gd name="T34" fmla="*/ 325 w 2394"/>
                  <a:gd name="T35" fmla="*/ 1907 h 2028"/>
                  <a:gd name="T36" fmla="*/ 301 w 2394"/>
                  <a:gd name="T37" fmla="*/ 1865 h 2028"/>
                  <a:gd name="T38" fmla="*/ 280 w 2394"/>
                  <a:gd name="T39" fmla="*/ 1816 h 2028"/>
                  <a:gd name="T40" fmla="*/ 265 w 2394"/>
                  <a:gd name="T41" fmla="*/ 1758 h 2028"/>
                  <a:gd name="T42" fmla="*/ 9 w 2394"/>
                  <a:gd name="T43" fmla="*/ 556 h 2028"/>
                  <a:gd name="T44" fmla="*/ 9 w 2394"/>
                  <a:gd name="T45" fmla="*/ 552 h 2028"/>
                  <a:gd name="T46" fmla="*/ 8 w 2394"/>
                  <a:gd name="T47" fmla="*/ 541 h 2028"/>
                  <a:gd name="T48" fmla="*/ 4 w 2394"/>
                  <a:gd name="T49" fmla="*/ 524 h 2028"/>
                  <a:gd name="T50" fmla="*/ 2 w 2394"/>
                  <a:gd name="T51" fmla="*/ 503 h 2028"/>
                  <a:gd name="T52" fmla="*/ 0 w 2394"/>
                  <a:gd name="T53" fmla="*/ 477 h 2028"/>
                  <a:gd name="T54" fmla="*/ 0 w 2394"/>
                  <a:gd name="T55" fmla="*/ 446 h 2028"/>
                  <a:gd name="T56" fmla="*/ 2 w 2394"/>
                  <a:gd name="T57" fmla="*/ 414 h 2028"/>
                  <a:gd name="T58" fmla="*/ 6 w 2394"/>
                  <a:gd name="T59" fmla="*/ 380 h 2028"/>
                  <a:gd name="T60" fmla="*/ 13 w 2394"/>
                  <a:gd name="T61" fmla="*/ 344 h 2028"/>
                  <a:gd name="T62" fmla="*/ 25 w 2394"/>
                  <a:gd name="T63" fmla="*/ 308 h 2028"/>
                  <a:gd name="T64" fmla="*/ 40 w 2394"/>
                  <a:gd name="T65" fmla="*/ 273 h 2028"/>
                  <a:gd name="T66" fmla="*/ 61 w 2394"/>
                  <a:gd name="T67" fmla="*/ 239 h 2028"/>
                  <a:gd name="T68" fmla="*/ 87 w 2394"/>
                  <a:gd name="T69" fmla="*/ 206 h 2028"/>
                  <a:gd name="T70" fmla="*/ 121 w 2394"/>
                  <a:gd name="T71" fmla="*/ 176 h 2028"/>
                  <a:gd name="T72" fmla="*/ 161 w 2394"/>
                  <a:gd name="T73" fmla="*/ 152 h 2028"/>
                  <a:gd name="T74" fmla="*/ 208 w 2394"/>
                  <a:gd name="T75" fmla="*/ 129 h 2028"/>
                  <a:gd name="T76" fmla="*/ 263 w 2394"/>
                  <a:gd name="T77" fmla="*/ 114 h 2028"/>
                  <a:gd name="T78" fmla="*/ 361 w 2394"/>
                  <a:gd name="T79" fmla="*/ 93 h 2028"/>
                  <a:gd name="T80" fmla="*/ 450 w 2394"/>
                  <a:gd name="T81" fmla="*/ 74 h 2028"/>
                  <a:gd name="T82" fmla="*/ 529 w 2394"/>
                  <a:gd name="T83" fmla="*/ 57 h 2028"/>
                  <a:gd name="T84" fmla="*/ 601 w 2394"/>
                  <a:gd name="T85" fmla="*/ 42 h 2028"/>
                  <a:gd name="T86" fmla="*/ 662 w 2394"/>
                  <a:gd name="T87" fmla="*/ 31 h 2028"/>
                  <a:gd name="T88" fmla="*/ 713 w 2394"/>
                  <a:gd name="T89" fmla="*/ 19 h 2028"/>
                  <a:gd name="T90" fmla="*/ 753 w 2394"/>
                  <a:gd name="T91" fmla="*/ 10 h 2028"/>
                  <a:gd name="T92" fmla="*/ 781 w 2394"/>
                  <a:gd name="T93" fmla="*/ 4 h 2028"/>
                  <a:gd name="T94" fmla="*/ 798 w 2394"/>
                  <a:gd name="T95" fmla="*/ 0 h 2028"/>
                  <a:gd name="T96" fmla="*/ 804 w 2394"/>
                  <a:gd name="T97" fmla="*/ 0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4" h="2028">
                    <a:moveTo>
                      <a:pt x="804" y="0"/>
                    </a:moveTo>
                    <a:lnTo>
                      <a:pt x="2246" y="339"/>
                    </a:lnTo>
                    <a:lnTo>
                      <a:pt x="2394" y="1002"/>
                    </a:lnTo>
                    <a:lnTo>
                      <a:pt x="1201" y="1903"/>
                    </a:lnTo>
                    <a:lnTo>
                      <a:pt x="639" y="2022"/>
                    </a:lnTo>
                    <a:lnTo>
                      <a:pt x="635" y="2022"/>
                    </a:lnTo>
                    <a:lnTo>
                      <a:pt x="626" y="2024"/>
                    </a:lnTo>
                    <a:lnTo>
                      <a:pt x="611" y="2026"/>
                    </a:lnTo>
                    <a:lnTo>
                      <a:pt x="592" y="2028"/>
                    </a:lnTo>
                    <a:lnTo>
                      <a:pt x="567" y="2028"/>
                    </a:lnTo>
                    <a:lnTo>
                      <a:pt x="539" y="2026"/>
                    </a:lnTo>
                    <a:lnTo>
                      <a:pt x="511" y="2022"/>
                    </a:lnTo>
                    <a:lnTo>
                      <a:pt x="478" y="2014"/>
                    </a:lnTo>
                    <a:lnTo>
                      <a:pt x="446" y="2005"/>
                    </a:lnTo>
                    <a:lnTo>
                      <a:pt x="414" y="1988"/>
                    </a:lnTo>
                    <a:lnTo>
                      <a:pt x="384" y="1967"/>
                    </a:lnTo>
                    <a:lnTo>
                      <a:pt x="354" y="1941"/>
                    </a:lnTo>
                    <a:lnTo>
                      <a:pt x="325" y="1907"/>
                    </a:lnTo>
                    <a:lnTo>
                      <a:pt x="301" y="1865"/>
                    </a:lnTo>
                    <a:lnTo>
                      <a:pt x="280" y="1816"/>
                    </a:lnTo>
                    <a:lnTo>
                      <a:pt x="265" y="1758"/>
                    </a:lnTo>
                    <a:lnTo>
                      <a:pt x="9" y="556"/>
                    </a:lnTo>
                    <a:lnTo>
                      <a:pt x="9" y="552"/>
                    </a:lnTo>
                    <a:lnTo>
                      <a:pt x="8" y="541"/>
                    </a:lnTo>
                    <a:lnTo>
                      <a:pt x="4" y="524"/>
                    </a:lnTo>
                    <a:lnTo>
                      <a:pt x="2" y="503"/>
                    </a:lnTo>
                    <a:lnTo>
                      <a:pt x="0" y="477"/>
                    </a:lnTo>
                    <a:lnTo>
                      <a:pt x="0" y="446"/>
                    </a:lnTo>
                    <a:lnTo>
                      <a:pt x="2" y="414"/>
                    </a:lnTo>
                    <a:lnTo>
                      <a:pt x="6" y="380"/>
                    </a:lnTo>
                    <a:lnTo>
                      <a:pt x="13" y="344"/>
                    </a:lnTo>
                    <a:lnTo>
                      <a:pt x="25" y="308"/>
                    </a:lnTo>
                    <a:lnTo>
                      <a:pt x="40" y="273"/>
                    </a:lnTo>
                    <a:lnTo>
                      <a:pt x="61" y="239"/>
                    </a:lnTo>
                    <a:lnTo>
                      <a:pt x="87" y="206"/>
                    </a:lnTo>
                    <a:lnTo>
                      <a:pt x="121" y="176"/>
                    </a:lnTo>
                    <a:lnTo>
                      <a:pt x="161" y="152"/>
                    </a:lnTo>
                    <a:lnTo>
                      <a:pt x="208" y="129"/>
                    </a:lnTo>
                    <a:lnTo>
                      <a:pt x="263" y="114"/>
                    </a:lnTo>
                    <a:lnTo>
                      <a:pt x="361" y="93"/>
                    </a:lnTo>
                    <a:lnTo>
                      <a:pt x="450" y="74"/>
                    </a:lnTo>
                    <a:lnTo>
                      <a:pt x="529" y="57"/>
                    </a:lnTo>
                    <a:lnTo>
                      <a:pt x="601" y="42"/>
                    </a:lnTo>
                    <a:lnTo>
                      <a:pt x="662" y="31"/>
                    </a:lnTo>
                    <a:lnTo>
                      <a:pt x="713" y="19"/>
                    </a:lnTo>
                    <a:lnTo>
                      <a:pt x="753" y="10"/>
                    </a:lnTo>
                    <a:lnTo>
                      <a:pt x="781" y="4"/>
                    </a:lnTo>
                    <a:lnTo>
                      <a:pt x="798" y="0"/>
                    </a:lnTo>
                    <a:lnTo>
                      <a:pt x="804" y="0"/>
                    </a:lnTo>
                    <a:close/>
                  </a:path>
                </a:pathLst>
              </a:custGeom>
              <a:gradFill flip="none" rotWithShape="1">
                <a:gsLst>
                  <a:gs pos="0">
                    <a:sysClr val="window" lastClr="FFFFFF"/>
                  </a:gs>
                  <a:gs pos="94000">
                    <a:sysClr val="window" lastClr="FFFFFF">
                      <a:lumMod val="85000"/>
                    </a:sysClr>
                  </a:gs>
                </a:gsLst>
                <a:lin ang="9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9" name="Freeform 26">
                <a:extLst>
                  <a:ext uri="{FF2B5EF4-FFF2-40B4-BE49-F238E27FC236}">
                    <a16:creationId xmlns:a16="http://schemas.microsoft.com/office/drawing/2014/main" xmlns="" id="{CBF39495-4556-4610-8301-E39444C0D1C2}"/>
                  </a:ext>
                </a:extLst>
              </p:cNvPr>
              <p:cNvSpPr>
                <a:spLocks/>
              </p:cNvSpPr>
              <p:nvPr/>
            </p:nvSpPr>
            <p:spPr bwMode="auto">
              <a:xfrm>
                <a:off x="3616180" y="1621570"/>
                <a:ext cx="2099554" cy="1984828"/>
              </a:xfrm>
              <a:custGeom>
                <a:avLst/>
                <a:gdLst>
                  <a:gd name="T0" fmla="*/ 1178 w 2434"/>
                  <a:gd name="T1" fmla="*/ 0 h 2301"/>
                  <a:gd name="T2" fmla="*/ 1227 w 2434"/>
                  <a:gd name="T3" fmla="*/ 4 h 2301"/>
                  <a:gd name="T4" fmla="*/ 1276 w 2434"/>
                  <a:gd name="T5" fmla="*/ 19 h 2301"/>
                  <a:gd name="T6" fmla="*/ 1329 w 2434"/>
                  <a:gd name="T7" fmla="*/ 44 h 2301"/>
                  <a:gd name="T8" fmla="*/ 1382 w 2434"/>
                  <a:gd name="T9" fmla="*/ 81 h 2301"/>
                  <a:gd name="T10" fmla="*/ 1452 w 2434"/>
                  <a:gd name="T11" fmla="*/ 140 h 2301"/>
                  <a:gd name="T12" fmla="*/ 1517 w 2434"/>
                  <a:gd name="T13" fmla="*/ 193 h 2301"/>
                  <a:gd name="T14" fmla="*/ 1575 w 2434"/>
                  <a:gd name="T15" fmla="*/ 242 h 2301"/>
                  <a:gd name="T16" fmla="*/ 1628 w 2434"/>
                  <a:gd name="T17" fmla="*/ 286 h 2301"/>
                  <a:gd name="T18" fmla="*/ 1673 w 2434"/>
                  <a:gd name="T19" fmla="*/ 323 h 2301"/>
                  <a:gd name="T20" fmla="*/ 1713 w 2434"/>
                  <a:gd name="T21" fmla="*/ 357 h 2301"/>
                  <a:gd name="T22" fmla="*/ 1747 w 2434"/>
                  <a:gd name="T23" fmla="*/ 384 h 2301"/>
                  <a:gd name="T24" fmla="*/ 1772 w 2434"/>
                  <a:gd name="T25" fmla="*/ 406 h 2301"/>
                  <a:gd name="T26" fmla="*/ 1791 w 2434"/>
                  <a:gd name="T27" fmla="*/ 422 h 2301"/>
                  <a:gd name="T28" fmla="*/ 1804 w 2434"/>
                  <a:gd name="T29" fmla="*/ 431 h 2301"/>
                  <a:gd name="T30" fmla="*/ 1808 w 2434"/>
                  <a:gd name="T31" fmla="*/ 435 h 2301"/>
                  <a:gd name="T32" fmla="*/ 2434 w 2434"/>
                  <a:gd name="T33" fmla="*/ 1774 h 2301"/>
                  <a:gd name="T34" fmla="*/ 2004 w 2434"/>
                  <a:gd name="T35" fmla="*/ 2301 h 2301"/>
                  <a:gd name="T36" fmla="*/ 558 w 2434"/>
                  <a:gd name="T37" fmla="*/ 1925 h 2301"/>
                  <a:gd name="T38" fmla="*/ 117 w 2434"/>
                  <a:gd name="T39" fmla="*/ 1559 h 2301"/>
                  <a:gd name="T40" fmla="*/ 113 w 2434"/>
                  <a:gd name="T41" fmla="*/ 1557 h 2301"/>
                  <a:gd name="T42" fmla="*/ 106 w 2434"/>
                  <a:gd name="T43" fmla="*/ 1549 h 2301"/>
                  <a:gd name="T44" fmla="*/ 93 w 2434"/>
                  <a:gd name="T45" fmla="*/ 1536 h 2301"/>
                  <a:gd name="T46" fmla="*/ 78 w 2434"/>
                  <a:gd name="T47" fmla="*/ 1519 h 2301"/>
                  <a:gd name="T48" fmla="*/ 62 w 2434"/>
                  <a:gd name="T49" fmla="*/ 1498 h 2301"/>
                  <a:gd name="T50" fmla="*/ 45 w 2434"/>
                  <a:gd name="T51" fmla="*/ 1474 h 2301"/>
                  <a:gd name="T52" fmla="*/ 28 w 2434"/>
                  <a:gd name="T53" fmla="*/ 1446 h 2301"/>
                  <a:gd name="T54" fmla="*/ 15 w 2434"/>
                  <a:gd name="T55" fmla="*/ 1412 h 2301"/>
                  <a:gd name="T56" fmla="*/ 6 w 2434"/>
                  <a:gd name="T57" fmla="*/ 1376 h 2301"/>
                  <a:gd name="T58" fmla="*/ 0 w 2434"/>
                  <a:gd name="T59" fmla="*/ 1338 h 2301"/>
                  <a:gd name="T60" fmla="*/ 2 w 2434"/>
                  <a:gd name="T61" fmla="*/ 1294 h 2301"/>
                  <a:gd name="T62" fmla="*/ 9 w 2434"/>
                  <a:gd name="T63" fmla="*/ 1249 h 2301"/>
                  <a:gd name="T64" fmla="*/ 27 w 2434"/>
                  <a:gd name="T65" fmla="*/ 1202 h 2301"/>
                  <a:gd name="T66" fmla="*/ 55 w 2434"/>
                  <a:gd name="T67" fmla="*/ 1153 h 2301"/>
                  <a:gd name="T68" fmla="*/ 93 w 2434"/>
                  <a:gd name="T69" fmla="*/ 1102 h 2301"/>
                  <a:gd name="T70" fmla="*/ 877 w 2434"/>
                  <a:gd name="T71" fmla="*/ 155 h 2301"/>
                  <a:gd name="T72" fmla="*/ 881 w 2434"/>
                  <a:gd name="T73" fmla="*/ 151 h 2301"/>
                  <a:gd name="T74" fmla="*/ 891 w 2434"/>
                  <a:gd name="T75" fmla="*/ 142 h 2301"/>
                  <a:gd name="T76" fmla="*/ 904 w 2434"/>
                  <a:gd name="T77" fmla="*/ 127 h 2301"/>
                  <a:gd name="T78" fmla="*/ 925 w 2434"/>
                  <a:gd name="T79" fmla="*/ 108 h 2301"/>
                  <a:gd name="T80" fmla="*/ 949 w 2434"/>
                  <a:gd name="T81" fmla="*/ 87 h 2301"/>
                  <a:gd name="T82" fmla="*/ 978 w 2434"/>
                  <a:gd name="T83" fmla="*/ 66 h 2301"/>
                  <a:gd name="T84" fmla="*/ 1012 w 2434"/>
                  <a:gd name="T85" fmla="*/ 46 h 2301"/>
                  <a:gd name="T86" fmla="*/ 1049 w 2434"/>
                  <a:gd name="T87" fmla="*/ 27 h 2301"/>
                  <a:gd name="T88" fmla="*/ 1089 w 2434"/>
                  <a:gd name="T89" fmla="*/ 12 h 2301"/>
                  <a:gd name="T90" fmla="*/ 1133 w 2434"/>
                  <a:gd name="T91" fmla="*/ 2 h 2301"/>
                  <a:gd name="T92" fmla="*/ 1178 w 2434"/>
                  <a:gd name="T93" fmla="*/ 0 h 2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301">
                    <a:moveTo>
                      <a:pt x="1178" y="0"/>
                    </a:moveTo>
                    <a:lnTo>
                      <a:pt x="1227" y="4"/>
                    </a:lnTo>
                    <a:lnTo>
                      <a:pt x="1276" y="19"/>
                    </a:lnTo>
                    <a:lnTo>
                      <a:pt x="1329" y="44"/>
                    </a:lnTo>
                    <a:lnTo>
                      <a:pt x="1382" y="81"/>
                    </a:lnTo>
                    <a:lnTo>
                      <a:pt x="1452" y="140"/>
                    </a:lnTo>
                    <a:lnTo>
                      <a:pt x="1517" y="193"/>
                    </a:lnTo>
                    <a:lnTo>
                      <a:pt x="1575" y="242"/>
                    </a:lnTo>
                    <a:lnTo>
                      <a:pt x="1628" y="286"/>
                    </a:lnTo>
                    <a:lnTo>
                      <a:pt x="1673" y="323"/>
                    </a:lnTo>
                    <a:lnTo>
                      <a:pt x="1713" y="357"/>
                    </a:lnTo>
                    <a:lnTo>
                      <a:pt x="1747" y="384"/>
                    </a:lnTo>
                    <a:lnTo>
                      <a:pt x="1772" y="406"/>
                    </a:lnTo>
                    <a:lnTo>
                      <a:pt x="1791" y="422"/>
                    </a:lnTo>
                    <a:lnTo>
                      <a:pt x="1804" y="431"/>
                    </a:lnTo>
                    <a:lnTo>
                      <a:pt x="1808" y="435"/>
                    </a:lnTo>
                    <a:lnTo>
                      <a:pt x="2434" y="1774"/>
                    </a:lnTo>
                    <a:lnTo>
                      <a:pt x="2004" y="2301"/>
                    </a:lnTo>
                    <a:lnTo>
                      <a:pt x="558" y="1925"/>
                    </a:lnTo>
                    <a:lnTo>
                      <a:pt x="117" y="1559"/>
                    </a:lnTo>
                    <a:lnTo>
                      <a:pt x="113" y="1557"/>
                    </a:lnTo>
                    <a:lnTo>
                      <a:pt x="106" y="1549"/>
                    </a:lnTo>
                    <a:lnTo>
                      <a:pt x="93" y="1536"/>
                    </a:lnTo>
                    <a:lnTo>
                      <a:pt x="78" y="1519"/>
                    </a:lnTo>
                    <a:lnTo>
                      <a:pt x="62" y="1498"/>
                    </a:lnTo>
                    <a:lnTo>
                      <a:pt x="45" y="1474"/>
                    </a:lnTo>
                    <a:lnTo>
                      <a:pt x="28" y="1446"/>
                    </a:lnTo>
                    <a:lnTo>
                      <a:pt x="15" y="1412"/>
                    </a:lnTo>
                    <a:lnTo>
                      <a:pt x="6" y="1376"/>
                    </a:lnTo>
                    <a:lnTo>
                      <a:pt x="0" y="1338"/>
                    </a:lnTo>
                    <a:lnTo>
                      <a:pt x="2" y="1294"/>
                    </a:lnTo>
                    <a:lnTo>
                      <a:pt x="9" y="1249"/>
                    </a:lnTo>
                    <a:lnTo>
                      <a:pt x="27" y="1202"/>
                    </a:lnTo>
                    <a:lnTo>
                      <a:pt x="55" y="1153"/>
                    </a:lnTo>
                    <a:lnTo>
                      <a:pt x="93" y="1102"/>
                    </a:lnTo>
                    <a:lnTo>
                      <a:pt x="877" y="155"/>
                    </a:lnTo>
                    <a:lnTo>
                      <a:pt x="881" y="151"/>
                    </a:lnTo>
                    <a:lnTo>
                      <a:pt x="891" y="142"/>
                    </a:lnTo>
                    <a:lnTo>
                      <a:pt x="904" y="127"/>
                    </a:lnTo>
                    <a:lnTo>
                      <a:pt x="925" y="108"/>
                    </a:lnTo>
                    <a:lnTo>
                      <a:pt x="949" y="87"/>
                    </a:lnTo>
                    <a:lnTo>
                      <a:pt x="978" y="66"/>
                    </a:lnTo>
                    <a:lnTo>
                      <a:pt x="1012" y="46"/>
                    </a:lnTo>
                    <a:lnTo>
                      <a:pt x="1049" y="27"/>
                    </a:lnTo>
                    <a:lnTo>
                      <a:pt x="1089" y="12"/>
                    </a:lnTo>
                    <a:lnTo>
                      <a:pt x="1133" y="2"/>
                    </a:lnTo>
                    <a:lnTo>
                      <a:pt x="1178" y="0"/>
                    </a:lnTo>
                    <a:close/>
                  </a:path>
                </a:pathLst>
              </a:custGeom>
              <a:gradFill flip="none" rotWithShape="1">
                <a:gsLst>
                  <a:gs pos="0">
                    <a:sysClr val="window" lastClr="FFFFFF"/>
                  </a:gs>
                  <a:gs pos="93000">
                    <a:sysClr val="window" lastClr="FFFFFF">
                      <a:lumMod val="85000"/>
                    </a:sysClr>
                  </a:gs>
                </a:gsLst>
                <a:lin ang="120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grpSp>
        <p:sp>
          <p:nvSpPr>
            <p:cNvPr id="6" name="Freeform 4">
              <a:extLst>
                <a:ext uri="{FF2B5EF4-FFF2-40B4-BE49-F238E27FC236}">
                  <a16:creationId xmlns:a16="http://schemas.microsoft.com/office/drawing/2014/main" xmlns="" id="{3EB8367E-3BF0-406D-90A8-65C7A69D86DC}"/>
                </a:ext>
              </a:extLst>
            </p:cNvPr>
            <p:cNvSpPr>
              <a:spLocks/>
            </p:cNvSpPr>
            <p:nvPr/>
          </p:nvSpPr>
          <p:spPr bwMode="auto">
            <a:xfrm>
              <a:off x="6462283" y="2827320"/>
              <a:ext cx="734046" cy="773037"/>
            </a:xfrm>
            <a:custGeom>
              <a:avLst/>
              <a:gdLst>
                <a:gd name="T0" fmla="*/ 344 w 866"/>
                <a:gd name="T1" fmla="*/ 0 h 912"/>
                <a:gd name="T2" fmla="*/ 371 w 866"/>
                <a:gd name="T3" fmla="*/ 5 h 912"/>
                <a:gd name="T4" fmla="*/ 395 w 866"/>
                <a:gd name="T5" fmla="*/ 18 h 912"/>
                <a:gd name="T6" fmla="*/ 416 w 866"/>
                <a:gd name="T7" fmla="*/ 37 h 912"/>
                <a:gd name="T8" fmla="*/ 842 w 866"/>
                <a:gd name="T9" fmla="*/ 547 h 912"/>
                <a:gd name="T10" fmla="*/ 857 w 866"/>
                <a:gd name="T11" fmla="*/ 572 h 912"/>
                <a:gd name="T12" fmla="*/ 864 w 866"/>
                <a:gd name="T13" fmla="*/ 598 h 912"/>
                <a:gd name="T14" fmla="*/ 866 w 866"/>
                <a:gd name="T15" fmla="*/ 625 h 912"/>
                <a:gd name="T16" fmla="*/ 861 w 866"/>
                <a:gd name="T17" fmla="*/ 651 h 912"/>
                <a:gd name="T18" fmla="*/ 847 w 866"/>
                <a:gd name="T19" fmla="*/ 676 h 912"/>
                <a:gd name="T20" fmla="*/ 828 w 866"/>
                <a:gd name="T21" fmla="*/ 697 h 912"/>
                <a:gd name="T22" fmla="*/ 600 w 866"/>
                <a:gd name="T23" fmla="*/ 887 h 912"/>
                <a:gd name="T24" fmla="*/ 577 w 866"/>
                <a:gd name="T25" fmla="*/ 903 h 912"/>
                <a:gd name="T26" fmla="*/ 550 w 866"/>
                <a:gd name="T27" fmla="*/ 910 h 912"/>
                <a:gd name="T28" fmla="*/ 522 w 866"/>
                <a:gd name="T29" fmla="*/ 912 h 912"/>
                <a:gd name="T30" fmla="*/ 496 w 866"/>
                <a:gd name="T31" fmla="*/ 906 h 912"/>
                <a:gd name="T32" fmla="*/ 471 w 866"/>
                <a:gd name="T33" fmla="*/ 893 h 912"/>
                <a:gd name="T34" fmla="*/ 450 w 866"/>
                <a:gd name="T35" fmla="*/ 874 h 912"/>
                <a:gd name="T36" fmla="*/ 25 w 866"/>
                <a:gd name="T37" fmla="*/ 364 h 912"/>
                <a:gd name="T38" fmla="*/ 10 w 866"/>
                <a:gd name="T39" fmla="*/ 340 h 912"/>
                <a:gd name="T40" fmla="*/ 2 w 866"/>
                <a:gd name="T41" fmla="*/ 313 h 912"/>
                <a:gd name="T42" fmla="*/ 0 w 866"/>
                <a:gd name="T43" fmla="*/ 287 h 912"/>
                <a:gd name="T44" fmla="*/ 6 w 866"/>
                <a:gd name="T45" fmla="*/ 260 h 912"/>
                <a:gd name="T46" fmla="*/ 19 w 866"/>
                <a:gd name="T47" fmla="*/ 236 h 912"/>
                <a:gd name="T48" fmla="*/ 38 w 866"/>
                <a:gd name="T49" fmla="*/ 215 h 912"/>
                <a:gd name="T50" fmla="*/ 267 w 866"/>
                <a:gd name="T51" fmla="*/ 24 h 912"/>
                <a:gd name="T52" fmla="*/ 291 w 866"/>
                <a:gd name="T53" fmla="*/ 9 h 912"/>
                <a:gd name="T54" fmla="*/ 318 w 866"/>
                <a:gd name="T55" fmla="*/ 1 h 912"/>
                <a:gd name="T56" fmla="*/ 344 w 866"/>
                <a:gd name="T57"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2">
                  <a:moveTo>
                    <a:pt x="344" y="0"/>
                  </a:moveTo>
                  <a:lnTo>
                    <a:pt x="371" y="5"/>
                  </a:lnTo>
                  <a:lnTo>
                    <a:pt x="395" y="18"/>
                  </a:lnTo>
                  <a:lnTo>
                    <a:pt x="416" y="37"/>
                  </a:lnTo>
                  <a:lnTo>
                    <a:pt x="842" y="547"/>
                  </a:lnTo>
                  <a:lnTo>
                    <a:pt x="857" y="572"/>
                  </a:lnTo>
                  <a:lnTo>
                    <a:pt x="864" y="598"/>
                  </a:lnTo>
                  <a:lnTo>
                    <a:pt x="866" y="625"/>
                  </a:lnTo>
                  <a:lnTo>
                    <a:pt x="861" y="651"/>
                  </a:lnTo>
                  <a:lnTo>
                    <a:pt x="847" y="676"/>
                  </a:lnTo>
                  <a:lnTo>
                    <a:pt x="828" y="697"/>
                  </a:lnTo>
                  <a:lnTo>
                    <a:pt x="600" y="887"/>
                  </a:lnTo>
                  <a:lnTo>
                    <a:pt x="577" y="903"/>
                  </a:lnTo>
                  <a:lnTo>
                    <a:pt x="550" y="910"/>
                  </a:lnTo>
                  <a:lnTo>
                    <a:pt x="522" y="912"/>
                  </a:lnTo>
                  <a:lnTo>
                    <a:pt x="496" y="906"/>
                  </a:lnTo>
                  <a:lnTo>
                    <a:pt x="471" y="893"/>
                  </a:lnTo>
                  <a:lnTo>
                    <a:pt x="450" y="874"/>
                  </a:lnTo>
                  <a:lnTo>
                    <a:pt x="25" y="364"/>
                  </a:lnTo>
                  <a:lnTo>
                    <a:pt x="10" y="340"/>
                  </a:lnTo>
                  <a:lnTo>
                    <a:pt x="2" y="313"/>
                  </a:lnTo>
                  <a:lnTo>
                    <a:pt x="0" y="287"/>
                  </a:lnTo>
                  <a:lnTo>
                    <a:pt x="6" y="260"/>
                  </a:lnTo>
                  <a:lnTo>
                    <a:pt x="19" y="236"/>
                  </a:lnTo>
                  <a:lnTo>
                    <a:pt x="38" y="215"/>
                  </a:lnTo>
                  <a:lnTo>
                    <a:pt x="267" y="24"/>
                  </a:lnTo>
                  <a:lnTo>
                    <a:pt x="291" y="9"/>
                  </a:lnTo>
                  <a:lnTo>
                    <a:pt x="318" y="1"/>
                  </a:lnTo>
                  <a:lnTo>
                    <a:pt x="344" y="0"/>
                  </a:lnTo>
                  <a:close/>
                </a:path>
              </a:pathLst>
            </a:custGeom>
            <a:solidFill>
              <a:srgbClr val="03A788"/>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7" name="Freeform 5">
              <a:extLst>
                <a:ext uri="{FF2B5EF4-FFF2-40B4-BE49-F238E27FC236}">
                  <a16:creationId xmlns:a16="http://schemas.microsoft.com/office/drawing/2014/main" xmlns="" id="{F2DFA946-F715-4091-A25A-DB55EB9D0F64}"/>
                </a:ext>
              </a:extLst>
            </p:cNvPr>
            <p:cNvSpPr>
              <a:spLocks/>
            </p:cNvSpPr>
            <p:nvPr/>
          </p:nvSpPr>
          <p:spPr bwMode="auto">
            <a:xfrm>
              <a:off x="6726743" y="3605444"/>
              <a:ext cx="545025" cy="783208"/>
            </a:xfrm>
            <a:custGeom>
              <a:avLst/>
              <a:gdLst>
                <a:gd name="T0" fmla="*/ 240 w 643"/>
                <a:gd name="T1" fmla="*/ 0 h 924"/>
                <a:gd name="T2" fmla="*/ 269 w 643"/>
                <a:gd name="T3" fmla="*/ 2 h 924"/>
                <a:gd name="T4" fmla="*/ 560 w 643"/>
                <a:gd name="T5" fmla="*/ 64 h 924"/>
                <a:gd name="T6" fmla="*/ 586 w 643"/>
                <a:gd name="T7" fmla="*/ 73 h 924"/>
                <a:gd name="T8" fmla="*/ 609 w 643"/>
                <a:gd name="T9" fmla="*/ 90 h 924"/>
                <a:gd name="T10" fmla="*/ 626 w 643"/>
                <a:gd name="T11" fmla="*/ 111 h 924"/>
                <a:gd name="T12" fmla="*/ 639 w 643"/>
                <a:gd name="T13" fmla="*/ 136 h 924"/>
                <a:gd name="T14" fmla="*/ 643 w 643"/>
                <a:gd name="T15" fmla="*/ 162 h 924"/>
                <a:gd name="T16" fmla="*/ 641 w 643"/>
                <a:gd name="T17" fmla="*/ 191 h 924"/>
                <a:gd name="T18" fmla="*/ 499 w 643"/>
                <a:gd name="T19" fmla="*/ 839 h 924"/>
                <a:gd name="T20" fmla="*/ 490 w 643"/>
                <a:gd name="T21" fmla="*/ 867 h 924"/>
                <a:gd name="T22" fmla="*/ 475 w 643"/>
                <a:gd name="T23" fmla="*/ 888 h 924"/>
                <a:gd name="T24" fmla="*/ 454 w 643"/>
                <a:gd name="T25" fmla="*/ 907 h 924"/>
                <a:gd name="T26" fmla="*/ 429 w 643"/>
                <a:gd name="T27" fmla="*/ 918 h 924"/>
                <a:gd name="T28" fmla="*/ 403 w 643"/>
                <a:gd name="T29" fmla="*/ 924 h 924"/>
                <a:gd name="T30" fmla="*/ 375 w 643"/>
                <a:gd name="T31" fmla="*/ 920 h 924"/>
                <a:gd name="T32" fmla="*/ 83 w 643"/>
                <a:gd name="T33" fmla="*/ 857 h 924"/>
                <a:gd name="T34" fmla="*/ 57 w 643"/>
                <a:gd name="T35" fmla="*/ 848 h 924"/>
                <a:gd name="T36" fmla="*/ 34 w 643"/>
                <a:gd name="T37" fmla="*/ 831 h 924"/>
                <a:gd name="T38" fmla="*/ 15 w 643"/>
                <a:gd name="T39" fmla="*/ 810 h 924"/>
                <a:gd name="T40" fmla="*/ 4 w 643"/>
                <a:gd name="T41" fmla="*/ 786 h 924"/>
                <a:gd name="T42" fmla="*/ 0 w 643"/>
                <a:gd name="T43" fmla="*/ 759 h 924"/>
                <a:gd name="T44" fmla="*/ 2 w 643"/>
                <a:gd name="T45" fmla="*/ 731 h 924"/>
                <a:gd name="T46" fmla="*/ 142 w 643"/>
                <a:gd name="T47" fmla="*/ 83 h 924"/>
                <a:gd name="T48" fmla="*/ 153 w 643"/>
                <a:gd name="T49" fmla="*/ 56 h 924"/>
                <a:gd name="T50" fmla="*/ 168 w 643"/>
                <a:gd name="T51" fmla="*/ 34 h 924"/>
                <a:gd name="T52" fmla="*/ 189 w 643"/>
                <a:gd name="T53" fmla="*/ 15 h 924"/>
                <a:gd name="T54" fmla="*/ 214 w 643"/>
                <a:gd name="T55" fmla="*/ 4 h 924"/>
                <a:gd name="T56" fmla="*/ 240 w 643"/>
                <a:gd name="T57"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3" h="924">
                  <a:moveTo>
                    <a:pt x="240" y="0"/>
                  </a:moveTo>
                  <a:lnTo>
                    <a:pt x="269" y="2"/>
                  </a:lnTo>
                  <a:lnTo>
                    <a:pt x="560" y="64"/>
                  </a:lnTo>
                  <a:lnTo>
                    <a:pt x="586" y="73"/>
                  </a:lnTo>
                  <a:lnTo>
                    <a:pt x="609" y="90"/>
                  </a:lnTo>
                  <a:lnTo>
                    <a:pt x="626" y="111"/>
                  </a:lnTo>
                  <a:lnTo>
                    <a:pt x="639" y="136"/>
                  </a:lnTo>
                  <a:lnTo>
                    <a:pt x="643" y="162"/>
                  </a:lnTo>
                  <a:lnTo>
                    <a:pt x="641" y="191"/>
                  </a:lnTo>
                  <a:lnTo>
                    <a:pt x="499" y="839"/>
                  </a:lnTo>
                  <a:lnTo>
                    <a:pt x="490" y="867"/>
                  </a:lnTo>
                  <a:lnTo>
                    <a:pt x="475" y="888"/>
                  </a:lnTo>
                  <a:lnTo>
                    <a:pt x="454" y="907"/>
                  </a:lnTo>
                  <a:lnTo>
                    <a:pt x="429" y="918"/>
                  </a:lnTo>
                  <a:lnTo>
                    <a:pt x="403" y="924"/>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8" name="Freeform 6">
              <a:extLst>
                <a:ext uri="{FF2B5EF4-FFF2-40B4-BE49-F238E27FC236}">
                  <a16:creationId xmlns:a16="http://schemas.microsoft.com/office/drawing/2014/main" xmlns="" id="{A54901DA-1419-475C-B70D-3F410B0E87C3}"/>
                </a:ext>
              </a:extLst>
            </p:cNvPr>
            <p:cNvSpPr>
              <a:spLocks/>
            </p:cNvSpPr>
            <p:nvPr/>
          </p:nvSpPr>
          <p:spPr bwMode="auto">
            <a:xfrm>
              <a:off x="6096955" y="4297109"/>
              <a:ext cx="796771" cy="655217"/>
            </a:xfrm>
            <a:custGeom>
              <a:avLst/>
              <a:gdLst>
                <a:gd name="T0" fmla="*/ 709 w 940"/>
                <a:gd name="T1" fmla="*/ 0 h 773"/>
                <a:gd name="T2" fmla="*/ 736 w 940"/>
                <a:gd name="T3" fmla="*/ 6 h 773"/>
                <a:gd name="T4" fmla="*/ 760 w 940"/>
                <a:gd name="T5" fmla="*/ 17 h 773"/>
                <a:gd name="T6" fmla="*/ 781 w 940"/>
                <a:gd name="T7" fmla="*/ 36 h 773"/>
                <a:gd name="T8" fmla="*/ 798 w 940"/>
                <a:gd name="T9" fmla="*/ 58 h 773"/>
                <a:gd name="T10" fmla="*/ 930 w 940"/>
                <a:gd name="T11" fmla="*/ 325 h 773"/>
                <a:gd name="T12" fmla="*/ 938 w 940"/>
                <a:gd name="T13" fmla="*/ 351 h 773"/>
                <a:gd name="T14" fmla="*/ 940 w 940"/>
                <a:gd name="T15" fmla="*/ 380 h 773"/>
                <a:gd name="T16" fmla="*/ 934 w 940"/>
                <a:gd name="T17" fmla="*/ 406 h 773"/>
                <a:gd name="T18" fmla="*/ 923 w 940"/>
                <a:gd name="T19" fmla="*/ 431 h 773"/>
                <a:gd name="T20" fmla="*/ 906 w 940"/>
                <a:gd name="T21" fmla="*/ 451 h 773"/>
                <a:gd name="T22" fmla="*/ 881 w 940"/>
                <a:gd name="T23" fmla="*/ 468 h 773"/>
                <a:gd name="T24" fmla="*/ 286 w 940"/>
                <a:gd name="T25" fmla="*/ 763 h 773"/>
                <a:gd name="T26" fmla="*/ 259 w 940"/>
                <a:gd name="T27" fmla="*/ 771 h 773"/>
                <a:gd name="T28" fmla="*/ 233 w 940"/>
                <a:gd name="T29" fmla="*/ 773 h 773"/>
                <a:gd name="T30" fmla="*/ 204 w 940"/>
                <a:gd name="T31" fmla="*/ 769 h 773"/>
                <a:gd name="T32" fmla="*/ 182 w 940"/>
                <a:gd name="T33" fmla="*/ 756 h 773"/>
                <a:gd name="T34" fmla="*/ 159 w 940"/>
                <a:gd name="T35" fmla="*/ 739 h 773"/>
                <a:gd name="T36" fmla="*/ 144 w 940"/>
                <a:gd name="T37" fmla="*/ 714 h 773"/>
                <a:gd name="T38" fmla="*/ 11 w 940"/>
                <a:gd name="T39" fmla="*/ 448 h 773"/>
                <a:gd name="T40" fmla="*/ 2 w 940"/>
                <a:gd name="T41" fmla="*/ 421 h 773"/>
                <a:gd name="T42" fmla="*/ 0 w 940"/>
                <a:gd name="T43" fmla="*/ 393 h 773"/>
                <a:gd name="T44" fmla="*/ 6 w 940"/>
                <a:gd name="T45" fmla="*/ 366 h 773"/>
                <a:gd name="T46" fmla="*/ 19 w 940"/>
                <a:gd name="T47" fmla="*/ 342 h 773"/>
                <a:gd name="T48" fmla="*/ 36 w 940"/>
                <a:gd name="T49" fmla="*/ 321 h 773"/>
                <a:gd name="T50" fmla="*/ 59 w 940"/>
                <a:gd name="T51" fmla="*/ 306 h 773"/>
                <a:gd name="T52" fmla="*/ 654 w 940"/>
                <a:gd name="T53" fmla="*/ 11 h 773"/>
                <a:gd name="T54" fmla="*/ 681 w 940"/>
                <a:gd name="T55" fmla="*/ 2 h 773"/>
                <a:gd name="T56" fmla="*/ 709 w 940"/>
                <a:gd name="T57"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73">
                  <a:moveTo>
                    <a:pt x="709" y="0"/>
                  </a:moveTo>
                  <a:lnTo>
                    <a:pt x="736" y="6"/>
                  </a:lnTo>
                  <a:lnTo>
                    <a:pt x="760" y="17"/>
                  </a:lnTo>
                  <a:lnTo>
                    <a:pt x="781" y="36"/>
                  </a:lnTo>
                  <a:lnTo>
                    <a:pt x="798" y="58"/>
                  </a:lnTo>
                  <a:lnTo>
                    <a:pt x="930" y="325"/>
                  </a:lnTo>
                  <a:lnTo>
                    <a:pt x="938" y="351"/>
                  </a:lnTo>
                  <a:lnTo>
                    <a:pt x="940" y="380"/>
                  </a:lnTo>
                  <a:lnTo>
                    <a:pt x="934" y="406"/>
                  </a:lnTo>
                  <a:lnTo>
                    <a:pt x="923" y="431"/>
                  </a:lnTo>
                  <a:lnTo>
                    <a:pt x="906" y="451"/>
                  </a:lnTo>
                  <a:lnTo>
                    <a:pt x="881" y="468"/>
                  </a:lnTo>
                  <a:lnTo>
                    <a:pt x="286" y="763"/>
                  </a:lnTo>
                  <a:lnTo>
                    <a:pt x="259" y="771"/>
                  </a:lnTo>
                  <a:lnTo>
                    <a:pt x="233" y="773"/>
                  </a:lnTo>
                  <a:lnTo>
                    <a:pt x="204" y="769"/>
                  </a:lnTo>
                  <a:lnTo>
                    <a:pt x="182" y="756"/>
                  </a:lnTo>
                  <a:lnTo>
                    <a:pt x="159" y="739"/>
                  </a:lnTo>
                  <a:lnTo>
                    <a:pt x="144" y="714"/>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9" name="Freeform 7">
              <a:extLst>
                <a:ext uri="{FF2B5EF4-FFF2-40B4-BE49-F238E27FC236}">
                  <a16:creationId xmlns:a16="http://schemas.microsoft.com/office/drawing/2014/main" xmlns="" id="{32F1AAA1-2936-40EF-949F-57FDFAA13383}"/>
                </a:ext>
              </a:extLst>
            </p:cNvPr>
            <p:cNvSpPr>
              <a:spLocks/>
            </p:cNvSpPr>
            <p:nvPr/>
          </p:nvSpPr>
          <p:spPr bwMode="auto">
            <a:xfrm>
              <a:off x="5298488" y="4313215"/>
              <a:ext cx="796771" cy="651827"/>
            </a:xfrm>
            <a:custGeom>
              <a:avLst/>
              <a:gdLst>
                <a:gd name="T0" fmla="*/ 227 w 940"/>
                <a:gd name="T1" fmla="*/ 0 h 769"/>
                <a:gd name="T2" fmla="*/ 256 w 940"/>
                <a:gd name="T3" fmla="*/ 2 h 769"/>
                <a:gd name="T4" fmla="*/ 282 w 940"/>
                <a:gd name="T5" fmla="*/ 9 h 769"/>
                <a:gd name="T6" fmla="*/ 880 w 940"/>
                <a:gd name="T7" fmla="*/ 300 h 769"/>
                <a:gd name="T8" fmla="*/ 904 w 940"/>
                <a:gd name="T9" fmla="*/ 315 h 769"/>
                <a:gd name="T10" fmla="*/ 921 w 940"/>
                <a:gd name="T11" fmla="*/ 336 h 769"/>
                <a:gd name="T12" fmla="*/ 934 w 940"/>
                <a:gd name="T13" fmla="*/ 361 h 769"/>
                <a:gd name="T14" fmla="*/ 940 w 940"/>
                <a:gd name="T15" fmla="*/ 387 h 769"/>
                <a:gd name="T16" fmla="*/ 938 w 940"/>
                <a:gd name="T17" fmla="*/ 415 h 769"/>
                <a:gd name="T18" fmla="*/ 929 w 940"/>
                <a:gd name="T19" fmla="*/ 442 h 769"/>
                <a:gd name="T20" fmla="*/ 798 w 940"/>
                <a:gd name="T21" fmla="*/ 708 h 769"/>
                <a:gd name="T22" fmla="*/ 783 w 940"/>
                <a:gd name="T23" fmla="*/ 733 h 769"/>
                <a:gd name="T24" fmla="*/ 762 w 940"/>
                <a:gd name="T25" fmla="*/ 752 h 769"/>
                <a:gd name="T26" fmla="*/ 738 w 940"/>
                <a:gd name="T27" fmla="*/ 763 h 769"/>
                <a:gd name="T28" fmla="*/ 711 w 940"/>
                <a:gd name="T29" fmla="*/ 769 h 769"/>
                <a:gd name="T30" fmla="*/ 685 w 940"/>
                <a:gd name="T31" fmla="*/ 767 h 769"/>
                <a:gd name="T32" fmla="*/ 657 w 940"/>
                <a:gd name="T33" fmla="*/ 757 h 769"/>
                <a:gd name="T34" fmla="*/ 59 w 940"/>
                <a:gd name="T35" fmla="*/ 468 h 769"/>
                <a:gd name="T36" fmla="*/ 36 w 940"/>
                <a:gd name="T37" fmla="*/ 453 h 769"/>
                <a:gd name="T38" fmla="*/ 17 w 940"/>
                <a:gd name="T39" fmla="*/ 432 h 769"/>
                <a:gd name="T40" fmla="*/ 6 w 940"/>
                <a:gd name="T41" fmla="*/ 408 h 769"/>
                <a:gd name="T42" fmla="*/ 0 w 940"/>
                <a:gd name="T43" fmla="*/ 381 h 769"/>
                <a:gd name="T44" fmla="*/ 2 w 940"/>
                <a:gd name="T45" fmla="*/ 353 h 769"/>
                <a:gd name="T46" fmla="*/ 10 w 940"/>
                <a:gd name="T47" fmla="*/ 327 h 769"/>
                <a:gd name="T48" fmla="*/ 140 w 940"/>
                <a:gd name="T49" fmla="*/ 58 h 769"/>
                <a:gd name="T50" fmla="*/ 155 w 940"/>
                <a:gd name="T51" fmla="*/ 36 h 769"/>
                <a:gd name="T52" fmla="*/ 176 w 940"/>
                <a:gd name="T53" fmla="*/ 17 h 769"/>
                <a:gd name="T54" fmla="*/ 201 w 940"/>
                <a:gd name="T55" fmla="*/ 5 h 769"/>
                <a:gd name="T56" fmla="*/ 227 w 940"/>
                <a:gd name="T57" fmla="*/ 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69">
                  <a:moveTo>
                    <a:pt x="227" y="0"/>
                  </a:moveTo>
                  <a:lnTo>
                    <a:pt x="256" y="2"/>
                  </a:lnTo>
                  <a:lnTo>
                    <a:pt x="282" y="9"/>
                  </a:lnTo>
                  <a:lnTo>
                    <a:pt x="880" y="300"/>
                  </a:lnTo>
                  <a:lnTo>
                    <a:pt x="904" y="315"/>
                  </a:lnTo>
                  <a:lnTo>
                    <a:pt x="921" y="336"/>
                  </a:lnTo>
                  <a:lnTo>
                    <a:pt x="934" y="361"/>
                  </a:lnTo>
                  <a:lnTo>
                    <a:pt x="940" y="387"/>
                  </a:lnTo>
                  <a:lnTo>
                    <a:pt x="938" y="415"/>
                  </a:lnTo>
                  <a:lnTo>
                    <a:pt x="929" y="442"/>
                  </a:lnTo>
                  <a:lnTo>
                    <a:pt x="798" y="708"/>
                  </a:lnTo>
                  <a:lnTo>
                    <a:pt x="783" y="733"/>
                  </a:lnTo>
                  <a:lnTo>
                    <a:pt x="762" y="752"/>
                  </a:lnTo>
                  <a:lnTo>
                    <a:pt x="738" y="763"/>
                  </a:lnTo>
                  <a:lnTo>
                    <a:pt x="711" y="769"/>
                  </a:lnTo>
                  <a:lnTo>
                    <a:pt x="685" y="767"/>
                  </a:lnTo>
                  <a:lnTo>
                    <a:pt x="657" y="757"/>
                  </a:lnTo>
                  <a:lnTo>
                    <a:pt x="59" y="468"/>
                  </a:lnTo>
                  <a:lnTo>
                    <a:pt x="36" y="453"/>
                  </a:lnTo>
                  <a:lnTo>
                    <a:pt x="17" y="432"/>
                  </a:lnTo>
                  <a:lnTo>
                    <a:pt x="6" y="408"/>
                  </a:lnTo>
                  <a:lnTo>
                    <a:pt x="0" y="381"/>
                  </a:lnTo>
                  <a:lnTo>
                    <a:pt x="2" y="353"/>
                  </a:lnTo>
                  <a:lnTo>
                    <a:pt x="10" y="327"/>
                  </a:lnTo>
                  <a:lnTo>
                    <a:pt x="140" y="58"/>
                  </a:lnTo>
                  <a:lnTo>
                    <a:pt x="155" y="36"/>
                  </a:lnTo>
                  <a:lnTo>
                    <a:pt x="176" y="17"/>
                  </a:lnTo>
                  <a:lnTo>
                    <a:pt x="201" y="5"/>
                  </a:lnTo>
                  <a:lnTo>
                    <a:pt x="227"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1" name="Freeform 8">
              <a:extLst>
                <a:ext uri="{FF2B5EF4-FFF2-40B4-BE49-F238E27FC236}">
                  <a16:creationId xmlns:a16="http://schemas.microsoft.com/office/drawing/2014/main" xmlns="" id="{5B2DAB5B-DBDA-4D7B-8B30-A48DE6A03AB3}"/>
                </a:ext>
              </a:extLst>
            </p:cNvPr>
            <p:cNvSpPr>
              <a:spLocks/>
            </p:cNvSpPr>
            <p:nvPr/>
          </p:nvSpPr>
          <p:spPr bwMode="auto">
            <a:xfrm>
              <a:off x="4907732" y="3635959"/>
              <a:ext cx="543330" cy="782361"/>
            </a:xfrm>
            <a:custGeom>
              <a:avLst/>
              <a:gdLst>
                <a:gd name="T0" fmla="*/ 403 w 641"/>
                <a:gd name="T1" fmla="*/ 0 h 923"/>
                <a:gd name="T2" fmla="*/ 431 w 641"/>
                <a:gd name="T3" fmla="*/ 5 h 923"/>
                <a:gd name="T4" fmla="*/ 456 w 641"/>
                <a:gd name="T5" fmla="*/ 17 h 923"/>
                <a:gd name="T6" fmla="*/ 477 w 641"/>
                <a:gd name="T7" fmla="*/ 34 h 923"/>
                <a:gd name="T8" fmla="*/ 492 w 641"/>
                <a:gd name="T9" fmla="*/ 56 h 923"/>
                <a:gd name="T10" fmla="*/ 501 w 641"/>
                <a:gd name="T11" fmla="*/ 83 h 923"/>
                <a:gd name="T12" fmla="*/ 639 w 641"/>
                <a:gd name="T13" fmla="*/ 733 h 923"/>
                <a:gd name="T14" fmla="*/ 641 w 641"/>
                <a:gd name="T15" fmla="*/ 761 h 923"/>
                <a:gd name="T16" fmla="*/ 635 w 641"/>
                <a:gd name="T17" fmla="*/ 787 h 923"/>
                <a:gd name="T18" fmla="*/ 624 w 641"/>
                <a:gd name="T19" fmla="*/ 812 h 923"/>
                <a:gd name="T20" fmla="*/ 607 w 641"/>
                <a:gd name="T21" fmla="*/ 833 h 923"/>
                <a:gd name="T22" fmla="*/ 584 w 641"/>
                <a:gd name="T23" fmla="*/ 850 h 923"/>
                <a:gd name="T24" fmla="*/ 558 w 641"/>
                <a:gd name="T25" fmla="*/ 859 h 923"/>
                <a:gd name="T26" fmla="*/ 267 w 641"/>
                <a:gd name="T27" fmla="*/ 922 h 923"/>
                <a:gd name="T28" fmla="*/ 238 w 641"/>
                <a:gd name="T29" fmla="*/ 923 h 923"/>
                <a:gd name="T30" fmla="*/ 210 w 641"/>
                <a:gd name="T31" fmla="*/ 918 h 923"/>
                <a:gd name="T32" fmla="*/ 185 w 641"/>
                <a:gd name="T33" fmla="*/ 906 h 923"/>
                <a:gd name="T34" fmla="*/ 165 w 641"/>
                <a:gd name="T35" fmla="*/ 888 h 923"/>
                <a:gd name="T36" fmla="*/ 149 w 641"/>
                <a:gd name="T37" fmla="*/ 865 h 923"/>
                <a:gd name="T38" fmla="*/ 140 w 641"/>
                <a:gd name="T39" fmla="*/ 838 h 923"/>
                <a:gd name="T40" fmla="*/ 2 w 641"/>
                <a:gd name="T41" fmla="*/ 189 h 923"/>
                <a:gd name="T42" fmla="*/ 0 w 641"/>
                <a:gd name="T43" fmla="*/ 160 h 923"/>
                <a:gd name="T44" fmla="*/ 6 w 641"/>
                <a:gd name="T45" fmla="*/ 134 h 923"/>
                <a:gd name="T46" fmla="*/ 17 w 641"/>
                <a:gd name="T47" fmla="*/ 109 h 923"/>
                <a:gd name="T48" fmla="*/ 34 w 641"/>
                <a:gd name="T49" fmla="*/ 88 h 923"/>
                <a:gd name="T50" fmla="*/ 57 w 641"/>
                <a:gd name="T51" fmla="*/ 73 h 923"/>
                <a:gd name="T52" fmla="*/ 85 w 641"/>
                <a:gd name="T53" fmla="*/ 64 h 923"/>
                <a:gd name="T54" fmla="*/ 374 w 641"/>
                <a:gd name="T55" fmla="*/ 2 h 923"/>
                <a:gd name="T56" fmla="*/ 403 w 6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1" h="923">
                  <a:moveTo>
                    <a:pt x="403" y="0"/>
                  </a:moveTo>
                  <a:lnTo>
                    <a:pt x="431" y="5"/>
                  </a:lnTo>
                  <a:lnTo>
                    <a:pt x="456" y="17"/>
                  </a:lnTo>
                  <a:lnTo>
                    <a:pt x="477" y="34"/>
                  </a:lnTo>
                  <a:lnTo>
                    <a:pt x="492" y="56"/>
                  </a:lnTo>
                  <a:lnTo>
                    <a:pt x="501" y="83"/>
                  </a:lnTo>
                  <a:lnTo>
                    <a:pt x="639" y="733"/>
                  </a:lnTo>
                  <a:lnTo>
                    <a:pt x="641" y="761"/>
                  </a:lnTo>
                  <a:lnTo>
                    <a:pt x="635" y="787"/>
                  </a:lnTo>
                  <a:lnTo>
                    <a:pt x="624" y="812"/>
                  </a:lnTo>
                  <a:lnTo>
                    <a:pt x="607" y="833"/>
                  </a:lnTo>
                  <a:lnTo>
                    <a:pt x="584" y="850"/>
                  </a:lnTo>
                  <a:lnTo>
                    <a:pt x="558" y="859"/>
                  </a:lnTo>
                  <a:lnTo>
                    <a:pt x="267" y="922"/>
                  </a:lnTo>
                  <a:lnTo>
                    <a:pt x="238" y="923"/>
                  </a:lnTo>
                  <a:lnTo>
                    <a:pt x="210" y="918"/>
                  </a:lnTo>
                  <a:lnTo>
                    <a:pt x="185" y="906"/>
                  </a:lnTo>
                  <a:lnTo>
                    <a:pt x="165" y="888"/>
                  </a:lnTo>
                  <a:lnTo>
                    <a:pt x="149" y="865"/>
                  </a:lnTo>
                  <a:lnTo>
                    <a:pt x="140" y="838"/>
                  </a:lnTo>
                  <a:lnTo>
                    <a:pt x="2" y="189"/>
                  </a:lnTo>
                  <a:lnTo>
                    <a:pt x="0" y="160"/>
                  </a:lnTo>
                  <a:lnTo>
                    <a:pt x="6" y="134"/>
                  </a:lnTo>
                  <a:lnTo>
                    <a:pt x="17" y="109"/>
                  </a:lnTo>
                  <a:lnTo>
                    <a:pt x="34" y="88"/>
                  </a:lnTo>
                  <a:lnTo>
                    <a:pt x="57" y="73"/>
                  </a:lnTo>
                  <a:lnTo>
                    <a:pt x="85" y="64"/>
                  </a:lnTo>
                  <a:lnTo>
                    <a:pt x="374" y="2"/>
                  </a:lnTo>
                  <a:lnTo>
                    <a:pt x="403" y="0"/>
                  </a:lnTo>
                  <a:close/>
                </a:path>
              </a:pathLst>
            </a:custGeom>
            <a:solidFill>
              <a:srgbClr val="65A4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2" name="Freeform 9">
              <a:extLst>
                <a:ext uri="{FF2B5EF4-FFF2-40B4-BE49-F238E27FC236}">
                  <a16:creationId xmlns:a16="http://schemas.microsoft.com/office/drawing/2014/main" xmlns="" id="{64A59B2D-50DE-4F2B-9142-748D0C54ADC4}"/>
                </a:ext>
              </a:extLst>
            </p:cNvPr>
            <p:cNvSpPr>
              <a:spLocks/>
            </p:cNvSpPr>
            <p:nvPr/>
          </p:nvSpPr>
          <p:spPr bwMode="auto">
            <a:xfrm>
              <a:off x="4983171" y="2844273"/>
              <a:ext cx="734046" cy="773885"/>
            </a:xfrm>
            <a:custGeom>
              <a:avLst/>
              <a:gdLst>
                <a:gd name="T0" fmla="*/ 520 w 866"/>
                <a:gd name="T1" fmla="*/ 0 h 913"/>
                <a:gd name="T2" fmla="*/ 548 w 866"/>
                <a:gd name="T3" fmla="*/ 0 h 913"/>
                <a:gd name="T4" fmla="*/ 575 w 866"/>
                <a:gd name="T5" fmla="*/ 10 h 913"/>
                <a:gd name="T6" fmla="*/ 599 w 866"/>
                <a:gd name="T7" fmla="*/ 25 h 913"/>
                <a:gd name="T8" fmla="*/ 828 w 866"/>
                <a:gd name="T9" fmla="*/ 214 h 913"/>
                <a:gd name="T10" fmla="*/ 847 w 866"/>
                <a:gd name="T11" fmla="*/ 235 h 913"/>
                <a:gd name="T12" fmla="*/ 860 w 866"/>
                <a:gd name="T13" fmla="*/ 259 h 913"/>
                <a:gd name="T14" fmla="*/ 866 w 866"/>
                <a:gd name="T15" fmla="*/ 286 h 913"/>
                <a:gd name="T16" fmla="*/ 864 w 866"/>
                <a:gd name="T17" fmla="*/ 314 h 913"/>
                <a:gd name="T18" fmla="*/ 856 w 866"/>
                <a:gd name="T19" fmla="*/ 340 h 913"/>
                <a:gd name="T20" fmla="*/ 841 w 866"/>
                <a:gd name="T21" fmla="*/ 363 h 913"/>
                <a:gd name="T22" fmla="*/ 416 w 866"/>
                <a:gd name="T23" fmla="*/ 875 h 913"/>
                <a:gd name="T24" fmla="*/ 395 w 866"/>
                <a:gd name="T25" fmla="*/ 894 h 913"/>
                <a:gd name="T26" fmla="*/ 371 w 866"/>
                <a:gd name="T27" fmla="*/ 907 h 913"/>
                <a:gd name="T28" fmla="*/ 344 w 866"/>
                <a:gd name="T29" fmla="*/ 913 h 913"/>
                <a:gd name="T30" fmla="*/ 318 w 866"/>
                <a:gd name="T31" fmla="*/ 911 h 913"/>
                <a:gd name="T32" fmla="*/ 291 w 866"/>
                <a:gd name="T33" fmla="*/ 903 h 913"/>
                <a:gd name="T34" fmla="*/ 267 w 866"/>
                <a:gd name="T35" fmla="*/ 888 h 913"/>
                <a:gd name="T36" fmla="*/ 38 w 866"/>
                <a:gd name="T37" fmla="*/ 697 h 913"/>
                <a:gd name="T38" fmla="*/ 19 w 866"/>
                <a:gd name="T39" fmla="*/ 677 h 913"/>
                <a:gd name="T40" fmla="*/ 6 w 866"/>
                <a:gd name="T41" fmla="*/ 652 h 913"/>
                <a:gd name="T42" fmla="*/ 0 w 866"/>
                <a:gd name="T43" fmla="*/ 626 h 913"/>
                <a:gd name="T44" fmla="*/ 2 w 866"/>
                <a:gd name="T45" fmla="*/ 599 h 913"/>
                <a:gd name="T46" fmla="*/ 9 w 866"/>
                <a:gd name="T47" fmla="*/ 573 h 913"/>
                <a:gd name="T48" fmla="*/ 24 w 866"/>
                <a:gd name="T49" fmla="*/ 548 h 913"/>
                <a:gd name="T50" fmla="*/ 448 w 866"/>
                <a:gd name="T51" fmla="*/ 38 h 913"/>
                <a:gd name="T52" fmla="*/ 469 w 866"/>
                <a:gd name="T53" fmla="*/ 19 h 913"/>
                <a:gd name="T54" fmla="*/ 493 w 866"/>
                <a:gd name="T55" fmla="*/ 6 h 913"/>
                <a:gd name="T56" fmla="*/ 520 w 866"/>
                <a:gd name="T57" fmla="*/ 0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3">
                  <a:moveTo>
                    <a:pt x="520" y="0"/>
                  </a:moveTo>
                  <a:lnTo>
                    <a:pt x="548" y="0"/>
                  </a:lnTo>
                  <a:lnTo>
                    <a:pt x="575" y="10"/>
                  </a:lnTo>
                  <a:lnTo>
                    <a:pt x="599" y="25"/>
                  </a:lnTo>
                  <a:lnTo>
                    <a:pt x="828" y="214"/>
                  </a:lnTo>
                  <a:lnTo>
                    <a:pt x="847" y="235"/>
                  </a:lnTo>
                  <a:lnTo>
                    <a:pt x="860" y="259"/>
                  </a:lnTo>
                  <a:lnTo>
                    <a:pt x="866" y="286"/>
                  </a:lnTo>
                  <a:lnTo>
                    <a:pt x="864" y="314"/>
                  </a:lnTo>
                  <a:lnTo>
                    <a:pt x="856" y="340"/>
                  </a:lnTo>
                  <a:lnTo>
                    <a:pt x="841" y="363"/>
                  </a:lnTo>
                  <a:lnTo>
                    <a:pt x="416" y="875"/>
                  </a:lnTo>
                  <a:lnTo>
                    <a:pt x="395" y="894"/>
                  </a:lnTo>
                  <a:lnTo>
                    <a:pt x="371" y="907"/>
                  </a:lnTo>
                  <a:lnTo>
                    <a:pt x="344" y="913"/>
                  </a:lnTo>
                  <a:lnTo>
                    <a:pt x="318" y="911"/>
                  </a:lnTo>
                  <a:lnTo>
                    <a:pt x="291" y="903"/>
                  </a:lnTo>
                  <a:lnTo>
                    <a:pt x="267" y="888"/>
                  </a:lnTo>
                  <a:lnTo>
                    <a:pt x="38" y="697"/>
                  </a:lnTo>
                  <a:lnTo>
                    <a:pt x="19" y="677"/>
                  </a:lnTo>
                  <a:lnTo>
                    <a:pt x="6" y="652"/>
                  </a:lnTo>
                  <a:lnTo>
                    <a:pt x="0" y="626"/>
                  </a:lnTo>
                  <a:lnTo>
                    <a:pt x="2" y="599"/>
                  </a:lnTo>
                  <a:lnTo>
                    <a:pt x="9" y="573"/>
                  </a:lnTo>
                  <a:lnTo>
                    <a:pt x="24" y="548"/>
                  </a:lnTo>
                  <a:lnTo>
                    <a:pt x="448" y="38"/>
                  </a:lnTo>
                  <a:lnTo>
                    <a:pt x="469" y="19"/>
                  </a:lnTo>
                  <a:lnTo>
                    <a:pt x="493" y="6"/>
                  </a:lnTo>
                  <a:lnTo>
                    <a:pt x="520" y="0"/>
                  </a:lnTo>
                  <a:close/>
                </a:path>
              </a:pathLst>
            </a:custGeom>
            <a:solidFill>
              <a:srgbClr val="A35B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3" name="Freeform 10">
              <a:extLst>
                <a:ext uri="{FF2B5EF4-FFF2-40B4-BE49-F238E27FC236}">
                  <a16:creationId xmlns:a16="http://schemas.microsoft.com/office/drawing/2014/main" xmlns="" id="{08EB88D8-C7FC-4D45-9462-6D2970EFBB71}"/>
                </a:ext>
              </a:extLst>
            </p:cNvPr>
            <p:cNvSpPr>
              <a:spLocks/>
            </p:cNvSpPr>
            <p:nvPr/>
          </p:nvSpPr>
          <p:spPr bwMode="auto">
            <a:xfrm>
              <a:off x="5710436" y="2629823"/>
              <a:ext cx="744218" cy="432291"/>
            </a:xfrm>
            <a:custGeom>
              <a:avLst/>
              <a:gdLst>
                <a:gd name="T0" fmla="*/ 106 w 878"/>
                <a:gd name="T1" fmla="*/ 0 h 510"/>
                <a:gd name="T2" fmla="*/ 772 w 878"/>
                <a:gd name="T3" fmla="*/ 0 h 510"/>
                <a:gd name="T4" fmla="*/ 804 w 878"/>
                <a:gd name="T5" fmla="*/ 6 h 510"/>
                <a:gd name="T6" fmla="*/ 834 w 878"/>
                <a:gd name="T7" fmla="*/ 21 h 510"/>
                <a:gd name="T8" fmla="*/ 857 w 878"/>
                <a:gd name="T9" fmla="*/ 44 h 510"/>
                <a:gd name="T10" fmla="*/ 872 w 878"/>
                <a:gd name="T11" fmla="*/ 74 h 510"/>
                <a:gd name="T12" fmla="*/ 878 w 878"/>
                <a:gd name="T13" fmla="*/ 106 h 510"/>
                <a:gd name="T14" fmla="*/ 878 w 878"/>
                <a:gd name="T15" fmla="*/ 404 h 510"/>
                <a:gd name="T16" fmla="*/ 872 w 878"/>
                <a:gd name="T17" fmla="*/ 437 h 510"/>
                <a:gd name="T18" fmla="*/ 857 w 878"/>
                <a:gd name="T19" fmla="*/ 467 h 510"/>
                <a:gd name="T20" fmla="*/ 834 w 878"/>
                <a:gd name="T21" fmla="*/ 489 h 510"/>
                <a:gd name="T22" fmla="*/ 804 w 878"/>
                <a:gd name="T23" fmla="*/ 505 h 510"/>
                <a:gd name="T24" fmla="*/ 772 w 878"/>
                <a:gd name="T25" fmla="*/ 510 h 510"/>
                <a:gd name="T26" fmla="*/ 106 w 878"/>
                <a:gd name="T27" fmla="*/ 510 h 510"/>
                <a:gd name="T28" fmla="*/ 74 w 878"/>
                <a:gd name="T29" fmla="*/ 505 h 510"/>
                <a:gd name="T30" fmla="*/ 44 w 878"/>
                <a:gd name="T31" fmla="*/ 489 h 510"/>
                <a:gd name="T32" fmla="*/ 21 w 878"/>
                <a:gd name="T33" fmla="*/ 467 h 510"/>
                <a:gd name="T34" fmla="*/ 6 w 878"/>
                <a:gd name="T35" fmla="*/ 437 h 510"/>
                <a:gd name="T36" fmla="*/ 0 w 878"/>
                <a:gd name="T37" fmla="*/ 404 h 510"/>
                <a:gd name="T38" fmla="*/ 0 w 878"/>
                <a:gd name="T39" fmla="*/ 106 h 510"/>
                <a:gd name="T40" fmla="*/ 6 w 878"/>
                <a:gd name="T41" fmla="*/ 74 h 510"/>
                <a:gd name="T42" fmla="*/ 21 w 878"/>
                <a:gd name="T43" fmla="*/ 44 h 510"/>
                <a:gd name="T44" fmla="*/ 44 w 878"/>
                <a:gd name="T45" fmla="*/ 21 h 510"/>
                <a:gd name="T46" fmla="*/ 74 w 878"/>
                <a:gd name="T47" fmla="*/ 6 h 510"/>
                <a:gd name="T48" fmla="*/ 106 w 878"/>
                <a:gd name="T49"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510">
                  <a:moveTo>
                    <a:pt x="106" y="0"/>
                  </a:moveTo>
                  <a:lnTo>
                    <a:pt x="772" y="0"/>
                  </a:lnTo>
                  <a:lnTo>
                    <a:pt x="804" y="6"/>
                  </a:lnTo>
                  <a:lnTo>
                    <a:pt x="834" y="21"/>
                  </a:lnTo>
                  <a:lnTo>
                    <a:pt x="857" y="44"/>
                  </a:lnTo>
                  <a:lnTo>
                    <a:pt x="872" y="74"/>
                  </a:lnTo>
                  <a:lnTo>
                    <a:pt x="878" y="106"/>
                  </a:lnTo>
                  <a:lnTo>
                    <a:pt x="878" y="404"/>
                  </a:lnTo>
                  <a:lnTo>
                    <a:pt x="872" y="437"/>
                  </a:lnTo>
                  <a:lnTo>
                    <a:pt x="857" y="467"/>
                  </a:lnTo>
                  <a:lnTo>
                    <a:pt x="834" y="489"/>
                  </a:lnTo>
                  <a:lnTo>
                    <a:pt x="804" y="505"/>
                  </a:lnTo>
                  <a:lnTo>
                    <a:pt x="772" y="510"/>
                  </a:lnTo>
                  <a:lnTo>
                    <a:pt x="106" y="510"/>
                  </a:lnTo>
                  <a:lnTo>
                    <a:pt x="74" y="505"/>
                  </a:lnTo>
                  <a:lnTo>
                    <a:pt x="44" y="489"/>
                  </a:lnTo>
                  <a:lnTo>
                    <a:pt x="21" y="467"/>
                  </a:lnTo>
                  <a:lnTo>
                    <a:pt x="6" y="437"/>
                  </a:lnTo>
                  <a:lnTo>
                    <a:pt x="0" y="404"/>
                  </a:lnTo>
                  <a:lnTo>
                    <a:pt x="0" y="106"/>
                  </a:lnTo>
                  <a:lnTo>
                    <a:pt x="6" y="74"/>
                  </a:lnTo>
                  <a:lnTo>
                    <a:pt x="21" y="44"/>
                  </a:lnTo>
                  <a:lnTo>
                    <a:pt x="44" y="21"/>
                  </a:lnTo>
                  <a:lnTo>
                    <a:pt x="74" y="6"/>
                  </a:lnTo>
                  <a:lnTo>
                    <a:pt x="106"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4" name="Freeform 11">
              <a:extLst>
                <a:ext uri="{FF2B5EF4-FFF2-40B4-BE49-F238E27FC236}">
                  <a16:creationId xmlns:a16="http://schemas.microsoft.com/office/drawing/2014/main" xmlns="" id="{3DB1858A-1DBA-4513-BE60-E35412486966}"/>
                </a:ext>
              </a:extLst>
            </p:cNvPr>
            <p:cNvSpPr>
              <a:spLocks/>
            </p:cNvSpPr>
            <p:nvPr/>
          </p:nvSpPr>
          <p:spPr bwMode="auto">
            <a:xfrm>
              <a:off x="6462283" y="2926494"/>
              <a:ext cx="703532" cy="673865"/>
            </a:xfrm>
            <a:custGeom>
              <a:avLst/>
              <a:gdLst>
                <a:gd name="T0" fmla="*/ 155 w 830"/>
                <a:gd name="T1" fmla="*/ 0 h 795"/>
                <a:gd name="T2" fmla="*/ 136 w 830"/>
                <a:gd name="T3" fmla="*/ 20 h 795"/>
                <a:gd name="T4" fmla="*/ 125 w 830"/>
                <a:gd name="T5" fmla="*/ 45 h 795"/>
                <a:gd name="T6" fmla="*/ 119 w 830"/>
                <a:gd name="T7" fmla="*/ 71 h 795"/>
                <a:gd name="T8" fmla="*/ 121 w 830"/>
                <a:gd name="T9" fmla="*/ 98 h 795"/>
                <a:gd name="T10" fmla="*/ 129 w 830"/>
                <a:gd name="T11" fmla="*/ 124 h 795"/>
                <a:gd name="T12" fmla="*/ 144 w 830"/>
                <a:gd name="T13" fmla="*/ 149 h 795"/>
                <a:gd name="T14" fmla="*/ 569 w 830"/>
                <a:gd name="T15" fmla="*/ 657 h 795"/>
                <a:gd name="T16" fmla="*/ 590 w 830"/>
                <a:gd name="T17" fmla="*/ 678 h 795"/>
                <a:gd name="T18" fmla="*/ 615 w 830"/>
                <a:gd name="T19" fmla="*/ 689 h 795"/>
                <a:gd name="T20" fmla="*/ 641 w 830"/>
                <a:gd name="T21" fmla="*/ 695 h 795"/>
                <a:gd name="T22" fmla="*/ 668 w 830"/>
                <a:gd name="T23" fmla="*/ 695 h 795"/>
                <a:gd name="T24" fmla="*/ 694 w 830"/>
                <a:gd name="T25" fmla="*/ 687 h 795"/>
                <a:gd name="T26" fmla="*/ 719 w 830"/>
                <a:gd name="T27" fmla="*/ 672 h 795"/>
                <a:gd name="T28" fmla="*/ 830 w 830"/>
                <a:gd name="T29" fmla="*/ 578 h 795"/>
                <a:gd name="T30" fmla="*/ 828 w 830"/>
                <a:gd name="T31" fmla="*/ 580 h 795"/>
                <a:gd name="T32" fmla="*/ 600 w 830"/>
                <a:gd name="T33" fmla="*/ 770 h 795"/>
                <a:gd name="T34" fmla="*/ 577 w 830"/>
                <a:gd name="T35" fmla="*/ 786 h 795"/>
                <a:gd name="T36" fmla="*/ 550 w 830"/>
                <a:gd name="T37" fmla="*/ 793 h 795"/>
                <a:gd name="T38" fmla="*/ 522 w 830"/>
                <a:gd name="T39" fmla="*/ 795 h 795"/>
                <a:gd name="T40" fmla="*/ 496 w 830"/>
                <a:gd name="T41" fmla="*/ 789 h 795"/>
                <a:gd name="T42" fmla="*/ 471 w 830"/>
                <a:gd name="T43" fmla="*/ 776 h 795"/>
                <a:gd name="T44" fmla="*/ 450 w 830"/>
                <a:gd name="T45" fmla="*/ 757 h 795"/>
                <a:gd name="T46" fmla="*/ 25 w 830"/>
                <a:gd name="T47" fmla="*/ 247 h 795"/>
                <a:gd name="T48" fmla="*/ 10 w 830"/>
                <a:gd name="T49" fmla="*/ 223 h 795"/>
                <a:gd name="T50" fmla="*/ 2 w 830"/>
                <a:gd name="T51" fmla="*/ 196 h 795"/>
                <a:gd name="T52" fmla="*/ 0 w 830"/>
                <a:gd name="T53" fmla="*/ 170 h 795"/>
                <a:gd name="T54" fmla="*/ 6 w 830"/>
                <a:gd name="T55" fmla="*/ 143 h 795"/>
                <a:gd name="T56" fmla="*/ 19 w 830"/>
                <a:gd name="T57" fmla="*/ 119 h 795"/>
                <a:gd name="T58" fmla="*/ 38 w 830"/>
                <a:gd name="T59" fmla="*/ 98 h 795"/>
                <a:gd name="T60" fmla="*/ 155 w 830"/>
                <a:gd name="T61" fmla="*/ 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795">
                  <a:moveTo>
                    <a:pt x="155" y="0"/>
                  </a:moveTo>
                  <a:lnTo>
                    <a:pt x="136" y="20"/>
                  </a:lnTo>
                  <a:lnTo>
                    <a:pt x="125" y="45"/>
                  </a:lnTo>
                  <a:lnTo>
                    <a:pt x="119" y="71"/>
                  </a:lnTo>
                  <a:lnTo>
                    <a:pt x="121" y="98"/>
                  </a:lnTo>
                  <a:lnTo>
                    <a:pt x="129" y="124"/>
                  </a:lnTo>
                  <a:lnTo>
                    <a:pt x="144" y="149"/>
                  </a:lnTo>
                  <a:lnTo>
                    <a:pt x="569" y="657"/>
                  </a:lnTo>
                  <a:lnTo>
                    <a:pt x="590" y="678"/>
                  </a:lnTo>
                  <a:lnTo>
                    <a:pt x="615" y="689"/>
                  </a:lnTo>
                  <a:lnTo>
                    <a:pt x="641" y="695"/>
                  </a:lnTo>
                  <a:lnTo>
                    <a:pt x="668" y="695"/>
                  </a:lnTo>
                  <a:lnTo>
                    <a:pt x="694" y="687"/>
                  </a:lnTo>
                  <a:lnTo>
                    <a:pt x="719" y="672"/>
                  </a:lnTo>
                  <a:lnTo>
                    <a:pt x="830" y="578"/>
                  </a:lnTo>
                  <a:lnTo>
                    <a:pt x="828" y="580"/>
                  </a:lnTo>
                  <a:lnTo>
                    <a:pt x="600" y="770"/>
                  </a:lnTo>
                  <a:lnTo>
                    <a:pt x="577" y="786"/>
                  </a:lnTo>
                  <a:lnTo>
                    <a:pt x="550" y="793"/>
                  </a:lnTo>
                  <a:lnTo>
                    <a:pt x="522" y="795"/>
                  </a:lnTo>
                  <a:lnTo>
                    <a:pt x="496" y="789"/>
                  </a:lnTo>
                  <a:lnTo>
                    <a:pt x="471" y="776"/>
                  </a:lnTo>
                  <a:lnTo>
                    <a:pt x="450" y="757"/>
                  </a:lnTo>
                  <a:lnTo>
                    <a:pt x="25" y="247"/>
                  </a:lnTo>
                  <a:lnTo>
                    <a:pt x="10" y="223"/>
                  </a:lnTo>
                  <a:lnTo>
                    <a:pt x="2" y="196"/>
                  </a:lnTo>
                  <a:lnTo>
                    <a:pt x="0" y="170"/>
                  </a:lnTo>
                  <a:lnTo>
                    <a:pt x="6" y="143"/>
                  </a:lnTo>
                  <a:lnTo>
                    <a:pt x="19" y="119"/>
                  </a:lnTo>
                  <a:lnTo>
                    <a:pt x="38" y="98"/>
                  </a:lnTo>
                  <a:lnTo>
                    <a:pt x="155" y="0"/>
                  </a:lnTo>
                  <a:close/>
                </a:path>
              </a:pathLst>
            </a:custGeom>
            <a:solidFill>
              <a:srgbClr val="03A788">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5" name="Freeform 12">
              <a:extLst>
                <a:ext uri="{FF2B5EF4-FFF2-40B4-BE49-F238E27FC236}">
                  <a16:creationId xmlns:a16="http://schemas.microsoft.com/office/drawing/2014/main" xmlns="" id="{C8511FF2-F11A-4075-AD80-0F80E2DA685F}"/>
                </a:ext>
              </a:extLst>
            </p:cNvPr>
            <p:cNvSpPr>
              <a:spLocks/>
            </p:cNvSpPr>
            <p:nvPr/>
          </p:nvSpPr>
          <p:spPr bwMode="auto">
            <a:xfrm>
              <a:off x="6726743" y="3605444"/>
              <a:ext cx="344985" cy="781513"/>
            </a:xfrm>
            <a:custGeom>
              <a:avLst/>
              <a:gdLst>
                <a:gd name="T0" fmla="*/ 240 w 407"/>
                <a:gd name="T1" fmla="*/ 0 h 922"/>
                <a:gd name="T2" fmla="*/ 269 w 407"/>
                <a:gd name="T3" fmla="*/ 2 h 922"/>
                <a:gd name="T4" fmla="*/ 407 w 407"/>
                <a:gd name="T5" fmla="*/ 32 h 922"/>
                <a:gd name="T6" fmla="*/ 376 w 407"/>
                <a:gd name="T7" fmla="*/ 34 h 922"/>
                <a:gd name="T8" fmla="*/ 348 w 407"/>
                <a:gd name="T9" fmla="*/ 43 h 922"/>
                <a:gd name="T10" fmla="*/ 324 w 407"/>
                <a:gd name="T11" fmla="*/ 60 h 922"/>
                <a:gd name="T12" fmla="*/ 305 w 407"/>
                <a:gd name="T13" fmla="*/ 85 h 922"/>
                <a:gd name="T14" fmla="*/ 293 w 407"/>
                <a:gd name="T15" fmla="*/ 115 h 922"/>
                <a:gd name="T16" fmla="*/ 151 w 407"/>
                <a:gd name="T17" fmla="*/ 763 h 922"/>
                <a:gd name="T18" fmla="*/ 150 w 407"/>
                <a:gd name="T19" fmla="*/ 791 h 922"/>
                <a:gd name="T20" fmla="*/ 155 w 407"/>
                <a:gd name="T21" fmla="*/ 818 h 922"/>
                <a:gd name="T22" fmla="*/ 167 w 407"/>
                <a:gd name="T23" fmla="*/ 842 h 922"/>
                <a:gd name="T24" fmla="*/ 184 w 407"/>
                <a:gd name="T25" fmla="*/ 863 h 922"/>
                <a:gd name="T26" fmla="*/ 206 w 407"/>
                <a:gd name="T27" fmla="*/ 880 h 922"/>
                <a:gd name="T28" fmla="*/ 233 w 407"/>
                <a:gd name="T29" fmla="*/ 890 h 922"/>
                <a:gd name="T30" fmla="*/ 386 w 407"/>
                <a:gd name="T31" fmla="*/ 922 h 922"/>
                <a:gd name="T32" fmla="*/ 375 w 407"/>
                <a:gd name="T33" fmla="*/ 920 h 922"/>
                <a:gd name="T34" fmla="*/ 83 w 407"/>
                <a:gd name="T35" fmla="*/ 857 h 922"/>
                <a:gd name="T36" fmla="*/ 57 w 407"/>
                <a:gd name="T37" fmla="*/ 848 h 922"/>
                <a:gd name="T38" fmla="*/ 34 w 407"/>
                <a:gd name="T39" fmla="*/ 831 h 922"/>
                <a:gd name="T40" fmla="*/ 15 w 407"/>
                <a:gd name="T41" fmla="*/ 810 h 922"/>
                <a:gd name="T42" fmla="*/ 4 w 407"/>
                <a:gd name="T43" fmla="*/ 786 h 922"/>
                <a:gd name="T44" fmla="*/ 0 w 407"/>
                <a:gd name="T45" fmla="*/ 759 h 922"/>
                <a:gd name="T46" fmla="*/ 2 w 407"/>
                <a:gd name="T47" fmla="*/ 731 h 922"/>
                <a:gd name="T48" fmla="*/ 142 w 407"/>
                <a:gd name="T49" fmla="*/ 83 h 922"/>
                <a:gd name="T50" fmla="*/ 153 w 407"/>
                <a:gd name="T51" fmla="*/ 56 h 922"/>
                <a:gd name="T52" fmla="*/ 168 w 407"/>
                <a:gd name="T53" fmla="*/ 34 h 922"/>
                <a:gd name="T54" fmla="*/ 189 w 407"/>
                <a:gd name="T55" fmla="*/ 15 h 922"/>
                <a:gd name="T56" fmla="*/ 214 w 407"/>
                <a:gd name="T57" fmla="*/ 4 h 922"/>
                <a:gd name="T58" fmla="*/ 240 w 407"/>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7" h="922">
                  <a:moveTo>
                    <a:pt x="240" y="0"/>
                  </a:moveTo>
                  <a:lnTo>
                    <a:pt x="269" y="2"/>
                  </a:lnTo>
                  <a:lnTo>
                    <a:pt x="407" y="32"/>
                  </a:lnTo>
                  <a:lnTo>
                    <a:pt x="376" y="34"/>
                  </a:lnTo>
                  <a:lnTo>
                    <a:pt x="348" y="43"/>
                  </a:lnTo>
                  <a:lnTo>
                    <a:pt x="324" y="60"/>
                  </a:lnTo>
                  <a:lnTo>
                    <a:pt x="305" y="85"/>
                  </a:lnTo>
                  <a:lnTo>
                    <a:pt x="293" y="115"/>
                  </a:lnTo>
                  <a:lnTo>
                    <a:pt x="151" y="763"/>
                  </a:lnTo>
                  <a:lnTo>
                    <a:pt x="150" y="791"/>
                  </a:lnTo>
                  <a:lnTo>
                    <a:pt x="155" y="818"/>
                  </a:lnTo>
                  <a:lnTo>
                    <a:pt x="167" y="842"/>
                  </a:lnTo>
                  <a:lnTo>
                    <a:pt x="184" y="863"/>
                  </a:lnTo>
                  <a:lnTo>
                    <a:pt x="206" y="880"/>
                  </a:lnTo>
                  <a:lnTo>
                    <a:pt x="233" y="890"/>
                  </a:lnTo>
                  <a:lnTo>
                    <a:pt x="386" y="922"/>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6" name="Freeform 13">
              <a:extLst>
                <a:ext uri="{FF2B5EF4-FFF2-40B4-BE49-F238E27FC236}">
                  <a16:creationId xmlns:a16="http://schemas.microsoft.com/office/drawing/2014/main" xmlns="" id="{484C86DC-5F4B-423D-979A-276DD3FCAE1C}"/>
                </a:ext>
              </a:extLst>
            </p:cNvPr>
            <p:cNvSpPr>
              <a:spLocks/>
            </p:cNvSpPr>
            <p:nvPr/>
          </p:nvSpPr>
          <p:spPr bwMode="auto">
            <a:xfrm>
              <a:off x="6096955" y="4297109"/>
              <a:ext cx="789990" cy="493319"/>
            </a:xfrm>
            <a:custGeom>
              <a:avLst/>
              <a:gdLst>
                <a:gd name="T0" fmla="*/ 709 w 932"/>
                <a:gd name="T1" fmla="*/ 0 h 582"/>
                <a:gd name="T2" fmla="*/ 736 w 932"/>
                <a:gd name="T3" fmla="*/ 6 h 582"/>
                <a:gd name="T4" fmla="*/ 760 w 932"/>
                <a:gd name="T5" fmla="*/ 17 h 582"/>
                <a:gd name="T6" fmla="*/ 781 w 932"/>
                <a:gd name="T7" fmla="*/ 36 h 582"/>
                <a:gd name="T8" fmla="*/ 798 w 932"/>
                <a:gd name="T9" fmla="*/ 58 h 582"/>
                <a:gd name="T10" fmla="*/ 930 w 932"/>
                <a:gd name="T11" fmla="*/ 325 h 582"/>
                <a:gd name="T12" fmla="*/ 932 w 932"/>
                <a:gd name="T13" fmla="*/ 331 h 582"/>
                <a:gd name="T14" fmla="*/ 866 w 932"/>
                <a:gd name="T15" fmla="*/ 198 h 582"/>
                <a:gd name="T16" fmla="*/ 851 w 932"/>
                <a:gd name="T17" fmla="*/ 176 h 582"/>
                <a:gd name="T18" fmla="*/ 830 w 932"/>
                <a:gd name="T19" fmla="*/ 157 h 582"/>
                <a:gd name="T20" fmla="*/ 806 w 932"/>
                <a:gd name="T21" fmla="*/ 145 h 582"/>
                <a:gd name="T22" fmla="*/ 779 w 932"/>
                <a:gd name="T23" fmla="*/ 140 h 582"/>
                <a:gd name="T24" fmla="*/ 751 w 932"/>
                <a:gd name="T25" fmla="*/ 142 h 582"/>
                <a:gd name="T26" fmla="*/ 724 w 932"/>
                <a:gd name="T27" fmla="*/ 151 h 582"/>
                <a:gd name="T28" fmla="*/ 129 w 932"/>
                <a:gd name="T29" fmla="*/ 446 h 582"/>
                <a:gd name="T30" fmla="*/ 106 w 932"/>
                <a:gd name="T31" fmla="*/ 461 h 582"/>
                <a:gd name="T32" fmla="*/ 89 w 932"/>
                <a:gd name="T33" fmla="*/ 482 h 582"/>
                <a:gd name="T34" fmla="*/ 76 w 932"/>
                <a:gd name="T35" fmla="*/ 504 h 582"/>
                <a:gd name="T36" fmla="*/ 70 w 932"/>
                <a:gd name="T37" fmla="*/ 531 h 582"/>
                <a:gd name="T38" fmla="*/ 70 w 932"/>
                <a:gd name="T39" fmla="*/ 557 h 582"/>
                <a:gd name="T40" fmla="*/ 78 w 932"/>
                <a:gd name="T41" fmla="*/ 582 h 582"/>
                <a:gd name="T42" fmla="*/ 11 w 932"/>
                <a:gd name="T43" fmla="*/ 448 h 582"/>
                <a:gd name="T44" fmla="*/ 2 w 932"/>
                <a:gd name="T45" fmla="*/ 421 h 582"/>
                <a:gd name="T46" fmla="*/ 0 w 932"/>
                <a:gd name="T47" fmla="*/ 393 h 582"/>
                <a:gd name="T48" fmla="*/ 6 w 932"/>
                <a:gd name="T49" fmla="*/ 366 h 582"/>
                <a:gd name="T50" fmla="*/ 19 w 932"/>
                <a:gd name="T51" fmla="*/ 342 h 582"/>
                <a:gd name="T52" fmla="*/ 36 w 932"/>
                <a:gd name="T53" fmla="*/ 321 h 582"/>
                <a:gd name="T54" fmla="*/ 59 w 932"/>
                <a:gd name="T55" fmla="*/ 306 h 582"/>
                <a:gd name="T56" fmla="*/ 654 w 932"/>
                <a:gd name="T57" fmla="*/ 11 h 582"/>
                <a:gd name="T58" fmla="*/ 681 w 932"/>
                <a:gd name="T59" fmla="*/ 2 h 582"/>
                <a:gd name="T60" fmla="*/ 709 w 932"/>
                <a:gd name="T61"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2" h="582">
                  <a:moveTo>
                    <a:pt x="709" y="0"/>
                  </a:moveTo>
                  <a:lnTo>
                    <a:pt x="736" y="6"/>
                  </a:lnTo>
                  <a:lnTo>
                    <a:pt x="760" y="17"/>
                  </a:lnTo>
                  <a:lnTo>
                    <a:pt x="781" y="36"/>
                  </a:lnTo>
                  <a:lnTo>
                    <a:pt x="798" y="58"/>
                  </a:lnTo>
                  <a:lnTo>
                    <a:pt x="930" y="325"/>
                  </a:lnTo>
                  <a:lnTo>
                    <a:pt x="932" y="331"/>
                  </a:lnTo>
                  <a:lnTo>
                    <a:pt x="866" y="198"/>
                  </a:lnTo>
                  <a:lnTo>
                    <a:pt x="851" y="176"/>
                  </a:lnTo>
                  <a:lnTo>
                    <a:pt x="830" y="157"/>
                  </a:lnTo>
                  <a:lnTo>
                    <a:pt x="806" y="145"/>
                  </a:lnTo>
                  <a:lnTo>
                    <a:pt x="779" y="140"/>
                  </a:lnTo>
                  <a:lnTo>
                    <a:pt x="751" y="142"/>
                  </a:lnTo>
                  <a:lnTo>
                    <a:pt x="724" y="151"/>
                  </a:lnTo>
                  <a:lnTo>
                    <a:pt x="129" y="446"/>
                  </a:lnTo>
                  <a:lnTo>
                    <a:pt x="106" y="461"/>
                  </a:lnTo>
                  <a:lnTo>
                    <a:pt x="89" y="482"/>
                  </a:lnTo>
                  <a:lnTo>
                    <a:pt x="76" y="504"/>
                  </a:lnTo>
                  <a:lnTo>
                    <a:pt x="70" y="531"/>
                  </a:lnTo>
                  <a:lnTo>
                    <a:pt x="70" y="557"/>
                  </a:lnTo>
                  <a:lnTo>
                    <a:pt x="78" y="582"/>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7" name="Freeform 14">
              <a:extLst>
                <a:ext uri="{FF2B5EF4-FFF2-40B4-BE49-F238E27FC236}">
                  <a16:creationId xmlns:a16="http://schemas.microsoft.com/office/drawing/2014/main" xmlns="" id="{390F1B07-BF71-448A-8857-00EFA2B5C1DA}"/>
                </a:ext>
              </a:extLst>
            </p:cNvPr>
            <p:cNvSpPr>
              <a:spLocks/>
            </p:cNvSpPr>
            <p:nvPr/>
          </p:nvSpPr>
          <p:spPr bwMode="auto">
            <a:xfrm>
              <a:off x="5361213" y="4313215"/>
              <a:ext cx="734046" cy="603511"/>
            </a:xfrm>
            <a:custGeom>
              <a:avLst/>
              <a:gdLst>
                <a:gd name="T0" fmla="*/ 153 w 866"/>
                <a:gd name="T1" fmla="*/ 0 h 712"/>
                <a:gd name="T2" fmla="*/ 182 w 866"/>
                <a:gd name="T3" fmla="*/ 2 h 712"/>
                <a:gd name="T4" fmla="*/ 208 w 866"/>
                <a:gd name="T5" fmla="*/ 9 h 712"/>
                <a:gd name="T6" fmla="*/ 806 w 866"/>
                <a:gd name="T7" fmla="*/ 300 h 712"/>
                <a:gd name="T8" fmla="*/ 830 w 866"/>
                <a:gd name="T9" fmla="*/ 315 h 712"/>
                <a:gd name="T10" fmla="*/ 847 w 866"/>
                <a:gd name="T11" fmla="*/ 336 h 712"/>
                <a:gd name="T12" fmla="*/ 860 w 866"/>
                <a:gd name="T13" fmla="*/ 361 h 712"/>
                <a:gd name="T14" fmla="*/ 866 w 866"/>
                <a:gd name="T15" fmla="*/ 387 h 712"/>
                <a:gd name="T16" fmla="*/ 864 w 866"/>
                <a:gd name="T17" fmla="*/ 415 h 712"/>
                <a:gd name="T18" fmla="*/ 855 w 866"/>
                <a:gd name="T19" fmla="*/ 442 h 712"/>
                <a:gd name="T20" fmla="*/ 724 w 866"/>
                <a:gd name="T21" fmla="*/ 708 h 712"/>
                <a:gd name="T22" fmla="*/ 724 w 866"/>
                <a:gd name="T23" fmla="*/ 712 h 712"/>
                <a:gd name="T24" fmla="*/ 789 w 866"/>
                <a:gd name="T25" fmla="*/ 580 h 712"/>
                <a:gd name="T26" fmla="*/ 796 w 866"/>
                <a:gd name="T27" fmla="*/ 553 h 712"/>
                <a:gd name="T28" fmla="*/ 798 w 866"/>
                <a:gd name="T29" fmla="*/ 525 h 712"/>
                <a:gd name="T30" fmla="*/ 792 w 866"/>
                <a:gd name="T31" fmla="*/ 499 h 712"/>
                <a:gd name="T32" fmla="*/ 781 w 866"/>
                <a:gd name="T33" fmla="*/ 474 h 712"/>
                <a:gd name="T34" fmla="*/ 762 w 866"/>
                <a:gd name="T35" fmla="*/ 453 h 712"/>
                <a:gd name="T36" fmla="*/ 739 w 866"/>
                <a:gd name="T37" fmla="*/ 438 h 712"/>
                <a:gd name="T38" fmla="*/ 142 w 866"/>
                <a:gd name="T39" fmla="*/ 147 h 712"/>
                <a:gd name="T40" fmla="*/ 115 w 866"/>
                <a:gd name="T41" fmla="*/ 140 h 712"/>
                <a:gd name="T42" fmla="*/ 87 w 866"/>
                <a:gd name="T43" fmla="*/ 138 h 712"/>
                <a:gd name="T44" fmla="*/ 63 w 866"/>
                <a:gd name="T45" fmla="*/ 143 h 712"/>
                <a:gd name="T46" fmla="*/ 38 w 866"/>
                <a:gd name="T47" fmla="*/ 155 h 712"/>
                <a:gd name="T48" fmla="*/ 17 w 866"/>
                <a:gd name="T49" fmla="*/ 172 h 712"/>
                <a:gd name="T50" fmla="*/ 0 w 866"/>
                <a:gd name="T51" fmla="*/ 194 h 712"/>
                <a:gd name="T52" fmla="*/ 66 w 866"/>
                <a:gd name="T53" fmla="*/ 58 h 712"/>
                <a:gd name="T54" fmla="*/ 81 w 866"/>
                <a:gd name="T55" fmla="*/ 36 h 712"/>
                <a:gd name="T56" fmla="*/ 102 w 866"/>
                <a:gd name="T57" fmla="*/ 17 h 712"/>
                <a:gd name="T58" fmla="*/ 127 w 866"/>
                <a:gd name="T59" fmla="*/ 5 h 712"/>
                <a:gd name="T60" fmla="*/ 153 w 866"/>
                <a:gd name="T61"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6" h="712">
                  <a:moveTo>
                    <a:pt x="153" y="0"/>
                  </a:moveTo>
                  <a:lnTo>
                    <a:pt x="182" y="2"/>
                  </a:lnTo>
                  <a:lnTo>
                    <a:pt x="208" y="9"/>
                  </a:lnTo>
                  <a:lnTo>
                    <a:pt x="806" y="300"/>
                  </a:lnTo>
                  <a:lnTo>
                    <a:pt x="830" y="315"/>
                  </a:lnTo>
                  <a:lnTo>
                    <a:pt x="847" y="336"/>
                  </a:lnTo>
                  <a:lnTo>
                    <a:pt x="860" y="361"/>
                  </a:lnTo>
                  <a:lnTo>
                    <a:pt x="866" y="387"/>
                  </a:lnTo>
                  <a:lnTo>
                    <a:pt x="864" y="415"/>
                  </a:lnTo>
                  <a:lnTo>
                    <a:pt x="855" y="442"/>
                  </a:lnTo>
                  <a:lnTo>
                    <a:pt x="724" y="708"/>
                  </a:lnTo>
                  <a:lnTo>
                    <a:pt x="724" y="712"/>
                  </a:lnTo>
                  <a:lnTo>
                    <a:pt x="789" y="580"/>
                  </a:lnTo>
                  <a:lnTo>
                    <a:pt x="796" y="553"/>
                  </a:lnTo>
                  <a:lnTo>
                    <a:pt x="798" y="525"/>
                  </a:lnTo>
                  <a:lnTo>
                    <a:pt x="792" y="499"/>
                  </a:lnTo>
                  <a:lnTo>
                    <a:pt x="781" y="474"/>
                  </a:lnTo>
                  <a:lnTo>
                    <a:pt x="762" y="453"/>
                  </a:lnTo>
                  <a:lnTo>
                    <a:pt x="739" y="438"/>
                  </a:lnTo>
                  <a:lnTo>
                    <a:pt x="142" y="147"/>
                  </a:lnTo>
                  <a:lnTo>
                    <a:pt x="115" y="140"/>
                  </a:lnTo>
                  <a:lnTo>
                    <a:pt x="87" y="138"/>
                  </a:lnTo>
                  <a:lnTo>
                    <a:pt x="63" y="143"/>
                  </a:lnTo>
                  <a:lnTo>
                    <a:pt x="38" y="155"/>
                  </a:lnTo>
                  <a:lnTo>
                    <a:pt x="17" y="172"/>
                  </a:lnTo>
                  <a:lnTo>
                    <a:pt x="0" y="194"/>
                  </a:lnTo>
                  <a:lnTo>
                    <a:pt x="66" y="58"/>
                  </a:lnTo>
                  <a:lnTo>
                    <a:pt x="81" y="36"/>
                  </a:lnTo>
                  <a:lnTo>
                    <a:pt x="102" y="17"/>
                  </a:lnTo>
                  <a:lnTo>
                    <a:pt x="127" y="5"/>
                  </a:lnTo>
                  <a:lnTo>
                    <a:pt x="153"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8" name="Freeform 15">
              <a:extLst>
                <a:ext uri="{FF2B5EF4-FFF2-40B4-BE49-F238E27FC236}">
                  <a16:creationId xmlns:a16="http://schemas.microsoft.com/office/drawing/2014/main" xmlns="" id="{B9109367-4331-44E2-9EF0-CA05FEE92F85}"/>
                </a:ext>
              </a:extLst>
            </p:cNvPr>
            <p:cNvSpPr>
              <a:spLocks/>
            </p:cNvSpPr>
            <p:nvPr/>
          </p:nvSpPr>
          <p:spPr bwMode="auto">
            <a:xfrm>
              <a:off x="5112858" y="3635959"/>
              <a:ext cx="338204" cy="781513"/>
            </a:xfrm>
            <a:custGeom>
              <a:avLst/>
              <a:gdLst>
                <a:gd name="T0" fmla="*/ 161 w 399"/>
                <a:gd name="T1" fmla="*/ 0 h 922"/>
                <a:gd name="T2" fmla="*/ 189 w 399"/>
                <a:gd name="T3" fmla="*/ 5 h 922"/>
                <a:gd name="T4" fmla="*/ 214 w 399"/>
                <a:gd name="T5" fmla="*/ 17 h 922"/>
                <a:gd name="T6" fmla="*/ 235 w 399"/>
                <a:gd name="T7" fmla="*/ 34 h 922"/>
                <a:gd name="T8" fmla="*/ 250 w 399"/>
                <a:gd name="T9" fmla="*/ 56 h 922"/>
                <a:gd name="T10" fmla="*/ 259 w 399"/>
                <a:gd name="T11" fmla="*/ 83 h 922"/>
                <a:gd name="T12" fmla="*/ 397 w 399"/>
                <a:gd name="T13" fmla="*/ 733 h 922"/>
                <a:gd name="T14" fmla="*/ 399 w 399"/>
                <a:gd name="T15" fmla="*/ 761 h 922"/>
                <a:gd name="T16" fmla="*/ 393 w 399"/>
                <a:gd name="T17" fmla="*/ 787 h 922"/>
                <a:gd name="T18" fmla="*/ 382 w 399"/>
                <a:gd name="T19" fmla="*/ 812 h 922"/>
                <a:gd name="T20" fmla="*/ 365 w 399"/>
                <a:gd name="T21" fmla="*/ 833 h 922"/>
                <a:gd name="T22" fmla="*/ 342 w 399"/>
                <a:gd name="T23" fmla="*/ 850 h 922"/>
                <a:gd name="T24" fmla="*/ 316 w 399"/>
                <a:gd name="T25" fmla="*/ 859 h 922"/>
                <a:gd name="T26" fmla="*/ 25 w 399"/>
                <a:gd name="T27" fmla="*/ 922 h 922"/>
                <a:gd name="T28" fmla="*/ 13 w 399"/>
                <a:gd name="T29" fmla="*/ 922 h 922"/>
                <a:gd name="T30" fmla="*/ 170 w 399"/>
                <a:gd name="T31" fmla="*/ 889 h 922"/>
                <a:gd name="T32" fmla="*/ 197 w 399"/>
                <a:gd name="T33" fmla="*/ 880 h 922"/>
                <a:gd name="T34" fmla="*/ 219 w 399"/>
                <a:gd name="T35" fmla="*/ 863 h 922"/>
                <a:gd name="T36" fmla="*/ 236 w 399"/>
                <a:gd name="T37" fmla="*/ 842 h 922"/>
                <a:gd name="T38" fmla="*/ 250 w 399"/>
                <a:gd name="T39" fmla="*/ 818 h 922"/>
                <a:gd name="T40" fmla="*/ 253 w 399"/>
                <a:gd name="T41" fmla="*/ 791 h 922"/>
                <a:gd name="T42" fmla="*/ 252 w 399"/>
                <a:gd name="T43" fmla="*/ 763 h 922"/>
                <a:gd name="T44" fmla="*/ 114 w 399"/>
                <a:gd name="T45" fmla="*/ 113 h 922"/>
                <a:gd name="T46" fmla="*/ 102 w 399"/>
                <a:gd name="T47" fmla="*/ 85 h 922"/>
                <a:gd name="T48" fmla="*/ 85 w 399"/>
                <a:gd name="T49" fmla="*/ 60 h 922"/>
                <a:gd name="T50" fmla="*/ 59 w 399"/>
                <a:gd name="T51" fmla="*/ 41 h 922"/>
                <a:gd name="T52" fmla="*/ 30 w 399"/>
                <a:gd name="T53" fmla="*/ 32 h 922"/>
                <a:gd name="T54" fmla="*/ 0 w 399"/>
                <a:gd name="T55" fmla="*/ 30 h 922"/>
                <a:gd name="T56" fmla="*/ 132 w 399"/>
                <a:gd name="T57" fmla="*/ 2 h 922"/>
                <a:gd name="T58" fmla="*/ 161 w 399"/>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922">
                  <a:moveTo>
                    <a:pt x="161" y="0"/>
                  </a:moveTo>
                  <a:lnTo>
                    <a:pt x="189" y="5"/>
                  </a:lnTo>
                  <a:lnTo>
                    <a:pt x="214" y="17"/>
                  </a:lnTo>
                  <a:lnTo>
                    <a:pt x="235" y="34"/>
                  </a:lnTo>
                  <a:lnTo>
                    <a:pt x="250" y="56"/>
                  </a:lnTo>
                  <a:lnTo>
                    <a:pt x="259" y="83"/>
                  </a:lnTo>
                  <a:lnTo>
                    <a:pt x="397" y="733"/>
                  </a:lnTo>
                  <a:lnTo>
                    <a:pt x="399" y="761"/>
                  </a:lnTo>
                  <a:lnTo>
                    <a:pt x="393" y="787"/>
                  </a:lnTo>
                  <a:lnTo>
                    <a:pt x="382" y="812"/>
                  </a:lnTo>
                  <a:lnTo>
                    <a:pt x="365" y="833"/>
                  </a:lnTo>
                  <a:lnTo>
                    <a:pt x="342" y="850"/>
                  </a:lnTo>
                  <a:lnTo>
                    <a:pt x="316" y="859"/>
                  </a:lnTo>
                  <a:lnTo>
                    <a:pt x="25" y="922"/>
                  </a:lnTo>
                  <a:lnTo>
                    <a:pt x="13" y="922"/>
                  </a:lnTo>
                  <a:lnTo>
                    <a:pt x="170" y="889"/>
                  </a:lnTo>
                  <a:lnTo>
                    <a:pt x="197" y="880"/>
                  </a:lnTo>
                  <a:lnTo>
                    <a:pt x="219" y="863"/>
                  </a:lnTo>
                  <a:lnTo>
                    <a:pt x="236" y="842"/>
                  </a:lnTo>
                  <a:lnTo>
                    <a:pt x="250" y="818"/>
                  </a:lnTo>
                  <a:lnTo>
                    <a:pt x="253" y="791"/>
                  </a:lnTo>
                  <a:lnTo>
                    <a:pt x="252" y="763"/>
                  </a:lnTo>
                  <a:lnTo>
                    <a:pt x="114" y="113"/>
                  </a:lnTo>
                  <a:lnTo>
                    <a:pt x="102" y="85"/>
                  </a:lnTo>
                  <a:lnTo>
                    <a:pt x="85" y="60"/>
                  </a:lnTo>
                  <a:lnTo>
                    <a:pt x="59" y="41"/>
                  </a:lnTo>
                  <a:lnTo>
                    <a:pt x="30" y="32"/>
                  </a:lnTo>
                  <a:lnTo>
                    <a:pt x="0" y="30"/>
                  </a:lnTo>
                  <a:lnTo>
                    <a:pt x="132" y="2"/>
                  </a:lnTo>
                  <a:lnTo>
                    <a:pt x="161" y="0"/>
                  </a:lnTo>
                  <a:close/>
                </a:path>
              </a:pathLst>
            </a:custGeom>
            <a:solidFill>
              <a:srgbClr val="65A443">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9" name="Freeform 16">
              <a:extLst>
                <a:ext uri="{FF2B5EF4-FFF2-40B4-BE49-F238E27FC236}">
                  <a16:creationId xmlns:a16="http://schemas.microsoft.com/office/drawing/2014/main" xmlns="" id="{2BC89B76-D0B5-4A41-B213-5AE97B39005D}"/>
                </a:ext>
              </a:extLst>
            </p:cNvPr>
            <p:cNvSpPr>
              <a:spLocks/>
            </p:cNvSpPr>
            <p:nvPr/>
          </p:nvSpPr>
          <p:spPr bwMode="auto">
            <a:xfrm>
              <a:off x="5006904" y="2945141"/>
              <a:ext cx="710312" cy="673017"/>
            </a:xfrm>
            <a:custGeom>
              <a:avLst/>
              <a:gdLst>
                <a:gd name="T0" fmla="*/ 687 w 838"/>
                <a:gd name="T1" fmla="*/ 0 h 794"/>
                <a:gd name="T2" fmla="*/ 800 w 838"/>
                <a:gd name="T3" fmla="*/ 95 h 794"/>
                <a:gd name="T4" fmla="*/ 819 w 838"/>
                <a:gd name="T5" fmla="*/ 116 h 794"/>
                <a:gd name="T6" fmla="*/ 832 w 838"/>
                <a:gd name="T7" fmla="*/ 140 h 794"/>
                <a:gd name="T8" fmla="*/ 838 w 838"/>
                <a:gd name="T9" fmla="*/ 167 h 794"/>
                <a:gd name="T10" fmla="*/ 836 w 838"/>
                <a:gd name="T11" fmla="*/ 195 h 794"/>
                <a:gd name="T12" fmla="*/ 828 w 838"/>
                <a:gd name="T13" fmla="*/ 221 h 794"/>
                <a:gd name="T14" fmla="*/ 813 w 838"/>
                <a:gd name="T15" fmla="*/ 244 h 794"/>
                <a:gd name="T16" fmla="*/ 388 w 838"/>
                <a:gd name="T17" fmla="*/ 756 h 794"/>
                <a:gd name="T18" fmla="*/ 367 w 838"/>
                <a:gd name="T19" fmla="*/ 775 h 794"/>
                <a:gd name="T20" fmla="*/ 343 w 838"/>
                <a:gd name="T21" fmla="*/ 788 h 794"/>
                <a:gd name="T22" fmla="*/ 316 w 838"/>
                <a:gd name="T23" fmla="*/ 794 h 794"/>
                <a:gd name="T24" fmla="*/ 290 w 838"/>
                <a:gd name="T25" fmla="*/ 792 h 794"/>
                <a:gd name="T26" fmla="*/ 263 w 838"/>
                <a:gd name="T27" fmla="*/ 784 h 794"/>
                <a:gd name="T28" fmla="*/ 239 w 838"/>
                <a:gd name="T29" fmla="*/ 769 h 794"/>
                <a:gd name="T30" fmla="*/ 10 w 838"/>
                <a:gd name="T31" fmla="*/ 578 h 794"/>
                <a:gd name="T32" fmla="*/ 4 w 838"/>
                <a:gd name="T33" fmla="*/ 575 h 794"/>
                <a:gd name="T34" fmla="*/ 0 w 838"/>
                <a:gd name="T35" fmla="*/ 569 h 794"/>
                <a:gd name="T36" fmla="*/ 116 w 838"/>
                <a:gd name="T37" fmla="*/ 665 h 794"/>
                <a:gd name="T38" fmla="*/ 138 w 838"/>
                <a:gd name="T39" fmla="*/ 680 h 794"/>
                <a:gd name="T40" fmla="*/ 165 w 838"/>
                <a:gd name="T41" fmla="*/ 688 h 794"/>
                <a:gd name="T42" fmla="*/ 193 w 838"/>
                <a:gd name="T43" fmla="*/ 688 h 794"/>
                <a:gd name="T44" fmla="*/ 220 w 838"/>
                <a:gd name="T45" fmla="*/ 682 h 794"/>
                <a:gd name="T46" fmla="*/ 244 w 838"/>
                <a:gd name="T47" fmla="*/ 671 h 794"/>
                <a:gd name="T48" fmla="*/ 265 w 838"/>
                <a:gd name="T49" fmla="*/ 650 h 794"/>
                <a:gd name="T50" fmla="*/ 689 w 838"/>
                <a:gd name="T51" fmla="*/ 140 h 794"/>
                <a:gd name="T52" fmla="*/ 706 w 838"/>
                <a:gd name="T53" fmla="*/ 114 h 794"/>
                <a:gd name="T54" fmla="*/ 713 w 838"/>
                <a:gd name="T55" fmla="*/ 85 h 794"/>
                <a:gd name="T56" fmla="*/ 711 w 838"/>
                <a:gd name="T57" fmla="*/ 55 h 794"/>
                <a:gd name="T58" fmla="*/ 704 w 838"/>
                <a:gd name="T59" fmla="*/ 27 h 794"/>
                <a:gd name="T60" fmla="*/ 687 w 838"/>
                <a:gd name="T61"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8" h="794">
                  <a:moveTo>
                    <a:pt x="687" y="0"/>
                  </a:moveTo>
                  <a:lnTo>
                    <a:pt x="800" y="95"/>
                  </a:lnTo>
                  <a:lnTo>
                    <a:pt x="819" y="116"/>
                  </a:lnTo>
                  <a:lnTo>
                    <a:pt x="832" y="140"/>
                  </a:lnTo>
                  <a:lnTo>
                    <a:pt x="838" y="167"/>
                  </a:lnTo>
                  <a:lnTo>
                    <a:pt x="836" y="195"/>
                  </a:lnTo>
                  <a:lnTo>
                    <a:pt x="828" y="221"/>
                  </a:lnTo>
                  <a:lnTo>
                    <a:pt x="813" y="244"/>
                  </a:lnTo>
                  <a:lnTo>
                    <a:pt x="388" y="756"/>
                  </a:lnTo>
                  <a:lnTo>
                    <a:pt x="367" y="775"/>
                  </a:lnTo>
                  <a:lnTo>
                    <a:pt x="343" y="788"/>
                  </a:lnTo>
                  <a:lnTo>
                    <a:pt x="316" y="794"/>
                  </a:lnTo>
                  <a:lnTo>
                    <a:pt x="290" y="792"/>
                  </a:lnTo>
                  <a:lnTo>
                    <a:pt x="263" y="784"/>
                  </a:lnTo>
                  <a:lnTo>
                    <a:pt x="239" y="769"/>
                  </a:lnTo>
                  <a:lnTo>
                    <a:pt x="10" y="578"/>
                  </a:lnTo>
                  <a:lnTo>
                    <a:pt x="4" y="575"/>
                  </a:lnTo>
                  <a:lnTo>
                    <a:pt x="0" y="569"/>
                  </a:lnTo>
                  <a:lnTo>
                    <a:pt x="116" y="665"/>
                  </a:lnTo>
                  <a:lnTo>
                    <a:pt x="138" y="680"/>
                  </a:lnTo>
                  <a:lnTo>
                    <a:pt x="165" y="688"/>
                  </a:lnTo>
                  <a:lnTo>
                    <a:pt x="193" y="688"/>
                  </a:lnTo>
                  <a:lnTo>
                    <a:pt x="220" y="682"/>
                  </a:lnTo>
                  <a:lnTo>
                    <a:pt x="244" y="671"/>
                  </a:lnTo>
                  <a:lnTo>
                    <a:pt x="265" y="650"/>
                  </a:lnTo>
                  <a:lnTo>
                    <a:pt x="689" y="140"/>
                  </a:lnTo>
                  <a:lnTo>
                    <a:pt x="706" y="114"/>
                  </a:lnTo>
                  <a:lnTo>
                    <a:pt x="713" y="85"/>
                  </a:lnTo>
                  <a:lnTo>
                    <a:pt x="711" y="55"/>
                  </a:lnTo>
                  <a:lnTo>
                    <a:pt x="704" y="27"/>
                  </a:lnTo>
                  <a:lnTo>
                    <a:pt x="687" y="0"/>
                  </a:lnTo>
                  <a:close/>
                </a:path>
              </a:pathLst>
            </a:custGeom>
            <a:solidFill>
              <a:srgbClr val="A35BA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0" name="Freeform 17">
              <a:extLst>
                <a:ext uri="{FF2B5EF4-FFF2-40B4-BE49-F238E27FC236}">
                  <a16:creationId xmlns:a16="http://schemas.microsoft.com/office/drawing/2014/main" xmlns="" id="{AE11B8CD-43EA-4D08-AF87-0AF8DAF32824}"/>
                </a:ext>
              </a:extLst>
            </p:cNvPr>
            <p:cNvSpPr>
              <a:spLocks/>
            </p:cNvSpPr>
            <p:nvPr/>
          </p:nvSpPr>
          <p:spPr bwMode="auto">
            <a:xfrm>
              <a:off x="5710436" y="2849359"/>
              <a:ext cx="744218" cy="212755"/>
            </a:xfrm>
            <a:custGeom>
              <a:avLst/>
              <a:gdLst>
                <a:gd name="T0" fmla="*/ 0 w 878"/>
                <a:gd name="T1" fmla="*/ 0 h 251"/>
                <a:gd name="T2" fmla="*/ 6 w 878"/>
                <a:gd name="T3" fmla="*/ 34 h 251"/>
                <a:gd name="T4" fmla="*/ 21 w 878"/>
                <a:gd name="T5" fmla="*/ 62 h 251"/>
                <a:gd name="T6" fmla="*/ 44 w 878"/>
                <a:gd name="T7" fmla="*/ 85 h 251"/>
                <a:gd name="T8" fmla="*/ 74 w 878"/>
                <a:gd name="T9" fmla="*/ 100 h 251"/>
                <a:gd name="T10" fmla="*/ 106 w 878"/>
                <a:gd name="T11" fmla="*/ 106 h 251"/>
                <a:gd name="T12" fmla="*/ 772 w 878"/>
                <a:gd name="T13" fmla="*/ 106 h 251"/>
                <a:gd name="T14" fmla="*/ 804 w 878"/>
                <a:gd name="T15" fmla="*/ 100 h 251"/>
                <a:gd name="T16" fmla="*/ 834 w 878"/>
                <a:gd name="T17" fmla="*/ 85 h 251"/>
                <a:gd name="T18" fmla="*/ 857 w 878"/>
                <a:gd name="T19" fmla="*/ 62 h 251"/>
                <a:gd name="T20" fmla="*/ 872 w 878"/>
                <a:gd name="T21" fmla="*/ 34 h 251"/>
                <a:gd name="T22" fmla="*/ 878 w 878"/>
                <a:gd name="T23" fmla="*/ 0 h 251"/>
                <a:gd name="T24" fmla="*/ 878 w 878"/>
                <a:gd name="T25" fmla="*/ 145 h 251"/>
                <a:gd name="T26" fmla="*/ 872 w 878"/>
                <a:gd name="T27" fmla="*/ 178 h 251"/>
                <a:gd name="T28" fmla="*/ 857 w 878"/>
                <a:gd name="T29" fmla="*/ 208 h 251"/>
                <a:gd name="T30" fmla="*/ 834 w 878"/>
                <a:gd name="T31" fmla="*/ 230 h 251"/>
                <a:gd name="T32" fmla="*/ 804 w 878"/>
                <a:gd name="T33" fmla="*/ 246 h 251"/>
                <a:gd name="T34" fmla="*/ 772 w 878"/>
                <a:gd name="T35" fmla="*/ 251 h 251"/>
                <a:gd name="T36" fmla="*/ 106 w 878"/>
                <a:gd name="T37" fmla="*/ 251 h 251"/>
                <a:gd name="T38" fmla="*/ 74 w 878"/>
                <a:gd name="T39" fmla="*/ 246 h 251"/>
                <a:gd name="T40" fmla="*/ 44 w 878"/>
                <a:gd name="T41" fmla="*/ 230 h 251"/>
                <a:gd name="T42" fmla="*/ 21 w 878"/>
                <a:gd name="T43" fmla="*/ 208 h 251"/>
                <a:gd name="T44" fmla="*/ 6 w 878"/>
                <a:gd name="T45" fmla="*/ 178 h 251"/>
                <a:gd name="T46" fmla="*/ 0 w 878"/>
                <a:gd name="T47" fmla="*/ 145 h 251"/>
                <a:gd name="T48" fmla="*/ 0 w 878"/>
                <a:gd name="T4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251">
                  <a:moveTo>
                    <a:pt x="0" y="0"/>
                  </a:moveTo>
                  <a:lnTo>
                    <a:pt x="6" y="34"/>
                  </a:lnTo>
                  <a:lnTo>
                    <a:pt x="21" y="62"/>
                  </a:lnTo>
                  <a:lnTo>
                    <a:pt x="44" y="85"/>
                  </a:lnTo>
                  <a:lnTo>
                    <a:pt x="74" y="100"/>
                  </a:lnTo>
                  <a:lnTo>
                    <a:pt x="106" y="106"/>
                  </a:lnTo>
                  <a:lnTo>
                    <a:pt x="772" y="106"/>
                  </a:lnTo>
                  <a:lnTo>
                    <a:pt x="804" y="100"/>
                  </a:lnTo>
                  <a:lnTo>
                    <a:pt x="834" y="85"/>
                  </a:lnTo>
                  <a:lnTo>
                    <a:pt x="857" y="62"/>
                  </a:lnTo>
                  <a:lnTo>
                    <a:pt x="872" y="34"/>
                  </a:lnTo>
                  <a:lnTo>
                    <a:pt x="878" y="0"/>
                  </a:lnTo>
                  <a:lnTo>
                    <a:pt x="878" y="145"/>
                  </a:lnTo>
                  <a:lnTo>
                    <a:pt x="872" y="178"/>
                  </a:lnTo>
                  <a:lnTo>
                    <a:pt x="857" y="208"/>
                  </a:lnTo>
                  <a:lnTo>
                    <a:pt x="834" y="230"/>
                  </a:lnTo>
                  <a:lnTo>
                    <a:pt x="804" y="246"/>
                  </a:lnTo>
                  <a:lnTo>
                    <a:pt x="772" y="251"/>
                  </a:lnTo>
                  <a:lnTo>
                    <a:pt x="106" y="251"/>
                  </a:lnTo>
                  <a:lnTo>
                    <a:pt x="74" y="246"/>
                  </a:lnTo>
                  <a:lnTo>
                    <a:pt x="44" y="230"/>
                  </a:lnTo>
                  <a:lnTo>
                    <a:pt x="21" y="208"/>
                  </a:lnTo>
                  <a:lnTo>
                    <a:pt x="6" y="178"/>
                  </a:lnTo>
                  <a:lnTo>
                    <a:pt x="0" y="145"/>
                  </a:lnTo>
                  <a:lnTo>
                    <a:pt x="0"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1" name="Freeform 18">
              <a:extLst>
                <a:ext uri="{FF2B5EF4-FFF2-40B4-BE49-F238E27FC236}">
                  <a16:creationId xmlns:a16="http://schemas.microsoft.com/office/drawing/2014/main" xmlns="" id="{7A6D2EEB-0A0E-4AEE-B467-4E22A7670B56}"/>
                </a:ext>
              </a:extLst>
            </p:cNvPr>
            <p:cNvSpPr>
              <a:spLocks/>
            </p:cNvSpPr>
            <p:nvPr/>
          </p:nvSpPr>
          <p:spPr bwMode="auto">
            <a:xfrm>
              <a:off x="5289165" y="3038380"/>
              <a:ext cx="1597781" cy="1564722"/>
            </a:xfrm>
            <a:custGeom>
              <a:avLst/>
              <a:gdLst>
                <a:gd name="T0" fmla="*/ 1261 w 1885"/>
                <a:gd name="T1" fmla="*/ 0 h 1846"/>
                <a:gd name="T2" fmla="*/ 1299 w 1885"/>
                <a:gd name="T3" fmla="*/ 4 h 1846"/>
                <a:gd name="T4" fmla="*/ 1337 w 1885"/>
                <a:gd name="T5" fmla="*/ 15 h 1846"/>
                <a:gd name="T6" fmla="*/ 1375 w 1885"/>
                <a:gd name="T7" fmla="*/ 34 h 1846"/>
                <a:gd name="T8" fmla="*/ 1409 w 1885"/>
                <a:gd name="T9" fmla="*/ 57 h 1846"/>
                <a:gd name="T10" fmla="*/ 1435 w 1885"/>
                <a:gd name="T11" fmla="*/ 81 h 1846"/>
                <a:gd name="T12" fmla="*/ 1838 w 1885"/>
                <a:gd name="T13" fmla="*/ 584 h 1846"/>
                <a:gd name="T14" fmla="*/ 1857 w 1885"/>
                <a:gd name="T15" fmla="*/ 614 h 1846"/>
                <a:gd name="T16" fmla="*/ 1872 w 1885"/>
                <a:gd name="T17" fmla="*/ 652 h 1846"/>
                <a:gd name="T18" fmla="*/ 1881 w 1885"/>
                <a:gd name="T19" fmla="*/ 693 h 1846"/>
                <a:gd name="T20" fmla="*/ 1885 w 1885"/>
                <a:gd name="T21" fmla="*/ 733 h 1846"/>
                <a:gd name="T22" fmla="*/ 1881 w 1885"/>
                <a:gd name="T23" fmla="*/ 771 h 1846"/>
                <a:gd name="T24" fmla="*/ 1740 w 1885"/>
                <a:gd name="T25" fmla="*/ 1396 h 1846"/>
                <a:gd name="T26" fmla="*/ 1726 w 1885"/>
                <a:gd name="T27" fmla="*/ 1432 h 1846"/>
                <a:gd name="T28" fmla="*/ 1708 w 1885"/>
                <a:gd name="T29" fmla="*/ 1468 h 1846"/>
                <a:gd name="T30" fmla="*/ 1681 w 1885"/>
                <a:gd name="T31" fmla="*/ 1500 h 1846"/>
                <a:gd name="T32" fmla="*/ 1651 w 1885"/>
                <a:gd name="T33" fmla="*/ 1526 h 1846"/>
                <a:gd name="T34" fmla="*/ 1621 w 1885"/>
                <a:gd name="T35" fmla="*/ 1547 h 1846"/>
                <a:gd name="T36" fmla="*/ 1042 w 1885"/>
                <a:gd name="T37" fmla="*/ 1827 h 1846"/>
                <a:gd name="T38" fmla="*/ 1006 w 1885"/>
                <a:gd name="T39" fmla="*/ 1840 h 1846"/>
                <a:gd name="T40" fmla="*/ 966 w 1885"/>
                <a:gd name="T41" fmla="*/ 1846 h 1846"/>
                <a:gd name="T42" fmla="*/ 925 w 1885"/>
                <a:gd name="T43" fmla="*/ 1846 h 1846"/>
                <a:gd name="T44" fmla="*/ 885 w 1885"/>
                <a:gd name="T45" fmla="*/ 1840 h 1846"/>
                <a:gd name="T46" fmla="*/ 851 w 1885"/>
                <a:gd name="T47" fmla="*/ 1829 h 1846"/>
                <a:gd name="T48" fmla="*/ 270 w 1885"/>
                <a:gd name="T49" fmla="*/ 1551 h 1846"/>
                <a:gd name="T50" fmla="*/ 238 w 1885"/>
                <a:gd name="T51" fmla="*/ 1532 h 1846"/>
                <a:gd name="T52" fmla="*/ 208 w 1885"/>
                <a:gd name="T53" fmla="*/ 1504 h 1846"/>
                <a:gd name="T54" fmla="*/ 182 w 1885"/>
                <a:gd name="T55" fmla="*/ 1472 h 1846"/>
                <a:gd name="T56" fmla="*/ 163 w 1885"/>
                <a:gd name="T57" fmla="*/ 1438 h 1846"/>
                <a:gd name="T58" fmla="*/ 149 w 1885"/>
                <a:gd name="T59" fmla="*/ 1402 h 1846"/>
                <a:gd name="T60" fmla="*/ 4 w 1885"/>
                <a:gd name="T61" fmla="*/ 776 h 1846"/>
                <a:gd name="T62" fmla="*/ 0 w 1885"/>
                <a:gd name="T63" fmla="*/ 739 h 1846"/>
                <a:gd name="T64" fmla="*/ 4 w 1885"/>
                <a:gd name="T65" fmla="*/ 699 h 1846"/>
                <a:gd name="T66" fmla="*/ 13 w 1885"/>
                <a:gd name="T67" fmla="*/ 657 h 1846"/>
                <a:gd name="T68" fmla="*/ 27 w 1885"/>
                <a:gd name="T69" fmla="*/ 620 h 1846"/>
                <a:gd name="T70" fmla="*/ 47 w 1885"/>
                <a:gd name="T71" fmla="*/ 589 h 1846"/>
                <a:gd name="T72" fmla="*/ 446 w 1885"/>
                <a:gd name="T73" fmla="*/ 85 h 1846"/>
                <a:gd name="T74" fmla="*/ 473 w 1885"/>
                <a:gd name="T75" fmla="*/ 58 h 1846"/>
                <a:gd name="T76" fmla="*/ 505 w 1885"/>
                <a:gd name="T77" fmla="*/ 36 h 1846"/>
                <a:gd name="T78" fmla="*/ 543 w 1885"/>
                <a:gd name="T79" fmla="*/ 19 h 1846"/>
                <a:gd name="T80" fmla="*/ 582 w 1885"/>
                <a:gd name="T81" fmla="*/ 6 h 1846"/>
                <a:gd name="T82" fmla="*/ 618 w 1885"/>
                <a:gd name="T83" fmla="*/ 2 h 1846"/>
                <a:gd name="T84" fmla="*/ 1261 w 1885"/>
                <a:gd name="T85" fmla="*/ 0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5" h="1846">
                  <a:moveTo>
                    <a:pt x="1261" y="0"/>
                  </a:moveTo>
                  <a:lnTo>
                    <a:pt x="1299" y="4"/>
                  </a:lnTo>
                  <a:lnTo>
                    <a:pt x="1337" y="15"/>
                  </a:lnTo>
                  <a:lnTo>
                    <a:pt x="1375" y="34"/>
                  </a:lnTo>
                  <a:lnTo>
                    <a:pt x="1409" y="57"/>
                  </a:lnTo>
                  <a:lnTo>
                    <a:pt x="1435" y="81"/>
                  </a:lnTo>
                  <a:lnTo>
                    <a:pt x="1838" y="584"/>
                  </a:lnTo>
                  <a:lnTo>
                    <a:pt x="1857" y="614"/>
                  </a:lnTo>
                  <a:lnTo>
                    <a:pt x="1872" y="652"/>
                  </a:lnTo>
                  <a:lnTo>
                    <a:pt x="1881" y="693"/>
                  </a:lnTo>
                  <a:lnTo>
                    <a:pt x="1885" y="733"/>
                  </a:lnTo>
                  <a:lnTo>
                    <a:pt x="1881" y="771"/>
                  </a:lnTo>
                  <a:lnTo>
                    <a:pt x="1740" y="1396"/>
                  </a:lnTo>
                  <a:lnTo>
                    <a:pt x="1726" y="1432"/>
                  </a:lnTo>
                  <a:lnTo>
                    <a:pt x="1708" y="1468"/>
                  </a:lnTo>
                  <a:lnTo>
                    <a:pt x="1681" y="1500"/>
                  </a:lnTo>
                  <a:lnTo>
                    <a:pt x="1651" y="1526"/>
                  </a:lnTo>
                  <a:lnTo>
                    <a:pt x="1621" y="1547"/>
                  </a:lnTo>
                  <a:lnTo>
                    <a:pt x="1042" y="1827"/>
                  </a:lnTo>
                  <a:lnTo>
                    <a:pt x="1006" y="1840"/>
                  </a:lnTo>
                  <a:lnTo>
                    <a:pt x="966" y="1846"/>
                  </a:lnTo>
                  <a:lnTo>
                    <a:pt x="925" y="1846"/>
                  </a:lnTo>
                  <a:lnTo>
                    <a:pt x="885" y="1840"/>
                  </a:lnTo>
                  <a:lnTo>
                    <a:pt x="851" y="1829"/>
                  </a:lnTo>
                  <a:lnTo>
                    <a:pt x="270" y="1551"/>
                  </a:lnTo>
                  <a:lnTo>
                    <a:pt x="238" y="1532"/>
                  </a:lnTo>
                  <a:lnTo>
                    <a:pt x="208" y="1504"/>
                  </a:lnTo>
                  <a:lnTo>
                    <a:pt x="182" y="1472"/>
                  </a:lnTo>
                  <a:lnTo>
                    <a:pt x="163" y="1438"/>
                  </a:lnTo>
                  <a:lnTo>
                    <a:pt x="149" y="1402"/>
                  </a:lnTo>
                  <a:lnTo>
                    <a:pt x="4" y="776"/>
                  </a:lnTo>
                  <a:lnTo>
                    <a:pt x="0" y="739"/>
                  </a:lnTo>
                  <a:lnTo>
                    <a:pt x="4" y="699"/>
                  </a:lnTo>
                  <a:lnTo>
                    <a:pt x="13" y="657"/>
                  </a:lnTo>
                  <a:lnTo>
                    <a:pt x="27" y="620"/>
                  </a:lnTo>
                  <a:lnTo>
                    <a:pt x="47" y="589"/>
                  </a:lnTo>
                  <a:lnTo>
                    <a:pt x="446" y="85"/>
                  </a:lnTo>
                  <a:lnTo>
                    <a:pt x="473" y="58"/>
                  </a:lnTo>
                  <a:lnTo>
                    <a:pt x="505" y="36"/>
                  </a:lnTo>
                  <a:lnTo>
                    <a:pt x="543" y="19"/>
                  </a:lnTo>
                  <a:lnTo>
                    <a:pt x="582" y="6"/>
                  </a:lnTo>
                  <a:lnTo>
                    <a:pt x="618" y="2"/>
                  </a:lnTo>
                  <a:lnTo>
                    <a:pt x="1261" y="0"/>
                  </a:lnTo>
                  <a:close/>
                </a:path>
              </a:pathLst>
            </a:custGeom>
            <a:gradFill flip="none" rotWithShape="1">
              <a:gsLst>
                <a:gs pos="0">
                  <a:sysClr val="window" lastClr="FFFFFF"/>
                </a:gs>
                <a:gs pos="100000">
                  <a:sysClr val="window" lastClr="FFFFFF">
                    <a:lumMod val="85000"/>
                  </a:sysClr>
                </a:gs>
              </a:gsLst>
              <a:lin ang="2700000" scaled="1"/>
              <a:tileRect/>
            </a:gradFill>
            <a:ln w="0">
              <a:noFill/>
              <a:prstDash val="solid"/>
              <a:round/>
              <a:headEnd/>
              <a:tailEnd/>
            </a:ln>
            <a:effectLst>
              <a:outerShdw blurRad="190500" sx="102000" sy="102000" algn="ctr" rotWithShape="0">
                <a:prstClr val="black">
                  <a:alpha val="8000"/>
                </a:prstClr>
              </a:outerShdw>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2" name="TextBox 21">
              <a:extLst>
                <a:ext uri="{FF2B5EF4-FFF2-40B4-BE49-F238E27FC236}">
                  <a16:creationId xmlns:a16="http://schemas.microsoft.com/office/drawing/2014/main" xmlns="" id="{6C54A797-6AB9-4868-AA50-02A473D48CF7}"/>
                </a:ext>
              </a:extLst>
            </p:cNvPr>
            <p:cNvSpPr txBox="1"/>
            <p:nvPr/>
          </p:nvSpPr>
          <p:spPr>
            <a:xfrm>
              <a:off x="5308562" y="3060692"/>
              <a:ext cx="1541440" cy="1446550"/>
            </a:xfrm>
            <a:prstGeom prst="rect">
              <a:avLst/>
            </a:prstGeom>
            <a:noFill/>
          </p:spPr>
          <p:txBody>
            <a:bodyPr wrap="square" rtlCol="0" anchor="ctr">
              <a:spAutoFit/>
            </a:bodyPr>
            <a:lstStyle/>
            <a:p>
              <a:pPr algn="ctr" defTabSz="1218987" rtl="0"/>
              <a:r>
                <a:rPr lang="ar-EG" sz="2200" b="1" kern="0" spc="-150" dirty="0">
                  <a:solidFill>
                    <a:srgbClr val="C00000"/>
                  </a:solidFill>
                  <a:latin typeface="Sakkal Majalla" panose="02000000000000000000" pitchFamily="2" charset="-78"/>
                  <a:cs typeface="Sakkal Majalla" panose="02000000000000000000" pitchFamily="2" charset="-78"/>
                </a:rPr>
                <a:t>كما توصل لوين</a:t>
              </a:r>
              <a:br>
                <a:rPr lang="ar-EG" sz="2200" b="1" kern="0" spc="-150" dirty="0">
                  <a:solidFill>
                    <a:srgbClr val="C00000"/>
                  </a:solidFill>
                  <a:latin typeface="Sakkal Majalla" panose="02000000000000000000" pitchFamily="2" charset="-78"/>
                  <a:cs typeface="Sakkal Majalla" panose="02000000000000000000" pitchFamily="2" charset="-78"/>
                </a:rPr>
              </a:br>
              <a:r>
                <a:rPr lang="ar-EG" sz="2200" b="1" kern="0" spc="-150" dirty="0">
                  <a:solidFill>
                    <a:srgbClr val="C00000"/>
                  </a:solidFill>
                  <a:latin typeface="Sakkal Majalla" panose="02000000000000000000" pitchFamily="2" charset="-78"/>
                  <a:cs typeface="Sakkal Majalla" panose="02000000000000000000" pitchFamily="2" charset="-78"/>
                </a:rPr>
                <a:t> الى سبع خطوات لأي عملية تغيير او تطوير تنظيمي هي</a:t>
              </a:r>
              <a:endParaRPr lang="en-US" sz="2200" b="1" kern="0" spc="-150" dirty="0">
                <a:solidFill>
                  <a:srgbClr val="C00000"/>
                </a:solidFill>
                <a:latin typeface="Sakkal Majalla" panose="02000000000000000000" pitchFamily="2" charset="-78"/>
                <a:cs typeface="Sakkal Majalla" panose="02000000000000000000" pitchFamily="2" charset="-78"/>
              </a:endParaRPr>
            </a:p>
          </p:txBody>
        </p:sp>
      </p:grpSp>
      <p:grpSp>
        <p:nvGrpSpPr>
          <p:cNvPr id="30" name="Group 29">
            <a:extLst>
              <a:ext uri="{FF2B5EF4-FFF2-40B4-BE49-F238E27FC236}">
                <a16:creationId xmlns:a16="http://schemas.microsoft.com/office/drawing/2014/main" xmlns="" id="{E480B9EB-7003-4F16-BEDB-7E4D04D2DAA4}"/>
              </a:ext>
            </a:extLst>
          </p:cNvPr>
          <p:cNvGrpSpPr/>
          <p:nvPr/>
        </p:nvGrpSpPr>
        <p:grpSpPr>
          <a:xfrm>
            <a:off x="5308563" y="1290467"/>
            <a:ext cx="1500092" cy="1738705"/>
            <a:chOff x="5308563" y="1290467"/>
            <a:chExt cx="1500092" cy="1738705"/>
          </a:xfrm>
        </p:grpSpPr>
        <p:sp>
          <p:nvSpPr>
            <p:cNvPr id="31" name="TextBox 30">
              <a:extLst>
                <a:ext uri="{FF2B5EF4-FFF2-40B4-BE49-F238E27FC236}">
                  <a16:creationId xmlns:a16="http://schemas.microsoft.com/office/drawing/2014/main" xmlns="" id="{74483981-981F-4074-BA76-7924FC3096D9}"/>
                </a:ext>
              </a:extLst>
            </p:cNvPr>
            <p:cNvSpPr txBox="1"/>
            <p:nvPr/>
          </p:nvSpPr>
          <p:spPr>
            <a:xfrm>
              <a:off x="5877891" y="256750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01</a:t>
              </a:r>
              <a:endParaRPr lang="en-IN" sz="2400" b="1" dirty="0">
                <a:solidFill>
                  <a:prstClr val="white"/>
                </a:solidFill>
                <a:latin typeface="Sakkal Majalla" panose="02000000000000000000" pitchFamily="2" charset="-78"/>
                <a:cs typeface="Sakkal Majalla" panose="02000000000000000000" pitchFamily="2" charset="-78"/>
              </a:endParaRPr>
            </a:p>
          </p:txBody>
        </p:sp>
        <p:sp>
          <p:nvSpPr>
            <p:cNvPr id="32" name="TextBox 31">
              <a:extLst>
                <a:ext uri="{FF2B5EF4-FFF2-40B4-BE49-F238E27FC236}">
                  <a16:creationId xmlns:a16="http://schemas.microsoft.com/office/drawing/2014/main" xmlns="" id="{00839130-7D5C-4743-96F0-7C6FE7DFEDC7}"/>
                </a:ext>
              </a:extLst>
            </p:cNvPr>
            <p:cNvSpPr txBox="1"/>
            <p:nvPr/>
          </p:nvSpPr>
          <p:spPr>
            <a:xfrm>
              <a:off x="5308563" y="1290467"/>
              <a:ext cx="1500092"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تحديد المشكلة التي تعاني منها المنظمة</a:t>
              </a:r>
              <a:endParaRPr lang="en-US" sz="2400" b="1" kern="0" dirty="0">
                <a:solidFill>
                  <a:srgbClr val="002060"/>
                </a:solidFill>
                <a:latin typeface="Sakkal Majalla" panose="02000000000000000000" pitchFamily="2" charset="-78"/>
                <a:cs typeface="Sakkal Majalla" panose="02000000000000000000" pitchFamily="2" charset="-78"/>
              </a:endParaRPr>
            </a:p>
          </p:txBody>
        </p:sp>
      </p:grpSp>
      <p:grpSp>
        <p:nvGrpSpPr>
          <p:cNvPr id="33" name="Group 32">
            <a:extLst>
              <a:ext uri="{FF2B5EF4-FFF2-40B4-BE49-F238E27FC236}">
                <a16:creationId xmlns:a16="http://schemas.microsoft.com/office/drawing/2014/main" xmlns="" id="{CA8ABB01-CD1C-429F-9E2D-4044CD05F72D}"/>
              </a:ext>
            </a:extLst>
          </p:cNvPr>
          <p:cNvGrpSpPr/>
          <p:nvPr/>
        </p:nvGrpSpPr>
        <p:grpSpPr>
          <a:xfrm>
            <a:off x="4121373" y="2084734"/>
            <a:ext cx="1424095" cy="1319243"/>
            <a:chOff x="4121373" y="2084734"/>
            <a:chExt cx="1424095" cy="1319243"/>
          </a:xfrm>
        </p:grpSpPr>
        <p:sp>
          <p:nvSpPr>
            <p:cNvPr id="34" name="TextBox 33">
              <a:extLst>
                <a:ext uri="{FF2B5EF4-FFF2-40B4-BE49-F238E27FC236}">
                  <a16:creationId xmlns:a16="http://schemas.microsoft.com/office/drawing/2014/main" xmlns="" id="{5CB14172-E90A-4514-9BBC-1210C0E182A0}"/>
                </a:ext>
              </a:extLst>
            </p:cNvPr>
            <p:cNvSpPr txBox="1"/>
            <p:nvPr/>
          </p:nvSpPr>
          <p:spPr>
            <a:xfrm rot="18533137">
              <a:off x="5097269" y="295577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07</a:t>
              </a:r>
              <a:endParaRPr lang="en-IN" sz="2400" b="1" dirty="0">
                <a:solidFill>
                  <a:prstClr val="white"/>
                </a:solidFill>
                <a:latin typeface="Sakkal Majalla" panose="02000000000000000000" pitchFamily="2" charset="-78"/>
                <a:cs typeface="Sakkal Majalla" panose="02000000000000000000" pitchFamily="2" charset="-78"/>
              </a:endParaRPr>
            </a:p>
          </p:txBody>
        </p:sp>
        <p:sp>
          <p:nvSpPr>
            <p:cNvPr id="35" name="TextBox 34">
              <a:extLst>
                <a:ext uri="{FF2B5EF4-FFF2-40B4-BE49-F238E27FC236}">
                  <a16:creationId xmlns:a16="http://schemas.microsoft.com/office/drawing/2014/main" xmlns="" id="{333ED222-9E73-4A1E-9C6B-19E515EED42B}"/>
                </a:ext>
              </a:extLst>
            </p:cNvPr>
            <p:cNvSpPr txBox="1"/>
            <p:nvPr/>
          </p:nvSpPr>
          <p:spPr>
            <a:xfrm rot="18709841">
              <a:off x="3919041" y="2287066"/>
              <a:ext cx="1235661"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تقويم النتائج</a:t>
              </a:r>
              <a:endParaRPr lang="en-US" sz="2400" b="1" kern="0" dirty="0">
                <a:solidFill>
                  <a:srgbClr val="002060"/>
                </a:solidFill>
                <a:latin typeface="Sakkal Majalla" panose="02000000000000000000" pitchFamily="2" charset="-78"/>
                <a:cs typeface="Sakkal Majalla" panose="02000000000000000000" pitchFamily="2" charset="-78"/>
              </a:endParaRPr>
            </a:p>
          </p:txBody>
        </p:sp>
      </p:grpSp>
      <p:grpSp>
        <p:nvGrpSpPr>
          <p:cNvPr id="36" name="Group 35">
            <a:extLst>
              <a:ext uri="{FF2B5EF4-FFF2-40B4-BE49-F238E27FC236}">
                <a16:creationId xmlns:a16="http://schemas.microsoft.com/office/drawing/2014/main" xmlns="" id="{96B0B912-4B05-49C3-A2FB-F2B8FB2DD8DB}"/>
              </a:ext>
            </a:extLst>
          </p:cNvPr>
          <p:cNvGrpSpPr/>
          <p:nvPr/>
        </p:nvGrpSpPr>
        <p:grpSpPr>
          <a:xfrm>
            <a:off x="6637815" y="1993517"/>
            <a:ext cx="1608579" cy="1405809"/>
            <a:chOff x="6637815" y="1993517"/>
            <a:chExt cx="1608579" cy="1405809"/>
          </a:xfrm>
        </p:grpSpPr>
        <p:sp>
          <p:nvSpPr>
            <p:cNvPr id="37" name="TextBox 36">
              <a:extLst>
                <a:ext uri="{FF2B5EF4-FFF2-40B4-BE49-F238E27FC236}">
                  <a16:creationId xmlns:a16="http://schemas.microsoft.com/office/drawing/2014/main" xmlns="" id="{924D904E-1D02-48DD-A252-26D62F25A231}"/>
                </a:ext>
              </a:extLst>
            </p:cNvPr>
            <p:cNvSpPr txBox="1"/>
            <p:nvPr/>
          </p:nvSpPr>
          <p:spPr>
            <a:xfrm>
              <a:off x="6894116" y="1993517"/>
              <a:ext cx="1352278"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استشارة خبير تطوير تنظيمي</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38" name="TextBox 37">
              <a:extLst>
                <a:ext uri="{FF2B5EF4-FFF2-40B4-BE49-F238E27FC236}">
                  <a16:creationId xmlns:a16="http://schemas.microsoft.com/office/drawing/2014/main" xmlns="" id="{59091CD1-6FBE-4590-9953-75D76D32CCA6}"/>
                </a:ext>
              </a:extLst>
            </p:cNvPr>
            <p:cNvSpPr txBox="1"/>
            <p:nvPr/>
          </p:nvSpPr>
          <p:spPr>
            <a:xfrm rot="2937415">
              <a:off x="6651281" y="2951126"/>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02</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39" name="Group 38">
            <a:extLst>
              <a:ext uri="{FF2B5EF4-FFF2-40B4-BE49-F238E27FC236}">
                <a16:creationId xmlns:a16="http://schemas.microsoft.com/office/drawing/2014/main" xmlns="" id="{E0749E33-8653-4062-BE37-DFB1C7DCCBC9}"/>
              </a:ext>
            </a:extLst>
          </p:cNvPr>
          <p:cNvGrpSpPr/>
          <p:nvPr/>
        </p:nvGrpSpPr>
        <p:grpSpPr>
          <a:xfrm>
            <a:off x="6820718" y="3565754"/>
            <a:ext cx="1904459" cy="1200329"/>
            <a:chOff x="6820718" y="3565754"/>
            <a:chExt cx="1904459" cy="1200329"/>
          </a:xfrm>
        </p:grpSpPr>
        <p:sp>
          <p:nvSpPr>
            <p:cNvPr id="40" name="TextBox 39">
              <a:extLst>
                <a:ext uri="{FF2B5EF4-FFF2-40B4-BE49-F238E27FC236}">
                  <a16:creationId xmlns:a16="http://schemas.microsoft.com/office/drawing/2014/main" xmlns="" id="{51783AC5-C3DE-41AF-B92A-FCEE292208BB}"/>
                </a:ext>
              </a:extLst>
            </p:cNvPr>
            <p:cNvSpPr txBox="1"/>
            <p:nvPr/>
          </p:nvSpPr>
          <p:spPr>
            <a:xfrm>
              <a:off x="7173444" y="3565754"/>
              <a:ext cx="1551733"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جمع المعلومات بواسطة الخبير وتشخيصها</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1" name="TextBox 40">
              <a:extLst>
                <a:ext uri="{FF2B5EF4-FFF2-40B4-BE49-F238E27FC236}">
                  <a16:creationId xmlns:a16="http://schemas.microsoft.com/office/drawing/2014/main" xmlns="" id="{F24941EA-FF37-4472-B374-404F00BDD0E8}"/>
                </a:ext>
              </a:extLst>
            </p:cNvPr>
            <p:cNvSpPr txBox="1"/>
            <p:nvPr/>
          </p:nvSpPr>
          <p:spPr>
            <a:xfrm rot="16949909">
              <a:off x="6834184" y="3781509"/>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03</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2" name="Group 41">
            <a:extLst>
              <a:ext uri="{FF2B5EF4-FFF2-40B4-BE49-F238E27FC236}">
                <a16:creationId xmlns:a16="http://schemas.microsoft.com/office/drawing/2014/main" xmlns="" id="{E5F360B9-ACAC-4872-BB1E-96A7DDFD819D}"/>
              </a:ext>
            </a:extLst>
          </p:cNvPr>
          <p:cNvGrpSpPr/>
          <p:nvPr/>
        </p:nvGrpSpPr>
        <p:grpSpPr>
          <a:xfrm>
            <a:off x="6145282" y="4446527"/>
            <a:ext cx="1509597" cy="1612513"/>
            <a:chOff x="6145282" y="4446527"/>
            <a:chExt cx="1509597" cy="1612513"/>
          </a:xfrm>
        </p:grpSpPr>
        <p:sp>
          <p:nvSpPr>
            <p:cNvPr id="43" name="TextBox 42">
              <a:extLst>
                <a:ext uri="{FF2B5EF4-FFF2-40B4-BE49-F238E27FC236}">
                  <a16:creationId xmlns:a16="http://schemas.microsoft.com/office/drawing/2014/main" xmlns="" id="{11CC7DE7-39BD-4959-8A18-48C5C5D830EA}"/>
                </a:ext>
              </a:extLst>
            </p:cNvPr>
            <p:cNvSpPr txBox="1"/>
            <p:nvPr/>
          </p:nvSpPr>
          <p:spPr>
            <a:xfrm>
              <a:off x="6145282" y="4858711"/>
              <a:ext cx="1509597"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تعريف</a:t>
              </a:r>
              <a:br>
                <a:rPr lang="ar-EG" sz="2400" b="1" kern="0" dirty="0">
                  <a:solidFill>
                    <a:srgbClr val="002060"/>
                  </a:solidFill>
                  <a:latin typeface="Sakkal Majalla" panose="02000000000000000000" pitchFamily="2" charset="-78"/>
                  <a:cs typeface="Sakkal Majalla" panose="02000000000000000000" pitchFamily="2" charset="-78"/>
                </a:rPr>
              </a:br>
              <a:r>
                <a:rPr lang="ar-EG" sz="2400" b="1" kern="0" dirty="0">
                  <a:solidFill>
                    <a:srgbClr val="002060"/>
                  </a:solidFill>
                  <a:latin typeface="Sakkal Majalla" panose="02000000000000000000" pitchFamily="2" charset="-78"/>
                  <a:cs typeface="Sakkal Majalla" panose="02000000000000000000" pitchFamily="2" charset="-78"/>
                </a:rPr>
                <a:t> المنظمة بنتائج التشخيص</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4" name="TextBox 43">
              <a:extLst>
                <a:ext uri="{FF2B5EF4-FFF2-40B4-BE49-F238E27FC236}">
                  <a16:creationId xmlns:a16="http://schemas.microsoft.com/office/drawing/2014/main" xmlns="" id="{82B7EDBD-F0CB-4FFB-A50F-589968083589}"/>
                </a:ext>
              </a:extLst>
            </p:cNvPr>
            <p:cNvSpPr txBox="1"/>
            <p:nvPr/>
          </p:nvSpPr>
          <p:spPr>
            <a:xfrm rot="20026711">
              <a:off x="6294297" y="444652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04</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5" name="Group 44">
            <a:extLst>
              <a:ext uri="{FF2B5EF4-FFF2-40B4-BE49-F238E27FC236}">
                <a16:creationId xmlns:a16="http://schemas.microsoft.com/office/drawing/2014/main" xmlns="" id="{54C4B55E-3855-4A58-88EB-13A9C488333E}"/>
              </a:ext>
            </a:extLst>
          </p:cNvPr>
          <p:cNvGrpSpPr/>
          <p:nvPr/>
        </p:nvGrpSpPr>
        <p:grpSpPr>
          <a:xfrm>
            <a:off x="4525814" y="4452070"/>
            <a:ext cx="1533411" cy="1635492"/>
            <a:chOff x="4525814" y="4452070"/>
            <a:chExt cx="1533411" cy="1635492"/>
          </a:xfrm>
        </p:grpSpPr>
        <p:sp>
          <p:nvSpPr>
            <p:cNvPr id="46" name="TextBox 45">
              <a:extLst>
                <a:ext uri="{FF2B5EF4-FFF2-40B4-BE49-F238E27FC236}">
                  <a16:creationId xmlns:a16="http://schemas.microsoft.com/office/drawing/2014/main" xmlns="" id="{076032FF-DF76-4069-9D73-72742D21FD8C}"/>
                </a:ext>
              </a:extLst>
            </p:cNvPr>
            <p:cNvSpPr txBox="1"/>
            <p:nvPr/>
          </p:nvSpPr>
          <p:spPr>
            <a:xfrm rot="1397324">
              <a:off x="4525814" y="4887233"/>
              <a:ext cx="1533411"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وضع خطة عمل مشتركة وتنفيذها</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7" name="TextBox 46">
              <a:extLst>
                <a:ext uri="{FF2B5EF4-FFF2-40B4-BE49-F238E27FC236}">
                  <a16:creationId xmlns:a16="http://schemas.microsoft.com/office/drawing/2014/main" xmlns="" id="{557B99BD-45A0-43FF-B2B8-4D392BD3598E}"/>
                </a:ext>
              </a:extLst>
            </p:cNvPr>
            <p:cNvSpPr txBox="1"/>
            <p:nvPr/>
          </p:nvSpPr>
          <p:spPr>
            <a:xfrm rot="1465680">
              <a:off x="5451941" y="4452070"/>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05</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8" name="Group 47">
            <a:extLst>
              <a:ext uri="{FF2B5EF4-FFF2-40B4-BE49-F238E27FC236}">
                <a16:creationId xmlns:a16="http://schemas.microsoft.com/office/drawing/2014/main" xmlns="" id="{6CBBC00B-B60A-419A-8857-9DE3DF71ADEA}"/>
              </a:ext>
            </a:extLst>
          </p:cNvPr>
          <p:cNvGrpSpPr/>
          <p:nvPr/>
        </p:nvGrpSpPr>
        <p:grpSpPr>
          <a:xfrm>
            <a:off x="3626782" y="3528457"/>
            <a:ext cx="1735802" cy="1200329"/>
            <a:chOff x="3626782" y="3528457"/>
            <a:chExt cx="1735802" cy="1200329"/>
          </a:xfrm>
        </p:grpSpPr>
        <p:sp>
          <p:nvSpPr>
            <p:cNvPr id="49" name="TextBox 48">
              <a:extLst>
                <a:ext uri="{FF2B5EF4-FFF2-40B4-BE49-F238E27FC236}">
                  <a16:creationId xmlns:a16="http://schemas.microsoft.com/office/drawing/2014/main" xmlns="" id="{2B3F2B25-EBE3-4302-A26A-2A8B3A1123B7}"/>
                </a:ext>
              </a:extLst>
            </p:cNvPr>
            <p:cNvSpPr txBox="1"/>
            <p:nvPr/>
          </p:nvSpPr>
          <p:spPr>
            <a:xfrm>
              <a:off x="3626782" y="3528457"/>
              <a:ext cx="1226105"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احداث التغيير المتفق عليه</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50" name="TextBox 49">
              <a:extLst>
                <a:ext uri="{FF2B5EF4-FFF2-40B4-BE49-F238E27FC236}">
                  <a16:creationId xmlns:a16="http://schemas.microsoft.com/office/drawing/2014/main" xmlns="" id="{7427DD9E-817F-4AA8-93EE-D42485A8C5C9}"/>
                </a:ext>
              </a:extLst>
            </p:cNvPr>
            <p:cNvSpPr txBox="1"/>
            <p:nvPr/>
          </p:nvSpPr>
          <p:spPr>
            <a:xfrm rot="15412784">
              <a:off x="4914385" y="3814760"/>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06</a:t>
              </a:r>
              <a:endParaRPr lang="en-IN" sz="2400" b="1" dirty="0">
                <a:solidFill>
                  <a:prstClr val="white"/>
                </a:solidFill>
                <a:latin typeface="Sakkal Majalla" panose="02000000000000000000" pitchFamily="2" charset="-78"/>
                <a:cs typeface="Sakkal Majalla" panose="02000000000000000000" pitchFamily="2" charset="-78"/>
              </a:endParaRPr>
            </a:p>
          </p:txBody>
        </p:sp>
      </p:grpSp>
      <p:pic>
        <p:nvPicPr>
          <p:cNvPr id="52" name="Picture 51">
            <a:extLst>
              <a:ext uri="{FF2B5EF4-FFF2-40B4-BE49-F238E27FC236}">
                <a16:creationId xmlns:a16="http://schemas.microsoft.com/office/drawing/2014/main" xmlns="" id="{06A213DD-BCF8-4E39-8646-DEC7BAB500E5}"/>
              </a:ext>
            </a:extLst>
          </p:cNvPr>
          <p:cNvPicPr>
            <a:picLocks noChangeAspect="1"/>
          </p:cNvPicPr>
          <p:nvPr/>
        </p:nvPicPr>
        <p:blipFill>
          <a:blip r:embed="rId4">
            <a:clrChange>
              <a:clrFrom>
                <a:srgbClr val="F6F7F8"/>
              </a:clrFrom>
              <a:clrTo>
                <a:srgbClr val="F6F7F8">
                  <a:alpha val="0"/>
                </a:srgbClr>
              </a:clrTo>
            </a:clrChange>
          </a:blip>
          <a:stretch>
            <a:fillRect/>
          </a:stretch>
        </p:blipFill>
        <p:spPr>
          <a:xfrm>
            <a:off x="-164744" y="-155594"/>
            <a:ext cx="5734050" cy="3200400"/>
          </a:xfrm>
          <a:prstGeom prst="rect">
            <a:avLst/>
          </a:prstGeom>
        </p:spPr>
      </p:pic>
    </p:spTree>
    <p:extLst>
      <p:ext uri="{BB962C8B-B14F-4D97-AF65-F5344CB8AC3E}">
        <p14:creationId xmlns:p14="http://schemas.microsoft.com/office/powerpoint/2010/main" val="427391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 calcmode="lin" valueType="num">
                                      <p:cBhvr>
                                        <p:cTn id="16" dur="500" fill="hold"/>
                                        <p:tgtEl>
                                          <p:spTgt spid="30"/>
                                        </p:tgtEl>
                                        <p:attrNameLst>
                                          <p:attrName>style.rotation</p:attrName>
                                        </p:attrNameLst>
                                      </p:cBhvr>
                                      <p:tavLst>
                                        <p:tav tm="0">
                                          <p:val>
                                            <p:fltVal val="360"/>
                                          </p:val>
                                        </p:tav>
                                        <p:tav tm="100000">
                                          <p:val>
                                            <p:fltVal val="0"/>
                                          </p:val>
                                        </p:tav>
                                      </p:tavLst>
                                    </p:anim>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360"/>
                                          </p:val>
                                        </p:tav>
                                        <p:tav tm="100000">
                                          <p:val>
                                            <p:fltVal val="0"/>
                                          </p:val>
                                        </p:tav>
                                      </p:tavLst>
                                    </p:anim>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 calcmode="lin" valueType="num">
                                      <p:cBhvr>
                                        <p:cTn id="32" dur="500" fill="hold"/>
                                        <p:tgtEl>
                                          <p:spTgt spid="39"/>
                                        </p:tgtEl>
                                        <p:attrNameLst>
                                          <p:attrName>style.rotation</p:attrName>
                                        </p:attrNameLst>
                                      </p:cBhvr>
                                      <p:tavLst>
                                        <p:tav tm="0">
                                          <p:val>
                                            <p:fltVal val="360"/>
                                          </p:val>
                                        </p:tav>
                                        <p:tav tm="100000">
                                          <p:val>
                                            <p:fltVal val="0"/>
                                          </p:val>
                                        </p:tav>
                                      </p:tavLst>
                                    </p:anim>
                                    <p:animEffect transition="in" filter="fade">
                                      <p:cBhvr>
                                        <p:cTn id="33" dur="5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 calcmode="lin" valueType="num">
                                      <p:cBhvr>
                                        <p:cTn id="40" dur="500" fill="hold"/>
                                        <p:tgtEl>
                                          <p:spTgt spid="42"/>
                                        </p:tgtEl>
                                        <p:attrNameLst>
                                          <p:attrName>style.rotation</p:attrName>
                                        </p:attrNameLst>
                                      </p:cBhvr>
                                      <p:tavLst>
                                        <p:tav tm="0">
                                          <p:val>
                                            <p:fltVal val="360"/>
                                          </p:val>
                                        </p:tav>
                                        <p:tav tm="100000">
                                          <p:val>
                                            <p:fltVal val="0"/>
                                          </p:val>
                                        </p:tav>
                                      </p:tavLst>
                                    </p:anim>
                                    <p:animEffect transition="in" filter="fade">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 calcmode="lin" valueType="num">
                                      <p:cBhvr>
                                        <p:cTn id="48" dur="500" fill="hold"/>
                                        <p:tgtEl>
                                          <p:spTgt spid="45"/>
                                        </p:tgtEl>
                                        <p:attrNameLst>
                                          <p:attrName>style.rotation</p:attrName>
                                        </p:attrNameLst>
                                      </p:cBhvr>
                                      <p:tavLst>
                                        <p:tav tm="0">
                                          <p:val>
                                            <p:fltVal val="360"/>
                                          </p:val>
                                        </p:tav>
                                        <p:tav tm="100000">
                                          <p:val>
                                            <p:fltVal val="0"/>
                                          </p:val>
                                        </p:tav>
                                      </p:tavLst>
                                    </p:anim>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 calcmode="lin" valueType="num">
                                      <p:cBhvr>
                                        <p:cTn id="56" dur="500" fill="hold"/>
                                        <p:tgtEl>
                                          <p:spTgt spid="48"/>
                                        </p:tgtEl>
                                        <p:attrNameLst>
                                          <p:attrName>style.rotation</p:attrName>
                                        </p:attrNameLst>
                                      </p:cBhvr>
                                      <p:tavLst>
                                        <p:tav tm="0">
                                          <p:val>
                                            <p:fltVal val="360"/>
                                          </p:val>
                                        </p:tav>
                                        <p:tav tm="100000">
                                          <p:val>
                                            <p:fltVal val="0"/>
                                          </p:val>
                                        </p:tav>
                                      </p:tavLst>
                                    </p:anim>
                                    <p:animEffect transition="in" filter="fade">
                                      <p:cBhvr>
                                        <p:cTn id="57" dur="500"/>
                                        <p:tgtEl>
                                          <p:spTgt spid="48"/>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نماذج إدارة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82</a:t>
            </a:fld>
            <a:endParaRPr lang="ar-EG"/>
          </a:p>
        </p:txBody>
      </p:sp>
      <p:grpSp>
        <p:nvGrpSpPr>
          <p:cNvPr id="4" name="Group 3">
            <a:extLst>
              <a:ext uri="{FF2B5EF4-FFF2-40B4-BE49-F238E27FC236}">
                <a16:creationId xmlns:a16="http://schemas.microsoft.com/office/drawing/2014/main" xmlns="" id="{EDF1312B-6794-4BA7-A51A-7D40CBE0A444}"/>
              </a:ext>
            </a:extLst>
          </p:cNvPr>
          <p:cNvGrpSpPr/>
          <p:nvPr/>
        </p:nvGrpSpPr>
        <p:grpSpPr>
          <a:xfrm>
            <a:off x="2132013" y="403316"/>
            <a:ext cx="4251854" cy="693314"/>
            <a:chOff x="409574" y="-280"/>
            <a:chExt cx="1933575" cy="557530"/>
          </a:xfrm>
        </p:grpSpPr>
        <p:pic>
          <p:nvPicPr>
            <p:cNvPr id="5" name="Picture 4">
              <a:extLst>
                <a:ext uri="{FF2B5EF4-FFF2-40B4-BE49-F238E27FC236}">
                  <a16:creationId xmlns:a16="http://schemas.microsoft.com/office/drawing/2014/main" xmlns="" id="{A6AFA82D-95C1-4CD1-B8EC-242B1C13D2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 t="17335" r="-50" b="50"/>
            <a:stretch/>
          </p:blipFill>
          <p:spPr bwMode="auto">
            <a:xfrm rot="16200000">
              <a:off x="1085586" y="-676292"/>
              <a:ext cx="557530" cy="1909553"/>
            </a:xfrm>
            <a:prstGeom prst="rect">
              <a:avLst/>
            </a:prstGeom>
            <a:noFill/>
            <a:ln>
              <a:noFill/>
            </a:ln>
          </p:spPr>
        </p:pic>
        <p:sp>
          <p:nvSpPr>
            <p:cNvPr id="6" name="Rectangle 5">
              <a:extLst>
                <a:ext uri="{FF2B5EF4-FFF2-40B4-BE49-F238E27FC236}">
                  <a16:creationId xmlns:a16="http://schemas.microsoft.com/office/drawing/2014/main" xmlns="" id="{AF1F2B6D-2233-4464-B3FB-0AA1122DB261}"/>
                </a:ext>
              </a:extLst>
            </p:cNvPr>
            <p:cNvSpPr/>
            <p:nvPr/>
          </p:nvSpPr>
          <p:spPr>
            <a:xfrm>
              <a:off x="409625" y="65698"/>
              <a:ext cx="1590531" cy="461436"/>
            </a:xfrm>
            <a:prstGeom prst="rect">
              <a:avLst/>
            </a:prstGeom>
          </p:spPr>
          <p:txBody>
            <a:bodyPr wrap="square">
              <a:noAutofit/>
            </a:bodyPr>
            <a:lstStyle/>
            <a:p>
              <a:pPr algn="ct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نموذج </a:t>
              </a:r>
              <a:r>
                <a:rPr lang="ar-SA" sz="2400" b="1" dirty="0" err="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افانوفيتش</a:t>
              </a: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IVANCEVICH</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a:extLst>
                <a:ext uri="{FF2B5EF4-FFF2-40B4-BE49-F238E27FC236}">
                  <a16:creationId xmlns:a16="http://schemas.microsoft.com/office/drawing/2014/main" xmlns="" id="{B2BCA5C8-416F-4AF4-A421-C03105778F29}"/>
                </a:ext>
              </a:extLst>
            </p:cNvPr>
            <p:cNvSpPr/>
            <p:nvPr/>
          </p:nvSpPr>
          <p:spPr>
            <a:xfrm>
              <a:off x="1943020" y="-265"/>
              <a:ext cx="400129" cy="461436"/>
            </a:xfrm>
            <a:prstGeom prst="rect">
              <a:avLst/>
            </a:prstGeom>
          </p:spPr>
          <p:txBody>
            <a:bodyPr wrap="square">
              <a:noAutofit/>
            </a:bodyPr>
            <a:lstStyle/>
            <a:p>
              <a:pPr algn="ctr" rtl="1">
                <a:lnSpc>
                  <a:spcPct val="107000"/>
                </a:lnSpc>
                <a:spcAft>
                  <a:spcPts val="800"/>
                </a:spcAft>
              </a:pPr>
              <a:r>
                <a:rPr lang="ar-SA" sz="2800" b="1" dirty="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rPr>
                <a:t>ثالثاً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a16="http://schemas.microsoft.com/office/drawing/2014/main" xmlns="" id="{120B882B-2E44-42DA-9441-437ABC77B24A}"/>
              </a:ext>
            </a:extLst>
          </p:cNvPr>
          <p:cNvGrpSpPr/>
          <p:nvPr/>
        </p:nvGrpSpPr>
        <p:grpSpPr>
          <a:xfrm>
            <a:off x="1388533" y="1984375"/>
            <a:ext cx="9618134" cy="3891492"/>
            <a:chOff x="0" y="47255"/>
            <a:chExt cx="6951493" cy="2792883"/>
          </a:xfrm>
        </p:grpSpPr>
        <p:grpSp>
          <p:nvGrpSpPr>
            <p:cNvPr id="9" name="Group 8">
              <a:extLst>
                <a:ext uri="{FF2B5EF4-FFF2-40B4-BE49-F238E27FC236}">
                  <a16:creationId xmlns:a16="http://schemas.microsoft.com/office/drawing/2014/main" xmlns="" id="{B40F8F17-CFE7-49D7-B1FA-AE4B0A44E47B}"/>
                </a:ext>
              </a:extLst>
            </p:cNvPr>
            <p:cNvGrpSpPr/>
            <p:nvPr/>
          </p:nvGrpSpPr>
          <p:grpSpPr>
            <a:xfrm>
              <a:off x="0" y="47255"/>
              <a:ext cx="6939770" cy="1029952"/>
              <a:chOff x="0" y="70702"/>
              <a:chExt cx="6939770" cy="1029952"/>
            </a:xfrm>
          </p:grpSpPr>
          <p:grpSp>
            <p:nvGrpSpPr>
              <p:cNvPr id="32" name="Group 31">
                <a:extLst>
                  <a:ext uri="{FF2B5EF4-FFF2-40B4-BE49-F238E27FC236}">
                    <a16:creationId xmlns:a16="http://schemas.microsoft.com/office/drawing/2014/main" xmlns="" id="{BF317BA6-706E-48C6-8983-CEEB61D58500}"/>
                  </a:ext>
                </a:extLst>
              </p:cNvPr>
              <p:cNvGrpSpPr/>
              <p:nvPr/>
            </p:nvGrpSpPr>
            <p:grpSpPr>
              <a:xfrm>
                <a:off x="0" y="70702"/>
                <a:ext cx="6939770" cy="1029945"/>
                <a:chOff x="0" y="70702"/>
                <a:chExt cx="6939770" cy="1029945"/>
              </a:xfrm>
            </p:grpSpPr>
            <p:grpSp>
              <p:nvGrpSpPr>
                <p:cNvPr id="34" name="Group 33">
                  <a:extLst>
                    <a:ext uri="{FF2B5EF4-FFF2-40B4-BE49-F238E27FC236}">
                      <a16:creationId xmlns:a16="http://schemas.microsoft.com/office/drawing/2014/main" xmlns="" id="{492D5CEB-2449-4856-B1E5-BCF5C0BF1F13}"/>
                    </a:ext>
                  </a:extLst>
                </p:cNvPr>
                <p:cNvGrpSpPr/>
                <p:nvPr/>
              </p:nvGrpSpPr>
              <p:grpSpPr>
                <a:xfrm>
                  <a:off x="1301262" y="105508"/>
                  <a:ext cx="5638508" cy="995139"/>
                  <a:chOff x="117231" y="0"/>
                  <a:chExt cx="5638508" cy="995139"/>
                </a:xfrm>
              </p:grpSpPr>
              <p:grpSp>
                <p:nvGrpSpPr>
                  <p:cNvPr id="36" name="Group 35">
                    <a:extLst>
                      <a:ext uri="{FF2B5EF4-FFF2-40B4-BE49-F238E27FC236}">
                        <a16:creationId xmlns:a16="http://schemas.microsoft.com/office/drawing/2014/main" xmlns="" id="{D744FEEA-A82D-4760-8A92-D4FFEBB380FE}"/>
                      </a:ext>
                    </a:extLst>
                  </p:cNvPr>
                  <p:cNvGrpSpPr/>
                  <p:nvPr/>
                </p:nvGrpSpPr>
                <p:grpSpPr>
                  <a:xfrm>
                    <a:off x="738553" y="0"/>
                    <a:ext cx="5017186" cy="995139"/>
                    <a:chOff x="-351694" y="-82088"/>
                    <a:chExt cx="5017186" cy="995139"/>
                  </a:xfrm>
                </p:grpSpPr>
                <p:grpSp>
                  <p:nvGrpSpPr>
                    <p:cNvPr id="38" name="Group 37">
                      <a:extLst>
                        <a:ext uri="{FF2B5EF4-FFF2-40B4-BE49-F238E27FC236}">
                          <a16:creationId xmlns:a16="http://schemas.microsoft.com/office/drawing/2014/main" xmlns="" id="{9199182A-2523-4A44-855F-4632B58E24D5}"/>
                        </a:ext>
                      </a:extLst>
                    </p:cNvPr>
                    <p:cNvGrpSpPr/>
                    <p:nvPr/>
                  </p:nvGrpSpPr>
                  <p:grpSpPr>
                    <a:xfrm>
                      <a:off x="2743200" y="0"/>
                      <a:ext cx="1922292" cy="902677"/>
                      <a:chOff x="304800" y="0"/>
                      <a:chExt cx="1922292" cy="902677"/>
                    </a:xfrm>
                  </p:grpSpPr>
                  <p:grpSp>
                    <p:nvGrpSpPr>
                      <p:cNvPr id="46" name="Group 45">
                        <a:extLst>
                          <a:ext uri="{FF2B5EF4-FFF2-40B4-BE49-F238E27FC236}">
                            <a16:creationId xmlns:a16="http://schemas.microsoft.com/office/drawing/2014/main" xmlns="" id="{683AEAC8-2115-4E8D-B2BC-7E77ADAEFBFF}"/>
                          </a:ext>
                        </a:extLst>
                      </p:cNvPr>
                      <p:cNvGrpSpPr/>
                      <p:nvPr/>
                    </p:nvGrpSpPr>
                    <p:grpSpPr>
                      <a:xfrm>
                        <a:off x="996462" y="0"/>
                        <a:ext cx="1230630" cy="902677"/>
                        <a:chOff x="175847" y="0"/>
                        <a:chExt cx="1230630" cy="902677"/>
                      </a:xfrm>
                    </p:grpSpPr>
                    <p:sp>
                      <p:nvSpPr>
                        <p:cNvPr id="48" name="Rectangle 47">
                          <a:extLst>
                            <a:ext uri="{FF2B5EF4-FFF2-40B4-BE49-F238E27FC236}">
                              <a16:creationId xmlns:a16="http://schemas.microsoft.com/office/drawing/2014/main" xmlns="" id="{D1D70514-6B9C-4C1A-80A8-A6688F428257}"/>
                            </a:ext>
                          </a:extLst>
                        </p:cNvPr>
                        <p:cNvSpPr/>
                        <p:nvPr/>
                      </p:nvSpPr>
                      <p:spPr>
                        <a:xfrm>
                          <a:off x="175847" y="0"/>
                          <a:ext cx="1230630" cy="902677"/>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49" name="Text Box 1237175">
                          <a:extLst>
                            <a:ext uri="{FF2B5EF4-FFF2-40B4-BE49-F238E27FC236}">
                              <a16:creationId xmlns:a16="http://schemas.microsoft.com/office/drawing/2014/main" xmlns="" id="{E5061679-3EC1-4EE6-B9B9-2D4E85092CBE}"/>
                            </a:ext>
                          </a:extLst>
                        </p:cNvPr>
                        <p:cNvSpPr txBox="1"/>
                        <p:nvPr/>
                      </p:nvSpPr>
                      <p:spPr>
                        <a:xfrm>
                          <a:off x="234462" y="234450"/>
                          <a:ext cx="1078523" cy="43376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قوي التغيير</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47" name="Left Arrow 1237177">
                        <a:extLst>
                          <a:ext uri="{FF2B5EF4-FFF2-40B4-BE49-F238E27FC236}">
                            <a16:creationId xmlns:a16="http://schemas.microsoft.com/office/drawing/2014/main" xmlns="" id="{B6F532C6-910B-475A-8CC4-642E4E3CA049}"/>
                          </a:ext>
                        </a:extLst>
                      </p:cNvPr>
                      <p:cNvSpPr/>
                      <p:nvPr/>
                    </p:nvSpPr>
                    <p:spPr>
                      <a:xfrm>
                        <a:off x="304800" y="187594"/>
                        <a:ext cx="633046" cy="433533"/>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grpSp>
                  <p:nvGrpSpPr>
                    <p:cNvPr id="39" name="Group 38">
                      <a:extLst>
                        <a:ext uri="{FF2B5EF4-FFF2-40B4-BE49-F238E27FC236}">
                          <a16:creationId xmlns:a16="http://schemas.microsoft.com/office/drawing/2014/main" xmlns="" id="{A6349FDA-911A-4A99-A861-B9BAE2D8635B}"/>
                        </a:ext>
                      </a:extLst>
                    </p:cNvPr>
                    <p:cNvGrpSpPr/>
                    <p:nvPr/>
                  </p:nvGrpSpPr>
                  <p:grpSpPr>
                    <a:xfrm>
                      <a:off x="-351694" y="-82088"/>
                      <a:ext cx="3059724" cy="995139"/>
                      <a:chOff x="-351694" y="-82088"/>
                      <a:chExt cx="3059724" cy="995139"/>
                    </a:xfrm>
                  </p:grpSpPr>
                  <p:grpSp>
                    <p:nvGrpSpPr>
                      <p:cNvPr id="40" name="Group 39">
                        <a:extLst>
                          <a:ext uri="{FF2B5EF4-FFF2-40B4-BE49-F238E27FC236}">
                            <a16:creationId xmlns:a16="http://schemas.microsoft.com/office/drawing/2014/main" xmlns="" id="{BA526D00-ECC2-4D72-A482-591CA441F16E}"/>
                          </a:ext>
                        </a:extLst>
                      </p:cNvPr>
                      <p:cNvGrpSpPr/>
                      <p:nvPr/>
                    </p:nvGrpSpPr>
                    <p:grpSpPr>
                      <a:xfrm>
                        <a:off x="-351694" y="-82088"/>
                        <a:ext cx="3059724" cy="995139"/>
                        <a:chOff x="-1172309" y="-82088"/>
                        <a:chExt cx="3059724" cy="995139"/>
                      </a:xfrm>
                    </p:grpSpPr>
                    <p:sp>
                      <p:nvSpPr>
                        <p:cNvPr id="42" name="Rectangle 41">
                          <a:extLst>
                            <a:ext uri="{FF2B5EF4-FFF2-40B4-BE49-F238E27FC236}">
                              <a16:creationId xmlns:a16="http://schemas.microsoft.com/office/drawing/2014/main" xmlns="" id="{8443D536-3734-4F7A-8E6B-3CACC59917B4}"/>
                            </a:ext>
                          </a:extLst>
                        </p:cNvPr>
                        <p:cNvSpPr/>
                        <p:nvPr/>
                      </p:nvSpPr>
                      <p:spPr>
                        <a:xfrm>
                          <a:off x="655917" y="-58615"/>
                          <a:ext cx="1231498" cy="85578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43" name="Text Box 1237182">
                          <a:extLst>
                            <a:ext uri="{FF2B5EF4-FFF2-40B4-BE49-F238E27FC236}">
                              <a16:creationId xmlns:a16="http://schemas.microsoft.com/office/drawing/2014/main" xmlns="" id="{7767663C-27B3-4B31-96ED-AA54AD6B9DA9}"/>
                            </a:ext>
                          </a:extLst>
                        </p:cNvPr>
                        <p:cNvSpPr txBox="1"/>
                        <p:nvPr/>
                      </p:nvSpPr>
                      <p:spPr>
                        <a:xfrm>
                          <a:off x="632471" y="105645"/>
                          <a:ext cx="1172884" cy="79699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الاعتراف بالحاجة للتغيير</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44" name="Rectangle 43">
                          <a:extLst>
                            <a:ext uri="{FF2B5EF4-FFF2-40B4-BE49-F238E27FC236}">
                              <a16:creationId xmlns:a16="http://schemas.microsoft.com/office/drawing/2014/main" xmlns="" id="{E7F306B4-D7D8-4704-9C10-15C8B884049E}"/>
                            </a:ext>
                          </a:extLst>
                        </p:cNvPr>
                        <p:cNvSpPr/>
                        <p:nvPr/>
                      </p:nvSpPr>
                      <p:spPr>
                        <a:xfrm>
                          <a:off x="-1172309" y="-82088"/>
                          <a:ext cx="1172309" cy="949596"/>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45" name="Text Box 1090">
                          <a:extLst>
                            <a:ext uri="{FF2B5EF4-FFF2-40B4-BE49-F238E27FC236}">
                              <a16:creationId xmlns:a16="http://schemas.microsoft.com/office/drawing/2014/main" xmlns="" id="{B9DD2DFC-FBA4-40E4-8B5E-DB8DBF70A1B9}"/>
                            </a:ext>
                          </a:extLst>
                        </p:cNvPr>
                        <p:cNvSpPr txBox="1"/>
                        <p:nvPr/>
                      </p:nvSpPr>
                      <p:spPr>
                        <a:xfrm>
                          <a:off x="-1050064" y="80655"/>
                          <a:ext cx="949461" cy="83239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تشخيص</a:t>
                          </a:r>
                          <a:b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للمشكلة</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41" name="Left Arrow 1237183">
                        <a:extLst>
                          <a:ext uri="{FF2B5EF4-FFF2-40B4-BE49-F238E27FC236}">
                            <a16:creationId xmlns:a16="http://schemas.microsoft.com/office/drawing/2014/main" xmlns="" id="{1E4916A4-483F-4B87-9F6D-DB384D23EF30}"/>
                          </a:ext>
                        </a:extLst>
                      </p:cNvPr>
                      <p:cNvSpPr/>
                      <p:nvPr/>
                    </p:nvSpPr>
                    <p:spPr>
                      <a:xfrm>
                        <a:off x="820615" y="175846"/>
                        <a:ext cx="633046" cy="433533"/>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grpSp>
              <p:sp>
                <p:nvSpPr>
                  <p:cNvPr id="37" name="Left Arrow 1093">
                    <a:extLst>
                      <a:ext uri="{FF2B5EF4-FFF2-40B4-BE49-F238E27FC236}">
                        <a16:creationId xmlns:a16="http://schemas.microsoft.com/office/drawing/2014/main" xmlns="" id="{861C1BAD-3E21-4B19-8AE8-501D3AE8217B}"/>
                      </a:ext>
                    </a:extLst>
                  </p:cNvPr>
                  <p:cNvSpPr/>
                  <p:nvPr/>
                </p:nvSpPr>
                <p:spPr>
                  <a:xfrm>
                    <a:off x="117231" y="245987"/>
                    <a:ext cx="561866" cy="422229"/>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
              <p:nvSpPr>
                <p:cNvPr id="35" name="Rectangle 34">
                  <a:extLst>
                    <a:ext uri="{FF2B5EF4-FFF2-40B4-BE49-F238E27FC236}">
                      <a16:creationId xmlns:a16="http://schemas.microsoft.com/office/drawing/2014/main" xmlns="" id="{25D09645-5DE9-4001-AF64-2E7091C30FF0}"/>
                    </a:ext>
                  </a:extLst>
                </p:cNvPr>
                <p:cNvSpPr/>
                <p:nvPr/>
              </p:nvSpPr>
              <p:spPr>
                <a:xfrm>
                  <a:off x="0" y="70702"/>
                  <a:ext cx="1254059" cy="984362"/>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
            <p:nvSpPr>
              <p:cNvPr id="33" name="Text Box 1092">
                <a:extLst>
                  <a:ext uri="{FF2B5EF4-FFF2-40B4-BE49-F238E27FC236}">
                    <a16:creationId xmlns:a16="http://schemas.microsoft.com/office/drawing/2014/main" xmlns="" id="{1A188A91-A99C-4400-9168-45B7C742F862}"/>
                  </a:ext>
                </a:extLst>
              </p:cNvPr>
              <p:cNvSpPr txBox="1"/>
              <p:nvPr/>
            </p:nvSpPr>
            <p:spPr>
              <a:xfrm>
                <a:off x="0" y="152362"/>
                <a:ext cx="1253969" cy="94829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تطوير استراتيجيات بديلة للتغيير</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C043BB42-9C01-4973-B459-1FBE3DD6DCD7}"/>
                </a:ext>
              </a:extLst>
            </p:cNvPr>
            <p:cNvGrpSpPr/>
            <p:nvPr/>
          </p:nvGrpSpPr>
          <p:grpSpPr>
            <a:xfrm>
              <a:off x="11723" y="1687708"/>
              <a:ext cx="6939770" cy="1152430"/>
              <a:chOff x="0" y="69925"/>
              <a:chExt cx="6939770" cy="1152430"/>
            </a:xfrm>
          </p:grpSpPr>
          <p:grpSp>
            <p:nvGrpSpPr>
              <p:cNvPr id="14" name="Group 13">
                <a:extLst>
                  <a:ext uri="{FF2B5EF4-FFF2-40B4-BE49-F238E27FC236}">
                    <a16:creationId xmlns:a16="http://schemas.microsoft.com/office/drawing/2014/main" xmlns="" id="{42071FF6-55C3-4441-A1F5-270D08E3DA3F}"/>
                  </a:ext>
                </a:extLst>
              </p:cNvPr>
              <p:cNvGrpSpPr/>
              <p:nvPr/>
            </p:nvGrpSpPr>
            <p:grpSpPr>
              <a:xfrm>
                <a:off x="0" y="70702"/>
                <a:ext cx="6939770" cy="1151653"/>
                <a:chOff x="0" y="70702"/>
                <a:chExt cx="6939770" cy="1151653"/>
              </a:xfrm>
            </p:grpSpPr>
            <p:grpSp>
              <p:nvGrpSpPr>
                <p:cNvPr id="16" name="Group 15">
                  <a:extLst>
                    <a:ext uri="{FF2B5EF4-FFF2-40B4-BE49-F238E27FC236}">
                      <a16:creationId xmlns:a16="http://schemas.microsoft.com/office/drawing/2014/main" xmlns="" id="{49881124-8E89-4D8D-82B5-19AD2D4D2749}"/>
                    </a:ext>
                  </a:extLst>
                </p:cNvPr>
                <p:cNvGrpSpPr/>
                <p:nvPr/>
              </p:nvGrpSpPr>
              <p:grpSpPr>
                <a:xfrm>
                  <a:off x="1301262" y="105508"/>
                  <a:ext cx="5638508" cy="1116847"/>
                  <a:chOff x="117231" y="0"/>
                  <a:chExt cx="5638508" cy="1116847"/>
                </a:xfrm>
              </p:grpSpPr>
              <p:grpSp>
                <p:nvGrpSpPr>
                  <p:cNvPr id="18" name="Group 17">
                    <a:extLst>
                      <a:ext uri="{FF2B5EF4-FFF2-40B4-BE49-F238E27FC236}">
                        <a16:creationId xmlns:a16="http://schemas.microsoft.com/office/drawing/2014/main" xmlns="" id="{527C19B9-0BF8-4481-9610-CFFF1F4509DE}"/>
                      </a:ext>
                    </a:extLst>
                  </p:cNvPr>
                  <p:cNvGrpSpPr/>
                  <p:nvPr/>
                </p:nvGrpSpPr>
                <p:grpSpPr>
                  <a:xfrm>
                    <a:off x="738553" y="0"/>
                    <a:ext cx="5017186" cy="1116847"/>
                    <a:chOff x="-351694" y="-82088"/>
                    <a:chExt cx="5017186" cy="1116847"/>
                  </a:xfrm>
                </p:grpSpPr>
                <p:grpSp>
                  <p:nvGrpSpPr>
                    <p:cNvPr id="20" name="Group 19">
                      <a:extLst>
                        <a:ext uri="{FF2B5EF4-FFF2-40B4-BE49-F238E27FC236}">
                          <a16:creationId xmlns:a16="http://schemas.microsoft.com/office/drawing/2014/main" xmlns="" id="{EC685651-E226-46CC-B450-A96FE639B29E}"/>
                        </a:ext>
                      </a:extLst>
                    </p:cNvPr>
                    <p:cNvGrpSpPr/>
                    <p:nvPr/>
                  </p:nvGrpSpPr>
                  <p:grpSpPr>
                    <a:xfrm>
                      <a:off x="2743200" y="0"/>
                      <a:ext cx="1922292" cy="902677"/>
                      <a:chOff x="304800" y="0"/>
                      <a:chExt cx="1922292" cy="902677"/>
                    </a:xfrm>
                  </p:grpSpPr>
                  <p:grpSp>
                    <p:nvGrpSpPr>
                      <p:cNvPr id="28" name="Group 27">
                        <a:extLst>
                          <a:ext uri="{FF2B5EF4-FFF2-40B4-BE49-F238E27FC236}">
                            <a16:creationId xmlns:a16="http://schemas.microsoft.com/office/drawing/2014/main" xmlns="" id="{C080F2F3-50C6-4A07-8E80-44846455266D}"/>
                          </a:ext>
                        </a:extLst>
                      </p:cNvPr>
                      <p:cNvGrpSpPr/>
                      <p:nvPr/>
                    </p:nvGrpSpPr>
                    <p:grpSpPr>
                      <a:xfrm>
                        <a:off x="996462" y="0"/>
                        <a:ext cx="1230630" cy="902677"/>
                        <a:chOff x="175847" y="0"/>
                        <a:chExt cx="1230630" cy="902677"/>
                      </a:xfrm>
                    </p:grpSpPr>
                    <p:sp>
                      <p:nvSpPr>
                        <p:cNvPr id="30" name="Rectangle 29">
                          <a:extLst>
                            <a:ext uri="{FF2B5EF4-FFF2-40B4-BE49-F238E27FC236}">
                              <a16:creationId xmlns:a16="http://schemas.microsoft.com/office/drawing/2014/main" xmlns="" id="{D6CCAB7D-2CC1-4651-A12E-7C958F55BA3D}"/>
                            </a:ext>
                          </a:extLst>
                        </p:cNvPr>
                        <p:cNvSpPr/>
                        <p:nvPr/>
                      </p:nvSpPr>
                      <p:spPr>
                        <a:xfrm>
                          <a:off x="175847" y="0"/>
                          <a:ext cx="1230630" cy="902677"/>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31" name="Text Box 1237197">
                          <a:extLst>
                            <a:ext uri="{FF2B5EF4-FFF2-40B4-BE49-F238E27FC236}">
                              <a16:creationId xmlns:a16="http://schemas.microsoft.com/office/drawing/2014/main" xmlns="" id="{26FF77F3-D0B8-4F65-BFFA-6B7028EE3DED}"/>
                            </a:ext>
                          </a:extLst>
                        </p:cNvPr>
                        <p:cNvSpPr txBox="1"/>
                        <p:nvPr/>
                      </p:nvSpPr>
                      <p:spPr>
                        <a:xfrm>
                          <a:off x="233970" y="23421"/>
                          <a:ext cx="1078523" cy="84326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التنفيذ والتقويم</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9" name="Left Arrow 1237198">
                        <a:extLst>
                          <a:ext uri="{FF2B5EF4-FFF2-40B4-BE49-F238E27FC236}">
                            <a16:creationId xmlns:a16="http://schemas.microsoft.com/office/drawing/2014/main" xmlns="" id="{33A4036B-C42C-4C25-A3D4-4D078E565520}"/>
                          </a:ext>
                        </a:extLst>
                      </p:cNvPr>
                      <p:cNvSpPr/>
                      <p:nvPr/>
                    </p:nvSpPr>
                    <p:spPr>
                      <a:xfrm>
                        <a:off x="304800" y="187594"/>
                        <a:ext cx="633046" cy="433533"/>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grpSp>
                  <p:nvGrpSpPr>
                    <p:cNvPr id="21" name="Group 20">
                      <a:extLst>
                        <a:ext uri="{FF2B5EF4-FFF2-40B4-BE49-F238E27FC236}">
                          <a16:creationId xmlns:a16="http://schemas.microsoft.com/office/drawing/2014/main" xmlns="" id="{761CB356-32F6-4981-AFD1-9F19CFA873B1}"/>
                        </a:ext>
                      </a:extLst>
                    </p:cNvPr>
                    <p:cNvGrpSpPr/>
                    <p:nvPr/>
                  </p:nvGrpSpPr>
                  <p:grpSpPr>
                    <a:xfrm>
                      <a:off x="-351694" y="-82088"/>
                      <a:ext cx="3059724" cy="1116847"/>
                      <a:chOff x="-351694" y="-82088"/>
                      <a:chExt cx="3059724" cy="1116847"/>
                    </a:xfrm>
                  </p:grpSpPr>
                  <p:grpSp>
                    <p:nvGrpSpPr>
                      <p:cNvPr id="22" name="Group 21">
                        <a:extLst>
                          <a:ext uri="{FF2B5EF4-FFF2-40B4-BE49-F238E27FC236}">
                            <a16:creationId xmlns:a16="http://schemas.microsoft.com/office/drawing/2014/main" xmlns="" id="{C310A047-FE09-4771-87A8-2BF105732AAD}"/>
                          </a:ext>
                        </a:extLst>
                      </p:cNvPr>
                      <p:cNvGrpSpPr/>
                      <p:nvPr/>
                    </p:nvGrpSpPr>
                    <p:grpSpPr>
                      <a:xfrm>
                        <a:off x="-351694" y="-82088"/>
                        <a:ext cx="3059724" cy="1116847"/>
                        <a:chOff x="-1172309" y="-82088"/>
                        <a:chExt cx="3059724" cy="1116847"/>
                      </a:xfrm>
                    </p:grpSpPr>
                    <p:sp>
                      <p:nvSpPr>
                        <p:cNvPr id="24" name="Rectangle 23">
                          <a:extLst>
                            <a:ext uri="{FF2B5EF4-FFF2-40B4-BE49-F238E27FC236}">
                              <a16:creationId xmlns:a16="http://schemas.microsoft.com/office/drawing/2014/main" xmlns="" id="{6DF5CA62-E518-4A21-8C12-AA38E610E7A3}"/>
                            </a:ext>
                          </a:extLst>
                        </p:cNvPr>
                        <p:cNvSpPr/>
                        <p:nvPr/>
                      </p:nvSpPr>
                      <p:spPr>
                        <a:xfrm>
                          <a:off x="655917" y="-58615"/>
                          <a:ext cx="1231498" cy="85578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25" name="Text Box 1237202">
                          <a:extLst>
                            <a:ext uri="{FF2B5EF4-FFF2-40B4-BE49-F238E27FC236}">
                              <a16:creationId xmlns:a16="http://schemas.microsoft.com/office/drawing/2014/main" xmlns="" id="{9E548CA9-08EF-4847-90F4-200247FAE20A}"/>
                            </a:ext>
                          </a:extLst>
                        </p:cNvPr>
                        <p:cNvSpPr txBox="1"/>
                        <p:nvPr/>
                      </p:nvSpPr>
                      <p:spPr>
                        <a:xfrm>
                          <a:off x="632471" y="82195"/>
                          <a:ext cx="1172884" cy="79699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التغلب على مقاومة التغيير</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6" name="Rectangle 25">
                          <a:extLst>
                            <a:ext uri="{FF2B5EF4-FFF2-40B4-BE49-F238E27FC236}">
                              <a16:creationId xmlns:a16="http://schemas.microsoft.com/office/drawing/2014/main" xmlns="" id="{EF5EE849-2058-4AF0-BE9B-BD5663DC2DA3}"/>
                            </a:ext>
                          </a:extLst>
                        </p:cNvPr>
                        <p:cNvSpPr/>
                        <p:nvPr/>
                      </p:nvSpPr>
                      <p:spPr>
                        <a:xfrm>
                          <a:off x="-1172309" y="-82088"/>
                          <a:ext cx="1172309" cy="949596"/>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sp>
                      <p:nvSpPr>
                        <p:cNvPr id="27" name="Text Box 1237204">
                          <a:extLst>
                            <a:ext uri="{FF2B5EF4-FFF2-40B4-BE49-F238E27FC236}">
                              <a16:creationId xmlns:a16="http://schemas.microsoft.com/office/drawing/2014/main" xmlns="" id="{12F2B71A-F956-482F-B245-1D1A407F31FD}"/>
                            </a:ext>
                          </a:extLst>
                        </p:cNvPr>
                        <p:cNvSpPr txBox="1"/>
                        <p:nvPr/>
                      </p:nvSpPr>
                      <p:spPr>
                        <a:xfrm>
                          <a:off x="-1099820" y="49596"/>
                          <a:ext cx="1054894" cy="98516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اختيات الاستراتيجية المناسبة</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3" name="Left Arrow 1237205">
                        <a:extLst>
                          <a:ext uri="{FF2B5EF4-FFF2-40B4-BE49-F238E27FC236}">
                            <a16:creationId xmlns:a16="http://schemas.microsoft.com/office/drawing/2014/main" xmlns="" id="{ADB7D976-53E6-4278-876F-063C22ED6DC5}"/>
                          </a:ext>
                        </a:extLst>
                      </p:cNvPr>
                      <p:cNvSpPr/>
                      <p:nvPr/>
                    </p:nvSpPr>
                    <p:spPr>
                      <a:xfrm>
                        <a:off x="820615" y="175846"/>
                        <a:ext cx="633046" cy="433533"/>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grpSp>
              <p:sp>
                <p:nvSpPr>
                  <p:cNvPr id="19" name="Left Arrow 1237206">
                    <a:extLst>
                      <a:ext uri="{FF2B5EF4-FFF2-40B4-BE49-F238E27FC236}">
                        <a16:creationId xmlns:a16="http://schemas.microsoft.com/office/drawing/2014/main" xmlns="" id="{C221D65C-7412-4770-8573-09F9B1868B34}"/>
                      </a:ext>
                    </a:extLst>
                  </p:cNvPr>
                  <p:cNvSpPr/>
                  <p:nvPr/>
                </p:nvSpPr>
                <p:spPr>
                  <a:xfrm>
                    <a:off x="117231" y="245987"/>
                    <a:ext cx="561866" cy="422229"/>
                  </a:xfrm>
                  <a:prstGeom prst="left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
              <p:nvSpPr>
                <p:cNvPr id="17" name="Rectangle 16">
                  <a:extLst>
                    <a:ext uri="{FF2B5EF4-FFF2-40B4-BE49-F238E27FC236}">
                      <a16:creationId xmlns:a16="http://schemas.microsoft.com/office/drawing/2014/main" xmlns="" id="{77EAE0E8-B9F1-4B4B-80EC-EBFEDAAD63F6}"/>
                    </a:ext>
                  </a:extLst>
                </p:cNvPr>
                <p:cNvSpPr/>
                <p:nvPr/>
              </p:nvSpPr>
              <p:spPr>
                <a:xfrm>
                  <a:off x="0" y="70702"/>
                  <a:ext cx="1254059" cy="984362"/>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
            <p:nvSpPr>
              <p:cNvPr id="15" name="Text Box 1092">
                <a:extLst>
                  <a:ext uri="{FF2B5EF4-FFF2-40B4-BE49-F238E27FC236}">
                    <a16:creationId xmlns:a16="http://schemas.microsoft.com/office/drawing/2014/main" xmlns="" id="{2B326F7B-548A-4E1D-9443-054FFBA4D143}"/>
                  </a:ext>
                </a:extLst>
              </p:cNvPr>
              <p:cNvSpPr txBox="1"/>
              <p:nvPr/>
            </p:nvSpPr>
            <p:spPr>
              <a:xfrm>
                <a:off x="117673" y="69925"/>
                <a:ext cx="1019480" cy="99687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تقرير المحددات؟ المقيدات</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Down Arrow 1237209">
              <a:extLst>
                <a:ext uri="{FF2B5EF4-FFF2-40B4-BE49-F238E27FC236}">
                  <a16:creationId xmlns:a16="http://schemas.microsoft.com/office/drawing/2014/main" xmlns="" id="{C3E17C10-BE18-4AA3-83C4-23794AE8E397}"/>
                </a:ext>
              </a:extLst>
            </p:cNvPr>
            <p:cNvSpPr/>
            <p:nvPr/>
          </p:nvSpPr>
          <p:spPr>
            <a:xfrm>
              <a:off x="386861" y="1066800"/>
              <a:ext cx="422030" cy="585616"/>
            </a:xfrm>
            <a:prstGeom prst="down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sp>
          <p:nvSpPr>
            <p:cNvPr id="13" name="Down Arrow 1237211">
              <a:extLst>
                <a:ext uri="{FF2B5EF4-FFF2-40B4-BE49-F238E27FC236}">
                  <a16:creationId xmlns:a16="http://schemas.microsoft.com/office/drawing/2014/main" xmlns="" id="{A190D7F3-1D46-4B34-A1B5-7F10A8F98CE2}"/>
                </a:ext>
              </a:extLst>
            </p:cNvPr>
            <p:cNvSpPr/>
            <p:nvPr/>
          </p:nvSpPr>
          <p:spPr>
            <a:xfrm rot="10800000">
              <a:off x="6131169" y="1090246"/>
              <a:ext cx="422030" cy="679903"/>
            </a:xfrm>
            <a:prstGeom prst="downArrow">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103471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نصائـح سلوكيـة عند ادارة التغيير</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8607577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نصائـح سلوكيـة عند ادارة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84</a:t>
            </a:fld>
            <a:endParaRPr lang="ar-EG"/>
          </a:p>
        </p:txBody>
      </p:sp>
      <p:pic>
        <p:nvPicPr>
          <p:cNvPr id="22" name="Picture 21">
            <a:extLst>
              <a:ext uri="{FF2B5EF4-FFF2-40B4-BE49-F238E27FC236}">
                <a16:creationId xmlns:a16="http://schemas.microsoft.com/office/drawing/2014/main" xmlns="" id="{B6DE4711-C019-4D83-8091-39E7452D4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465" y="880775"/>
            <a:ext cx="7725757" cy="5702530"/>
          </a:xfrm>
          <a:prstGeom prst="rect">
            <a:avLst/>
          </a:prstGeom>
        </p:spPr>
      </p:pic>
      <p:grpSp>
        <p:nvGrpSpPr>
          <p:cNvPr id="23" name="Group 22">
            <a:extLst>
              <a:ext uri="{FF2B5EF4-FFF2-40B4-BE49-F238E27FC236}">
                <a16:creationId xmlns:a16="http://schemas.microsoft.com/office/drawing/2014/main" xmlns="" id="{51BAF023-4420-4B80-A44E-C47F5BFADB11}"/>
              </a:ext>
            </a:extLst>
          </p:cNvPr>
          <p:cNvGrpSpPr/>
          <p:nvPr/>
        </p:nvGrpSpPr>
        <p:grpSpPr>
          <a:xfrm>
            <a:off x="7948825" y="2751880"/>
            <a:ext cx="1982556" cy="917020"/>
            <a:chOff x="6595882" y="2749777"/>
            <a:chExt cx="2133922" cy="1000296"/>
          </a:xfrm>
        </p:grpSpPr>
        <p:sp>
          <p:nvSpPr>
            <p:cNvPr id="24" name="Rectangle 23">
              <a:extLst>
                <a:ext uri="{FF2B5EF4-FFF2-40B4-BE49-F238E27FC236}">
                  <a16:creationId xmlns:a16="http://schemas.microsoft.com/office/drawing/2014/main" xmlns="" id="{CFBA9EC3-F81F-4E85-BC75-79B9FC240160}"/>
                </a:ext>
              </a:extLst>
            </p:cNvPr>
            <p:cNvSpPr/>
            <p:nvPr/>
          </p:nvSpPr>
          <p:spPr>
            <a:xfrm>
              <a:off x="6595882" y="2843612"/>
              <a:ext cx="1565910" cy="906461"/>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إشراك الناس في التغيير</a:t>
              </a:r>
            </a:p>
          </p:txBody>
        </p:sp>
        <p:sp>
          <p:nvSpPr>
            <p:cNvPr id="25" name="Rectangle 24">
              <a:extLst>
                <a:ext uri="{FF2B5EF4-FFF2-40B4-BE49-F238E27FC236}">
                  <a16:creationId xmlns:a16="http://schemas.microsoft.com/office/drawing/2014/main" xmlns="" id="{7821DF5F-854C-4FFE-92C2-2D64859A0739}"/>
                </a:ext>
              </a:extLst>
            </p:cNvPr>
            <p:cNvSpPr/>
            <p:nvPr/>
          </p:nvSpPr>
          <p:spPr>
            <a:xfrm>
              <a:off x="8360233" y="2749777"/>
              <a:ext cx="369571" cy="503589"/>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1</a:t>
              </a:r>
            </a:p>
          </p:txBody>
        </p:sp>
      </p:grpSp>
      <p:grpSp>
        <p:nvGrpSpPr>
          <p:cNvPr id="26" name="Group 25">
            <a:extLst>
              <a:ext uri="{FF2B5EF4-FFF2-40B4-BE49-F238E27FC236}">
                <a16:creationId xmlns:a16="http://schemas.microsoft.com/office/drawing/2014/main" xmlns="" id="{F2A32FDF-CC9E-403B-9EAA-E8424BF87B6E}"/>
              </a:ext>
            </a:extLst>
          </p:cNvPr>
          <p:cNvGrpSpPr/>
          <p:nvPr/>
        </p:nvGrpSpPr>
        <p:grpSpPr>
          <a:xfrm>
            <a:off x="5186163" y="2620567"/>
            <a:ext cx="2043437" cy="1258877"/>
            <a:chOff x="3656519" y="2595889"/>
            <a:chExt cx="2199451" cy="1373197"/>
          </a:xfrm>
        </p:grpSpPr>
        <p:sp>
          <p:nvSpPr>
            <p:cNvPr id="27" name="Rectangle 26">
              <a:extLst>
                <a:ext uri="{FF2B5EF4-FFF2-40B4-BE49-F238E27FC236}">
                  <a16:creationId xmlns:a16="http://schemas.microsoft.com/office/drawing/2014/main" xmlns="" id="{DCBCED67-8790-4D1F-9ED3-C0E401A4C3A4}"/>
                </a:ext>
              </a:extLst>
            </p:cNvPr>
            <p:cNvSpPr/>
            <p:nvPr/>
          </p:nvSpPr>
          <p:spPr>
            <a:xfrm>
              <a:off x="5486399" y="2595889"/>
              <a:ext cx="369571" cy="503589"/>
            </a:xfrm>
            <a:prstGeom prst="rect">
              <a:avLst/>
            </a:prstGeom>
          </p:spPr>
          <p:txBody>
            <a:bodyPr wrap="square">
              <a:spAutoFit/>
            </a:bodyPr>
            <a:lstStyle/>
            <a:p>
              <a:pPr algn="ctr"/>
              <a:r>
                <a:rPr lang="ar-EG" sz="2400" b="1" dirty="0">
                  <a:solidFill>
                    <a:prstClr val="black"/>
                  </a:solidFill>
                  <a:latin typeface="Sakkal Majalla" panose="02000000000000000000" pitchFamily="2" charset="-78"/>
                  <a:cs typeface="Sakkal Majalla" panose="02000000000000000000" pitchFamily="2" charset="-78"/>
                </a:rPr>
                <a:t>3</a:t>
              </a:r>
            </a:p>
          </p:txBody>
        </p:sp>
        <p:sp>
          <p:nvSpPr>
            <p:cNvPr id="28" name="Rectangle 27">
              <a:extLst>
                <a:ext uri="{FF2B5EF4-FFF2-40B4-BE49-F238E27FC236}">
                  <a16:creationId xmlns:a16="http://schemas.microsoft.com/office/drawing/2014/main" xmlns="" id="{251687C0-2295-442B-BC2A-B4FCC5BF01FE}"/>
                </a:ext>
              </a:extLst>
            </p:cNvPr>
            <p:cNvSpPr/>
            <p:nvPr/>
          </p:nvSpPr>
          <p:spPr>
            <a:xfrm>
              <a:off x="3656519" y="2659753"/>
              <a:ext cx="1859543" cy="1309333"/>
            </a:xfrm>
            <a:prstGeom prst="rect">
              <a:avLst/>
            </a:prstGeom>
          </p:spPr>
          <p:txBody>
            <a:bodyPr wrap="square">
              <a:spAutoFit/>
            </a:bodyPr>
            <a:lstStyle/>
            <a:p>
              <a:pPr algn="ctr"/>
              <a:r>
                <a:rPr lang="ar-EG" sz="2400" b="1" dirty="0">
                  <a:solidFill>
                    <a:srgbClr val="FFC000">
                      <a:lumMod val="75000"/>
                    </a:srgbClr>
                  </a:solidFill>
                  <a:latin typeface="Sakkal Majalla" panose="02000000000000000000" pitchFamily="2" charset="-78"/>
                  <a:cs typeface="Sakkal Majalla" panose="02000000000000000000" pitchFamily="2" charset="-78"/>
                </a:rPr>
                <a:t>خذ في الاعتبار عادات العاملين وقيم العمل</a:t>
              </a:r>
            </a:p>
          </p:txBody>
        </p:sp>
      </p:grpSp>
      <p:grpSp>
        <p:nvGrpSpPr>
          <p:cNvPr id="29" name="Group 28">
            <a:extLst>
              <a:ext uri="{FF2B5EF4-FFF2-40B4-BE49-F238E27FC236}">
                <a16:creationId xmlns:a16="http://schemas.microsoft.com/office/drawing/2014/main" xmlns="" id="{F9065009-DB26-4832-9111-BE8C3AC6256C}"/>
              </a:ext>
            </a:extLst>
          </p:cNvPr>
          <p:cNvGrpSpPr/>
          <p:nvPr/>
        </p:nvGrpSpPr>
        <p:grpSpPr>
          <a:xfrm>
            <a:off x="2296731" y="2611719"/>
            <a:ext cx="2133355" cy="971158"/>
            <a:chOff x="479249" y="2672834"/>
            <a:chExt cx="2296233" cy="1059349"/>
          </a:xfrm>
        </p:grpSpPr>
        <p:sp>
          <p:nvSpPr>
            <p:cNvPr id="30" name="Rectangle 29">
              <a:extLst>
                <a:ext uri="{FF2B5EF4-FFF2-40B4-BE49-F238E27FC236}">
                  <a16:creationId xmlns:a16="http://schemas.microsoft.com/office/drawing/2014/main" xmlns="" id="{487059B2-4D04-4A40-99CF-0424667398D6}"/>
                </a:ext>
              </a:extLst>
            </p:cNvPr>
            <p:cNvSpPr/>
            <p:nvPr/>
          </p:nvSpPr>
          <p:spPr>
            <a:xfrm>
              <a:off x="479249" y="2672834"/>
              <a:ext cx="369571" cy="503589"/>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5</a:t>
              </a:r>
            </a:p>
          </p:txBody>
        </p:sp>
        <p:sp>
          <p:nvSpPr>
            <p:cNvPr id="31" name="Rectangle 30">
              <a:extLst>
                <a:ext uri="{FF2B5EF4-FFF2-40B4-BE49-F238E27FC236}">
                  <a16:creationId xmlns:a16="http://schemas.microsoft.com/office/drawing/2014/main" xmlns="" id="{0AA6D142-50DC-4FC8-B466-3F6B1443BBF1}"/>
                </a:ext>
              </a:extLst>
            </p:cNvPr>
            <p:cNvSpPr/>
            <p:nvPr/>
          </p:nvSpPr>
          <p:spPr>
            <a:xfrm>
              <a:off x="731529" y="2825723"/>
              <a:ext cx="2043953" cy="906460"/>
            </a:xfrm>
            <a:prstGeom prst="rect">
              <a:avLst/>
            </a:prstGeom>
          </p:spPr>
          <p:txBody>
            <a:bodyPr wrap="square">
              <a:spAutoFit/>
            </a:bodyPr>
            <a:lstStyle/>
            <a:p>
              <a:pPr algn="ctr"/>
              <a:r>
                <a:rPr lang="ar-EG" sz="2400" b="1" dirty="0">
                  <a:solidFill>
                    <a:srgbClr val="FF246B"/>
                  </a:solidFill>
                  <a:latin typeface="Sakkal Majalla" panose="02000000000000000000" pitchFamily="2" charset="-78"/>
                  <a:cs typeface="Sakkal Majalla" panose="02000000000000000000" pitchFamily="2" charset="-78"/>
                </a:rPr>
                <a:t>استخدام أسلوب حل المشاكل</a:t>
              </a:r>
            </a:p>
          </p:txBody>
        </p:sp>
      </p:grpSp>
      <p:grpSp>
        <p:nvGrpSpPr>
          <p:cNvPr id="32" name="Group 31">
            <a:extLst>
              <a:ext uri="{FF2B5EF4-FFF2-40B4-BE49-F238E27FC236}">
                <a16:creationId xmlns:a16="http://schemas.microsoft.com/office/drawing/2014/main" xmlns="" id="{93BDD6CB-3750-40FA-82D3-381B01CD715C}"/>
              </a:ext>
            </a:extLst>
          </p:cNvPr>
          <p:cNvGrpSpPr/>
          <p:nvPr/>
        </p:nvGrpSpPr>
        <p:grpSpPr>
          <a:xfrm>
            <a:off x="6131465" y="4299842"/>
            <a:ext cx="1999267" cy="1200329"/>
            <a:chOff x="4590521" y="4391559"/>
            <a:chExt cx="2151908" cy="1309331"/>
          </a:xfrm>
        </p:grpSpPr>
        <p:sp>
          <p:nvSpPr>
            <p:cNvPr id="33" name="Rectangle 32">
              <a:extLst>
                <a:ext uri="{FF2B5EF4-FFF2-40B4-BE49-F238E27FC236}">
                  <a16:creationId xmlns:a16="http://schemas.microsoft.com/office/drawing/2014/main" xmlns="" id="{9F392F98-4110-4C35-8EA4-C0CA383F1A28}"/>
                </a:ext>
              </a:extLst>
            </p:cNvPr>
            <p:cNvSpPr/>
            <p:nvPr/>
          </p:nvSpPr>
          <p:spPr>
            <a:xfrm>
              <a:off x="4590521" y="4842361"/>
              <a:ext cx="369571" cy="503589"/>
            </a:xfrm>
            <a:prstGeom prst="rect">
              <a:avLst/>
            </a:prstGeom>
          </p:spPr>
          <p:txBody>
            <a:bodyPr wrap="square">
              <a:spAutoFit/>
            </a:bodyPr>
            <a:lstStyle/>
            <a:p>
              <a:pPr algn="ctr"/>
              <a:r>
                <a:rPr lang="ar-EG" sz="2400" b="1" dirty="0">
                  <a:solidFill>
                    <a:prstClr val="black"/>
                  </a:solidFill>
                  <a:latin typeface="Sakkal Majalla" panose="02000000000000000000" pitchFamily="2" charset="-78"/>
                  <a:cs typeface="Sakkal Majalla" panose="02000000000000000000" pitchFamily="2" charset="-78"/>
                </a:rPr>
                <a:t>2</a:t>
              </a:r>
            </a:p>
          </p:txBody>
        </p:sp>
        <p:sp>
          <p:nvSpPr>
            <p:cNvPr id="34" name="Rectangle 33">
              <a:extLst>
                <a:ext uri="{FF2B5EF4-FFF2-40B4-BE49-F238E27FC236}">
                  <a16:creationId xmlns:a16="http://schemas.microsoft.com/office/drawing/2014/main" xmlns="" id="{DEED011C-F3B8-4B95-B6BB-659B66D71815}"/>
                </a:ext>
              </a:extLst>
            </p:cNvPr>
            <p:cNvSpPr/>
            <p:nvPr/>
          </p:nvSpPr>
          <p:spPr>
            <a:xfrm>
              <a:off x="5029426" y="4391559"/>
              <a:ext cx="1713003" cy="1309331"/>
            </a:xfrm>
            <a:prstGeom prst="rect">
              <a:avLst/>
            </a:prstGeom>
          </p:spPr>
          <p:txBody>
            <a:bodyPr wrap="square">
              <a:spAutoFit/>
            </a:bodyPr>
            <a:lstStyle/>
            <a:p>
              <a:pPr algn="ctr"/>
              <a:r>
                <a:rPr lang="ar-EG" sz="2400" b="1" dirty="0">
                  <a:solidFill>
                    <a:srgbClr val="008080"/>
                  </a:solidFill>
                  <a:latin typeface="Sakkal Majalla" panose="02000000000000000000" pitchFamily="2" charset="-78"/>
                  <a:cs typeface="Sakkal Majalla" panose="02000000000000000000" pitchFamily="2" charset="-78"/>
                </a:rPr>
                <a:t>زود الناس بمعلومات مستمرة</a:t>
              </a:r>
            </a:p>
          </p:txBody>
        </p:sp>
      </p:grpSp>
      <p:grpSp>
        <p:nvGrpSpPr>
          <p:cNvPr id="35" name="Group 34">
            <a:extLst>
              <a:ext uri="{FF2B5EF4-FFF2-40B4-BE49-F238E27FC236}">
                <a16:creationId xmlns:a16="http://schemas.microsoft.com/office/drawing/2014/main" xmlns="" id="{FB372807-B5A4-46B0-ADDD-F573AB31A7E8}"/>
              </a:ext>
            </a:extLst>
          </p:cNvPr>
          <p:cNvGrpSpPr/>
          <p:nvPr/>
        </p:nvGrpSpPr>
        <p:grpSpPr>
          <a:xfrm>
            <a:off x="3480601" y="4360425"/>
            <a:ext cx="2155950" cy="867354"/>
            <a:chOff x="1857111" y="4580751"/>
            <a:chExt cx="2320554" cy="946119"/>
          </a:xfrm>
        </p:grpSpPr>
        <p:sp>
          <p:nvSpPr>
            <p:cNvPr id="36" name="Rectangle 35">
              <a:extLst>
                <a:ext uri="{FF2B5EF4-FFF2-40B4-BE49-F238E27FC236}">
                  <a16:creationId xmlns:a16="http://schemas.microsoft.com/office/drawing/2014/main" xmlns="" id="{61651683-4679-47EC-8EDB-FF558B7D24E7}"/>
                </a:ext>
              </a:extLst>
            </p:cNvPr>
            <p:cNvSpPr/>
            <p:nvPr/>
          </p:nvSpPr>
          <p:spPr>
            <a:xfrm>
              <a:off x="1857111" y="4580751"/>
              <a:ext cx="369571" cy="503590"/>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4</a:t>
              </a:r>
            </a:p>
          </p:txBody>
        </p:sp>
        <p:sp>
          <p:nvSpPr>
            <p:cNvPr id="37" name="Rectangle 36">
              <a:extLst>
                <a:ext uri="{FF2B5EF4-FFF2-40B4-BE49-F238E27FC236}">
                  <a16:creationId xmlns:a16="http://schemas.microsoft.com/office/drawing/2014/main" xmlns="" id="{5B2BCE41-A298-47AE-90E2-78F6A8B7677B}"/>
                </a:ext>
              </a:extLst>
            </p:cNvPr>
            <p:cNvSpPr/>
            <p:nvPr/>
          </p:nvSpPr>
          <p:spPr>
            <a:xfrm>
              <a:off x="2226682" y="4620410"/>
              <a:ext cx="1950983" cy="906460"/>
            </a:xfrm>
            <a:prstGeom prst="rect">
              <a:avLst/>
            </a:prstGeom>
          </p:spPr>
          <p:txBody>
            <a:bodyPr wrap="square">
              <a:spAutoFit/>
            </a:bodyPr>
            <a:lstStyle/>
            <a:p>
              <a:pPr algn="ctr"/>
              <a:r>
                <a:rPr lang="ar-EG" sz="2400" b="1" dirty="0">
                  <a:solidFill>
                    <a:srgbClr val="7030A0"/>
                  </a:solidFill>
                  <a:latin typeface="Sakkal Majalla" panose="02000000000000000000" pitchFamily="2" charset="-78"/>
                  <a:cs typeface="Sakkal Majalla" panose="02000000000000000000" pitchFamily="2" charset="-78"/>
                </a:rPr>
                <a:t>اشعل حماس العاملين</a:t>
              </a:r>
            </a:p>
          </p:txBody>
        </p:sp>
      </p:grpSp>
      <p:pic>
        <p:nvPicPr>
          <p:cNvPr id="38" name="Picture 37" descr="ÙØªÙØ¬Ø© Ø¨Ø­Ø« Ø§ÙØµÙØ± Ø¹Ù change">
            <a:extLst>
              <a:ext uri="{FF2B5EF4-FFF2-40B4-BE49-F238E27FC236}">
                <a16:creationId xmlns:a16="http://schemas.microsoft.com/office/drawing/2014/main" xmlns="" id="{99302466-05CA-48D6-A8D6-A1206E1366C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595640" y="4296792"/>
            <a:ext cx="3317875" cy="1658620"/>
          </a:xfrm>
          <a:prstGeom prst="rect">
            <a:avLst/>
          </a:prstGeom>
          <a:noFill/>
          <a:ln>
            <a:noFill/>
          </a:ln>
        </p:spPr>
      </p:pic>
    </p:spTree>
    <p:extLst>
      <p:ext uri="{BB962C8B-B14F-4D97-AF65-F5344CB8AC3E}">
        <p14:creationId xmlns:p14="http://schemas.microsoft.com/office/powerpoint/2010/main" val="265420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par>
                                <p:cTn id="8" presetID="21"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1)">
                                      <p:cBhvr>
                                        <p:cTn id="10" dur="2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style.rotation</p:attrName>
                                        </p:attrNameLst>
                                      </p:cBhvr>
                                      <p:tavLst>
                                        <p:tav tm="0">
                                          <p:val>
                                            <p:fltVal val="360"/>
                                          </p:val>
                                        </p:tav>
                                        <p:tav tm="100000">
                                          <p:val>
                                            <p:fltVal val="0"/>
                                          </p:val>
                                        </p:tav>
                                      </p:tavLst>
                                    </p:anim>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 calcmode="lin" valueType="num">
                                      <p:cBhvr>
                                        <p:cTn id="25" dur="500" fill="hold"/>
                                        <p:tgtEl>
                                          <p:spTgt spid="26"/>
                                        </p:tgtEl>
                                        <p:attrNameLst>
                                          <p:attrName>style.rotation</p:attrName>
                                        </p:attrNameLst>
                                      </p:cBhvr>
                                      <p:tavLst>
                                        <p:tav tm="0">
                                          <p:val>
                                            <p:fltVal val="360"/>
                                          </p:val>
                                        </p:tav>
                                        <p:tav tm="100000">
                                          <p:val>
                                            <p:fltVal val="0"/>
                                          </p:val>
                                        </p:tav>
                                      </p:tavLst>
                                    </p:anim>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 calcmode="lin" valueType="num">
                                      <p:cBhvr>
                                        <p:cTn id="41" dur="500" fill="hold"/>
                                        <p:tgtEl>
                                          <p:spTgt spid="29"/>
                                        </p:tgtEl>
                                        <p:attrNameLst>
                                          <p:attrName>style.rotation</p:attrName>
                                        </p:attrNameLst>
                                      </p:cBhvr>
                                      <p:tavLst>
                                        <p:tav tm="0">
                                          <p:val>
                                            <p:fltVal val="360"/>
                                          </p:val>
                                        </p:tav>
                                        <p:tav tm="100000">
                                          <p:val>
                                            <p:fltVal val="0"/>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166255" y="2266208"/>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العوامل السبعة الحيويـة لنجـاح التغيير</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45430981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itchFamily="2" charset="-78"/>
              </a:rPr>
              <a:t>العوامل السبعة الحيويـة لنجـاح التغيير</a:t>
            </a:r>
          </a:p>
        </p:txBody>
      </p:sp>
      <p:sp>
        <p:nvSpPr>
          <p:cNvPr id="3" name="Slide Number Placeholder 2"/>
          <p:cNvSpPr>
            <a:spLocks noGrp="1"/>
          </p:cNvSpPr>
          <p:nvPr>
            <p:ph type="sldNum" sz="quarter" idx="12"/>
          </p:nvPr>
        </p:nvSpPr>
        <p:spPr/>
        <p:txBody>
          <a:bodyPr/>
          <a:lstStyle/>
          <a:p>
            <a:fld id="{802A93DA-8321-490E-B7A0-7881EC602D96}" type="slidenum">
              <a:rPr lang="ar-EG" smtClean="0"/>
              <a:t>86</a:t>
            </a:fld>
            <a:endParaRPr lang="ar-EG"/>
          </a:p>
        </p:txBody>
      </p:sp>
      <p:grpSp>
        <p:nvGrpSpPr>
          <p:cNvPr id="4" name="Group 3">
            <a:extLst>
              <a:ext uri="{FF2B5EF4-FFF2-40B4-BE49-F238E27FC236}">
                <a16:creationId xmlns:a16="http://schemas.microsoft.com/office/drawing/2014/main" xmlns="" id="{B55F36BB-3121-4538-8026-61D4CAF84E63}"/>
              </a:ext>
            </a:extLst>
          </p:cNvPr>
          <p:cNvGrpSpPr/>
          <p:nvPr/>
        </p:nvGrpSpPr>
        <p:grpSpPr>
          <a:xfrm>
            <a:off x="4229487" y="2143275"/>
            <a:ext cx="3771574" cy="3989088"/>
            <a:chOff x="7197722" y="1283899"/>
            <a:chExt cx="4243033" cy="4070160"/>
          </a:xfrm>
        </p:grpSpPr>
        <p:pic>
          <p:nvPicPr>
            <p:cNvPr id="5" name="Picture 4">
              <a:extLst>
                <a:ext uri="{FF2B5EF4-FFF2-40B4-BE49-F238E27FC236}">
                  <a16:creationId xmlns:a16="http://schemas.microsoft.com/office/drawing/2014/main" xmlns="" id="{9083A761-F5A5-4564-B4E1-8A795F5E2215}"/>
                </a:ext>
              </a:extLst>
            </p:cNvPr>
            <p:cNvPicPr>
              <a:picLocks noChangeAspect="1"/>
            </p:cNvPicPr>
            <p:nvPr/>
          </p:nvPicPr>
          <p:blipFill>
            <a:blip r:embed="rId3"/>
            <a:stretch>
              <a:fillRect/>
            </a:stretch>
          </p:blipFill>
          <p:spPr>
            <a:xfrm>
              <a:off x="7197722" y="1283899"/>
              <a:ext cx="4243033" cy="4070160"/>
            </a:xfrm>
            <a:prstGeom prst="rect">
              <a:avLst/>
            </a:prstGeom>
          </p:spPr>
        </p:pic>
        <p:sp>
          <p:nvSpPr>
            <p:cNvPr id="6" name="TextBox 5">
              <a:extLst>
                <a:ext uri="{FF2B5EF4-FFF2-40B4-BE49-F238E27FC236}">
                  <a16:creationId xmlns:a16="http://schemas.microsoft.com/office/drawing/2014/main" xmlns="" id="{73E07C32-F53B-44EC-89E2-48FF0CF1D717}"/>
                </a:ext>
              </a:extLst>
            </p:cNvPr>
            <p:cNvSpPr txBox="1"/>
            <p:nvPr/>
          </p:nvSpPr>
          <p:spPr>
            <a:xfrm>
              <a:off x="8278232" y="2406585"/>
              <a:ext cx="1988808" cy="1852787"/>
            </a:xfrm>
            <a:prstGeom prst="rect">
              <a:avLst/>
            </a:prstGeom>
            <a:noFill/>
          </p:spPr>
          <p:txBody>
            <a:bodyPr wrap="square" rtlCol="1">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العوامل السبعة الحيويـة لنجـاح التغيير</a:t>
              </a:r>
            </a:p>
          </p:txBody>
        </p:sp>
      </p:grpSp>
      <p:pic>
        <p:nvPicPr>
          <p:cNvPr id="7" name="Picture 6">
            <a:extLst>
              <a:ext uri="{FF2B5EF4-FFF2-40B4-BE49-F238E27FC236}">
                <a16:creationId xmlns:a16="http://schemas.microsoft.com/office/drawing/2014/main" xmlns="" id="{82C2DACB-F4D1-43E9-8AF5-C7320AC682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6114" y="638326"/>
            <a:ext cx="7491663" cy="6219674"/>
          </a:xfrm>
          <a:prstGeom prst="rect">
            <a:avLst/>
          </a:prstGeom>
        </p:spPr>
      </p:pic>
      <p:sp>
        <p:nvSpPr>
          <p:cNvPr id="8" name="Rectangle 7">
            <a:extLst>
              <a:ext uri="{FF2B5EF4-FFF2-40B4-BE49-F238E27FC236}">
                <a16:creationId xmlns:a16="http://schemas.microsoft.com/office/drawing/2014/main" xmlns="" id="{28E5E913-7DC8-4C5F-9FE1-2655E2BE0E84}"/>
              </a:ext>
            </a:extLst>
          </p:cNvPr>
          <p:cNvSpPr/>
          <p:nvPr/>
        </p:nvSpPr>
        <p:spPr>
          <a:xfrm>
            <a:off x="7707906" y="5054958"/>
            <a:ext cx="1589123" cy="630942"/>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قيادة التغيير</a:t>
            </a:r>
          </a:p>
        </p:txBody>
      </p:sp>
      <p:sp>
        <p:nvSpPr>
          <p:cNvPr id="9" name="Rectangle 8">
            <a:extLst>
              <a:ext uri="{FF2B5EF4-FFF2-40B4-BE49-F238E27FC236}">
                <a16:creationId xmlns:a16="http://schemas.microsoft.com/office/drawing/2014/main" xmlns="" id="{5996365F-785C-440B-9FBA-C62C19EA7F8D}"/>
              </a:ext>
            </a:extLst>
          </p:cNvPr>
          <p:cNvSpPr/>
          <p:nvPr/>
        </p:nvSpPr>
        <p:spPr>
          <a:xfrm>
            <a:off x="7999628" y="3081197"/>
            <a:ext cx="1798149" cy="1169551"/>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خلق حاجة مشتركـة</a:t>
            </a:r>
          </a:p>
        </p:txBody>
      </p:sp>
      <p:sp>
        <p:nvSpPr>
          <p:cNvPr id="11" name="Rectangle 10">
            <a:extLst>
              <a:ext uri="{FF2B5EF4-FFF2-40B4-BE49-F238E27FC236}">
                <a16:creationId xmlns:a16="http://schemas.microsoft.com/office/drawing/2014/main" xmlns="" id="{18A7252F-66A5-47F3-B3EF-7E42BEF7D9A7}"/>
              </a:ext>
            </a:extLst>
          </p:cNvPr>
          <p:cNvSpPr/>
          <p:nvPr/>
        </p:nvSpPr>
        <p:spPr>
          <a:xfrm>
            <a:off x="7097836" y="1721874"/>
            <a:ext cx="1590417" cy="630942"/>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تكوين رؤيـة </a:t>
            </a:r>
          </a:p>
        </p:txBody>
      </p:sp>
      <p:sp>
        <p:nvSpPr>
          <p:cNvPr id="12" name="Rectangle 11">
            <a:extLst>
              <a:ext uri="{FF2B5EF4-FFF2-40B4-BE49-F238E27FC236}">
                <a16:creationId xmlns:a16="http://schemas.microsoft.com/office/drawing/2014/main" xmlns="" id="{436E1952-4178-4D2C-925D-081201C34886}"/>
              </a:ext>
            </a:extLst>
          </p:cNvPr>
          <p:cNvSpPr/>
          <p:nvPr/>
        </p:nvSpPr>
        <p:spPr>
          <a:xfrm>
            <a:off x="5009820" y="883440"/>
            <a:ext cx="1989744" cy="1169551"/>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الحـث </a:t>
            </a:r>
            <a:br>
              <a:rPr lang="ar-EG" sz="2800" b="1" dirty="0">
                <a:solidFill>
                  <a:prstClr val="white"/>
                </a:solidFill>
                <a:latin typeface="Sakkal Majalla" panose="02000000000000000000" pitchFamily="2" charset="-78"/>
                <a:cs typeface="Sakkal Majalla" panose="02000000000000000000" pitchFamily="2" charset="-78"/>
              </a:rPr>
            </a:br>
            <a:r>
              <a:rPr lang="ar-EG" sz="2800" b="1" dirty="0">
                <a:solidFill>
                  <a:prstClr val="white"/>
                </a:solidFill>
                <a:latin typeface="Sakkal Majalla" panose="02000000000000000000" pitchFamily="2" charset="-78"/>
                <a:cs typeface="Sakkal Majalla" panose="02000000000000000000" pitchFamily="2" charset="-78"/>
              </a:rPr>
              <a:t>على الالتزام</a:t>
            </a:r>
          </a:p>
        </p:txBody>
      </p:sp>
      <p:sp>
        <p:nvSpPr>
          <p:cNvPr id="13" name="Rectangle 12">
            <a:extLst>
              <a:ext uri="{FF2B5EF4-FFF2-40B4-BE49-F238E27FC236}">
                <a16:creationId xmlns:a16="http://schemas.microsoft.com/office/drawing/2014/main" xmlns="" id="{F22FE527-6E86-4C0E-BB1D-F92761EAE7DC}"/>
              </a:ext>
            </a:extLst>
          </p:cNvPr>
          <p:cNvSpPr/>
          <p:nvPr/>
        </p:nvSpPr>
        <p:spPr>
          <a:xfrm rot="19131271">
            <a:off x="3296663" y="1508352"/>
            <a:ext cx="1865649" cy="1169551"/>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تعديل النـظم والهـياكل</a:t>
            </a:r>
          </a:p>
        </p:txBody>
      </p:sp>
      <p:sp>
        <p:nvSpPr>
          <p:cNvPr id="14" name="Rectangle 13">
            <a:extLst>
              <a:ext uri="{FF2B5EF4-FFF2-40B4-BE49-F238E27FC236}">
                <a16:creationId xmlns:a16="http://schemas.microsoft.com/office/drawing/2014/main" xmlns="" id="{433010E6-D27E-4357-84CE-79B8896929F8}"/>
              </a:ext>
            </a:extLst>
          </p:cNvPr>
          <p:cNvSpPr/>
          <p:nvPr/>
        </p:nvSpPr>
        <p:spPr>
          <a:xfrm rot="16640144">
            <a:off x="2319198" y="3139695"/>
            <a:ext cx="1715293" cy="1169551"/>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مراقبـة التقدم في العمل</a:t>
            </a:r>
          </a:p>
        </p:txBody>
      </p:sp>
      <p:sp>
        <p:nvSpPr>
          <p:cNvPr id="15" name="Rectangle 14">
            <a:extLst>
              <a:ext uri="{FF2B5EF4-FFF2-40B4-BE49-F238E27FC236}">
                <a16:creationId xmlns:a16="http://schemas.microsoft.com/office/drawing/2014/main" xmlns="" id="{A66B0EB8-9E37-41AC-806F-BDB270DFE2F7}"/>
              </a:ext>
            </a:extLst>
          </p:cNvPr>
          <p:cNvSpPr/>
          <p:nvPr/>
        </p:nvSpPr>
        <p:spPr>
          <a:xfrm rot="14476154">
            <a:off x="2507964" y="4955115"/>
            <a:ext cx="1995347" cy="1169551"/>
          </a:xfrm>
          <a:prstGeom prst="rect">
            <a:avLst/>
          </a:prstGeom>
        </p:spPr>
        <p:txBody>
          <a:bodyPr wrap="square">
            <a:spAutoFit/>
          </a:bodyPr>
          <a:lstStyle/>
          <a:p>
            <a:pPr algn="ctr">
              <a:lnSpc>
                <a:spcPct val="125000"/>
              </a:lnSpc>
            </a:pPr>
            <a:r>
              <a:rPr lang="ar-EG" sz="2800" b="1" dirty="0">
                <a:solidFill>
                  <a:prstClr val="white"/>
                </a:solidFill>
                <a:latin typeface="Sakkal Majalla" panose="02000000000000000000" pitchFamily="2" charset="-78"/>
                <a:cs typeface="Sakkal Majalla" panose="02000000000000000000" pitchFamily="2" charset="-78"/>
              </a:rPr>
              <a:t>المحافظة على استمرارية التغيير</a:t>
            </a:r>
          </a:p>
        </p:txBody>
      </p:sp>
    </p:spTree>
    <p:extLst>
      <p:ext uri="{BB962C8B-B14F-4D97-AF65-F5344CB8AC3E}">
        <p14:creationId xmlns:p14="http://schemas.microsoft.com/office/powerpoint/2010/main" val="419907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90"/>
                                          </p:val>
                                        </p:tav>
                                        <p:tav tm="100000">
                                          <p:val>
                                            <p:fltVal val="0"/>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322500" y="2582772"/>
            <a:ext cx="6981398" cy="1107996"/>
          </a:xfrm>
          <a:prstGeom prst="rect">
            <a:avLst/>
          </a:prstGeom>
        </p:spPr>
        <p:txBody>
          <a:bodyPr wrap="none">
            <a:spAutoFit/>
          </a:bodyPr>
          <a:lstStyle/>
          <a:p>
            <a:pPr lvl="0" algn="ctr">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اليـــوم التــــدريبي </a:t>
            </a:r>
            <a:r>
              <a:rPr lang="ar-EG" sz="6600" b="1" spc="300" dirty="0">
                <a:solidFill>
                  <a:prstClr val="black"/>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الثالث</a:t>
            </a:r>
            <a:endPar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7091942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lvl="0" algn="ctr">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a:t>
            </a:r>
            <a:r>
              <a:rPr lang="ar-EG" sz="6600" dirty="0">
                <a:solidFill>
                  <a:sysClr val="windowText" lastClr="000000">
                    <a:lumMod val="75000"/>
                    <a:lumOff val="25000"/>
                  </a:sysClr>
                </a:solidFill>
                <a:latin typeface="Adobe Arabic" panose="02040503050201020203" pitchFamily="18" charset="-78"/>
                <a:cs typeface="Adobe Arabic" panose="02040503050201020203" pitchFamily="18" charset="-78"/>
              </a:rPr>
              <a:t>الأولى</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المرونة التنظيمية وفوائدها</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0562779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84788" y="1978341"/>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تعريف مرونة المنظمة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18304814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22" y="0"/>
            <a:ext cx="9779981" cy="6340776"/>
          </a:xfrm>
          <a:prstGeom prst="rect">
            <a:avLst/>
          </a:prstGeom>
        </p:spPr>
      </p:pic>
      <p:sp>
        <p:nvSpPr>
          <p:cNvPr id="4" name="Title 1">
            <a:extLst>
              <a:ext uri="{FF2B5EF4-FFF2-40B4-BE49-F238E27FC236}">
                <a16:creationId xmlns:a16="http://schemas.microsoft.com/office/drawing/2014/main" xmlns=""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lvl="0" algn="ctr"/>
            <a:r>
              <a:rPr lang="ar-EG" sz="6600" dirty="0">
                <a:solidFill>
                  <a:sysClr val="windowText" lastClr="000000">
                    <a:lumMod val="75000"/>
                    <a:lumOff val="25000"/>
                  </a:sysClr>
                </a:solidFill>
                <a:latin typeface="Adobe Arabic" panose="02040503050201020203" pitchFamily="18" charset="-78"/>
                <a:cs typeface="Adobe Arabic" panose="02040503050201020203" pitchFamily="18" charset="-78"/>
              </a:rPr>
              <a:t>الجلسة التدريبية الأولى</a:t>
            </a:r>
          </a:p>
        </p:txBody>
      </p:sp>
      <p:sp>
        <p:nvSpPr>
          <p:cNvPr id="5" name="Subtitle 2">
            <a:extLst>
              <a:ext uri="{FF2B5EF4-FFF2-40B4-BE49-F238E27FC236}">
                <a16:creationId xmlns:a16="http://schemas.microsoft.com/office/drawing/2014/main" xmlns=""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الفلسفة التنظيمية في المنظمات</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6" name="Rectangle 5">
            <a:extLst>
              <a:ext uri="{FF2B5EF4-FFF2-40B4-BE49-F238E27FC236}">
                <a16:creationId xmlns:a16="http://schemas.microsoft.com/office/drawing/2014/main" xmlns=""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xmlns=""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xmlns=""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Slide Number Placeholder 10"/>
          <p:cNvSpPr>
            <a:spLocks noGrp="1"/>
          </p:cNvSpPr>
          <p:nvPr>
            <p:ph type="sldNum" sz="quarter" idx="12"/>
          </p:nvPr>
        </p:nvSpPr>
        <p:spPr/>
        <p:txBody>
          <a:bodyPr/>
          <a:lstStyle/>
          <a:p>
            <a:fld id="{802A93DA-8321-490E-B7A0-7881EC602D96}" type="slidenum">
              <a:rPr lang="ar-EG" smtClean="0"/>
              <a:t>9</a:t>
            </a:fld>
            <a:endParaRPr lang="ar-EG"/>
          </a:p>
        </p:txBody>
      </p:sp>
    </p:spTree>
    <p:extLst>
      <p:ext uri="{BB962C8B-B14F-4D97-AF65-F5344CB8AC3E}">
        <p14:creationId xmlns:p14="http://schemas.microsoft.com/office/powerpoint/2010/main" val="39158142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تعريف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90</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8669"/>
          <a:stretch/>
        </p:blipFill>
        <p:spPr>
          <a:xfrm>
            <a:off x="3067630" y="1476646"/>
            <a:ext cx="8645846" cy="5145740"/>
          </a:xfrm>
          <a:prstGeom prst="rect">
            <a:avLst/>
          </a:prstGeom>
        </p:spPr>
      </p:pic>
      <p:sp>
        <p:nvSpPr>
          <p:cNvPr id="7" name="Rectangle 6"/>
          <p:cNvSpPr/>
          <p:nvPr/>
        </p:nvSpPr>
        <p:spPr>
          <a:xfrm>
            <a:off x="645459" y="1283325"/>
            <a:ext cx="9699812" cy="1708160"/>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تعدد أشكال المرونة وتنوع الرؤى حوول مفهومها، يجعل من الصعب تحديد تعريف واحد لها وقبل التطرق إلى تعاريف بعض الباحثين في المجال، فإنه من الضروري التعريج على أصل الكلمة ومعناها اللغوي</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52739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تعريف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5" name="Group 4"/>
          <p:cNvGrpSpPr/>
          <p:nvPr/>
        </p:nvGrpSpPr>
        <p:grpSpPr>
          <a:xfrm>
            <a:off x="3478306" y="1774105"/>
            <a:ext cx="8432392" cy="4841848"/>
            <a:chOff x="3478306" y="1774105"/>
            <a:chExt cx="8432392" cy="4841848"/>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flipH="1">
              <a:off x="3478306" y="1774105"/>
              <a:ext cx="8432392" cy="4841848"/>
            </a:xfrm>
            <a:prstGeom prst="rect">
              <a:avLst/>
            </a:prstGeom>
          </p:spPr>
        </p:pic>
        <p:sp>
          <p:nvSpPr>
            <p:cNvPr id="4" name="Rectangle 3"/>
            <p:cNvSpPr/>
            <p:nvPr/>
          </p:nvSpPr>
          <p:spPr>
            <a:xfrm>
              <a:off x="9620417" y="2598877"/>
              <a:ext cx="1871182" cy="132343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أصل كلمة "مرونة"</a:t>
              </a:r>
              <a:endParaRPr kumimoji="0" lang="en-US"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
        <p:nvSpPr>
          <p:cNvPr id="6" name="Rectangle 5"/>
          <p:cNvSpPr/>
          <p:nvPr/>
        </p:nvSpPr>
        <p:spPr>
          <a:xfrm>
            <a:off x="498744" y="2115157"/>
            <a:ext cx="719575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المرونة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Flexibilité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وبالإنجليزية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(Flexibility)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مشتق من</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Flexum</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مصدر الفعل اللاتيني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Flectere</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والذي يعني</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Flechier</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والمقصود به التحول من حالة إلى حالة أخرى والتكيف مع الظروف المختلفة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48360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تعريف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5894541" y="1233314"/>
            <a:ext cx="6016158" cy="4468239"/>
            <a:chOff x="5894541" y="1233314"/>
            <a:chExt cx="6016158" cy="4468239"/>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5894541" y="1233314"/>
              <a:ext cx="6016158" cy="4468239"/>
            </a:xfrm>
            <a:prstGeom prst="rect">
              <a:avLst/>
            </a:prstGeom>
          </p:spPr>
        </p:pic>
        <p:sp>
          <p:nvSpPr>
            <p:cNvPr id="5" name="Rectangle 4"/>
            <p:cNvSpPr/>
            <p:nvPr/>
          </p:nvSpPr>
          <p:spPr>
            <a:xfrm>
              <a:off x="7648181" y="3467433"/>
              <a:ext cx="1871182" cy="132343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المعنى اللغوي لكلمة المرونة</a:t>
              </a:r>
              <a:endParaRPr kumimoji="0" lang="en-US"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7" name="Group 6"/>
          <p:cNvGrpSpPr/>
          <p:nvPr/>
        </p:nvGrpSpPr>
        <p:grpSpPr>
          <a:xfrm>
            <a:off x="2922511" y="1518684"/>
            <a:ext cx="3234449" cy="3110990"/>
            <a:chOff x="6128536" y="2730833"/>
            <a:chExt cx="3335504" cy="3760337"/>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8536" y="2730833"/>
              <a:ext cx="3335504" cy="3760337"/>
            </a:xfrm>
            <a:prstGeom prst="rect">
              <a:avLst/>
            </a:prstGeom>
          </p:spPr>
        </p:pic>
        <p:sp>
          <p:nvSpPr>
            <p:cNvPr id="9" name="Rectangle 8"/>
            <p:cNvSpPr/>
            <p:nvPr/>
          </p:nvSpPr>
          <p:spPr>
            <a:xfrm>
              <a:off x="6957409" y="2787388"/>
              <a:ext cx="1815072" cy="1226108"/>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الشيء مرانة ومرونة</a:t>
              </a:r>
              <a:endParaRPr kumimoji="0" lang="en-US" sz="1600" b="0"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4547579" y="3074179"/>
            <a:ext cx="1293175"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لان في صلابة، ومن الشيء ألانه</a:t>
            </a:r>
            <a:endParaRPr kumimoji="0" lang="ar-EG" sz="24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nvGrpSpPr>
          <p:cNvPr id="12" name="Group 11"/>
          <p:cNvGrpSpPr/>
          <p:nvPr/>
        </p:nvGrpSpPr>
        <p:grpSpPr>
          <a:xfrm>
            <a:off x="304800" y="1565473"/>
            <a:ext cx="3234449" cy="3184851"/>
            <a:chOff x="3307080" y="2821178"/>
            <a:chExt cx="3539249" cy="3990032"/>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7080" y="2821178"/>
              <a:ext cx="3539249" cy="3990032"/>
            </a:xfrm>
            <a:prstGeom prst="rect">
              <a:avLst/>
            </a:prstGeom>
          </p:spPr>
        </p:pic>
        <p:sp>
          <p:nvSpPr>
            <p:cNvPr id="14" name="Rectangle 13"/>
            <p:cNvSpPr/>
            <p:nvPr/>
          </p:nvSpPr>
          <p:spPr>
            <a:xfrm>
              <a:off x="4126704" y="3122830"/>
              <a:ext cx="1900001" cy="693254"/>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المرن ذو المرونة</a:t>
              </a:r>
              <a:endParaRPr kumimoji="0" lang="en-US" sz="1600" b="0"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1635480" y="3042336"/>
            <a:ext cx="1849982" cy="156966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اللين والسلاسة، التكيف حسب الظروف ومرونة الطبع</a:t>
            </a:r>
            <a:endParaRPr kumimoji="0" lang="ar-EG" sz="24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7973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تعريف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5" name="Group 4"/>
          <p:cNvGrpSpPr/>
          <p:nvPr/>
        </p:nvGrpSpPr>
        <p:grpSpPr>
          <a:xfrm>
            <a:off x="7056643" y="1470211"/>
            <a:ext cx="5273156" cy="4769225"/>
            <a:chOff x="7056643" y="1326776"/>
            <a:chExt cx="5273156" cy="4769225"/>
          </a:xfrm>
        </p:grpSpPr>
        <p:pic>
          <p:nvPicPr>
            <p:cNvPr id="2" name="Picture 1"/>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1250" r="90000"/>
                      </a14:imgEffect>
                    </a14:imgLayer>
                  </a14:imgProps>
                </a:ext>
              </a:extLst>
            </a:blip>
            <a:srcRect r="38794"/>
            <a:stretch/>
          </p:blipFill>
          <p:spPr>
            <a:xfrm flipH="1">
              <a:off x="7056643" y="1326776"/>
              <a:ext cx="5273156" cy="4769225"/>
            </a:xfrm>
            <a:prstGeom prst="rect">
              <a:avLst/>
            </a:prstGeom>
          </p:spPr>
        </p:pic>
        <p:sp>
          <p:nvSpPr>
            <p:cNvPr id="4" name="Rectangle 3"/>
            <p:cNvSpPr/>
            <p:nvPr/>
          </p:nvSpPr>
          <p:spPr>
            <a:xfrm>
              <a:off x="8193742" y="4638551"/>
              <a:ext cx="2403027" cy="1146211"/>
            </a:xfrm>
            <a:prstGeom prst="rect">
              <a:avLst/>
            </a:prstGeom>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التعريف الاصطلاحي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p:cNvSpPr/>
          <p:nvPr/>
        </p:nvSpPr>
        <p:spPr>
          <a:xfrm>
            <a:off x="6211700" y="1690479"/>
            <a:ext cx="1689886" cy="587853"/>
          </a:xfrm>
          <a:prstGeom prst="rect">
            <a:avLst/>
          </a:prstGeom>
        </p:spPr>
        <p:txBody>
          <a:bodyPr wrap="non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Arial" panose="020B0604020202020204" pitchFamily="34" charset="0"/>
              </a:rPr>
              <a:t> </a:t>
            </a: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Times New Roman" panose="02020603050405020304" pitchFamily="18" charset="0"/>
                <a:cs typeface="Sakkal Majalla" panose="02000000000000000000" pitchFamily="2" charset="-78"/>
              </a:rPr>
              <a:t>أن المرونة هي:</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flipH="1">
            <a:off x="233082" y="2735994"/>
            <a:ext cx="6823562" cy="572136"/>
            <a:chOff x="18296952" y="2871643"/>
            <a:chExt cx="10792535" cy="864872"/>
          </a:xfrm>
        </p:grpSpPr>
        <p:sp>
          <p:nvSpPr>
            <p:cNvPr id="11" name="Circle"/>
            <p:cNvSpPr/>
            <p:nvPr/>
          </p:nvSpPr>
          <p:spPr>
            <a:xfrm>
              <a:off x="18296952" y="2871643"/>
              <a:ext cx="864874" cy="864872"/>
            </a:xfrm>
            <a:prstGeom prst="ellipse">
              <a:avLst/>
            </a:prstGeom>
            <a:solidFill>
              <a:srgbClr val="00B050"/>
            </a:solidFill>
            <a:ln w="12700" cap="flat">
              <a:noFill/>
              <a:miter lim="400000"/>
            </a:ln>
            <a:effectLst/>
          </p:spPr>
          <p:txBody>
            <a:bodyPr wrap="square" lIns="0" tIns="0" rIns="0" bIns="0" numCol="1" anchor="ctr">
              <a:noAutofit/>
            </a:bodyPr>
            <a:lstStyle/>
            <a:p>
              <a:pPr marL="0" marR="0" lvl="0" indent="0" algn="justLow" defTabSz="825500" rtl="1"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ea typeface="+mn-ea"/>
                <a:cs typeface="Sakkal Majalla" panose="02000000000000000000" pitchFamily="2" charset="-78"/>
                <a:sym typeface="Helvetica Neue Medium"/>
              </a:endParaRPr>
            </a:p>
          </p:txBody>
        </p:sp>
        <p:sp>
          <p:nvSpPr>
            <p:cNvPr id="12" name="Graphic 10"/>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rtl="1"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13" name="Lorem Ipsum ever is simply dummy text"/>
            <p:cNvSpPr txBox="1"/>
            <p:nvPr/>
          </p:nvSpPr>
          <p:spPr>
            <a:xfrm>
              <a:off x="19306932" y="2871643"/>
              <a:ext cx="9782555" cy="852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marL="0" marR="0" lvl="0" indent="0" algn="justLow" defTabSz="914400" rtl="1" eaLnBrk="1" fontAlgn="auto" latinLnBrk="0" hangingPunct="1">
                <a:lnSpc>
                  <a:spcPct val="125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rPr>
                <a:t>خاصية العلاقة بين النظام ومحيطه، حيث تسمح بتخفيف التغير</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endParaRPr>
            </a:p>
          </p:txBody>
        </p:sp>
      </p:grpSp>
      <p:grpSp>
        <p:nvGrpSpPr>
          <p:cNvPr id="14" name="Group 13"/>
          <p:cNvGrpSpPr/>
          <p:nvPr/>
        </p:nvGrpSpPr>
        <p:grpSpPr>
          <a:xfrm flipH="1">
            <a:off x="0" y="3686748"/>
            <a:ext cx="7056642" cy="572136"/>
            <a:chOff x="18296952" y="2871643"/>
            <a:chExt cx="11161188" cy="864872"/>
          </a:xfrm>
        </p:grpSpPr>
        <p:sp>
          <p:nvSpPr>
            <p:cNvPr id="15" name="Circle"/>
            <p:cNvSpPr/>
            <p:nvPr/>
          </p:nvSpPr>
          <p:spPr>
            <a:xfrm>
              <a:off x="18296952" y="2871643"/>
              <a:ext cx="864874" cy="864872"/>
            </a:xfrm>
            <a:prstGeom prst="ellipse">
              <a:avLst/>
            </a:prstGeom>
            <a:solidFill>
              <a:srgbClr val="00B050"/>
            </a:solidFill>
            <a:ln w="12700" cap="flat">
              <a:noFill/>
              <a:miter lim="400000"/>
            </a:ln>
            <a:effectLst/>
          </p:spPr>
          <p:txBody>
            <a:bodyPr wrap="square" lIns="0" tIns="0" rIns="0" bIns="0" numCol="1" anchor="ctr">
              <a:noAutofit/>
            </a:bodyPr>
            <a:lstStyle/>
            <a:p>
              <a:pPr marL="0" marR="0" lvl="0" indent="0" algn="justLow" defTabSz="825500" rtl="1"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ea typeface="+mn-ea"/>
                <a:cs typeface="Sakkal Majalla" panose="02000000000000000000" pitchFamily="2" charset="-78"/>
                <a:sym typeface="Helvetica Neue Medium"/>
              </a:endParaRPr>
            </a:p>
          </p:txBody>
        </p:sp>
        <p:sp>
          <p:nvSpPr>
            <p:cNvPr id="16" name="Graphic 10"/>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rtl="1"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17" name="Lorem Ipsum ever is simply dummy text"/>
            <p:cNvSpPr txBox="1"/>
            <p:nvPr/>
          </p:nvSpPr>
          <p:spPr>
            <a:xfrm>
              <a:off x="19306932" y="2871643"/>
              <a:ext cx="10151208" cy="852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marL="0" marR="0" lvl="0" indent="0" algn="justLow" defTabSz="914400" rtl="1" eaLnBrk="1" fontAlgn="auto" latinLnBrk="0" hangingPunct="1">
                <a:lnSpc>
                  <a:spcPct val="125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rPr>
                <a:t>درجة الرقابة للانضباط الذاتي للنظام، بمعنى درجة التكيف المتحكم به</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endParaRPr>
            </a:p>
          </p:txBody>
        </p:sp>
      </p:grpSp>
      <p:grpSp>
        <p:nvGrpSpPr>
          <p:cNvPr id="18" name="Group 17"/>
          <p:cNvGrpSpPr/>
          <p:nvPr/>
        </p:nvGrpSpPr>
        <p:grpSpPr>
          <a:xfrm flipH="1">
            <a:off x="268936" y="4637502"/>
            <a:ext cx="6823562" cy="572136"/>
            <a:chOff x="18296952" y="2871643"/>
            <a:chExt cx="10792535" cy="864872"/>
          </a:xfrm>
        </p:grpSpPr>
        <p:sp>
          <p:nvSpPr>
            <p:cNvPr id="19" name="Circle"/>
            <p:cNvSpPr/>
            <p:nvPr/>
          </p:nvSpPr>
          <p:spPr>
            <a:xfrm>
              <a:off x="18296952" y="2871643"/>
              <a:ext cx="864874" cy="864872"/>
            </a:xfrm>
            <a:prstGeom prst="ellipse">
              <a:avLst/>
            </a:prstGeom>
            <a:solidFill>
              <a:srgbClr val="00B050"/>
            </a:solidFill>
            <a:ln w="12700" cap="flat">
              <a:noFill/>
              <a:miter lim="400000"/>
            </a:ln>
            <a:effectLst/>
          </p:spPr>
          <p:txBody>
            <a:bodyPr wrap="square" lIns="0" tIns="0" rIns="0" bIns="0" numCol="1" anchor="ctr">
              <a:noAutofit/>
            </a:bodyPr>
            <a:lstStyle/>
            <a:p>
              <a:pPr marL="0" marR="0" lvl="0" indent="0" algn="justLow" defTabSz="825500" rtl="1"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2400" b="0" i="0" u="none" strike="noStrike" kern="0" cap="none" spc="0" normalizeH="0" baseline="0" noProof="0">
                <a:ln>
                  <a:noFill/>
                </a:ln>
                <a:solidFill>
                  <a:srgbClr val="FFFFFF"/>
                </a:solidFill>
                <a:effectLst/>
                <a:uLnTx/>
                <a:uFillTx/>
                <a:latin typeface="Sakkal Majalla" panose="02000000000000000000" pitchFamily="2" charset="-78"/>
                <a:ea typeface="+mn-ea"/>
                <a:cs typeface="Sakkal Majalla" panose="02000000000000000000" pitchFamily="2" charset="-78"/>
                <a:sym typeface="Helvetica Neue Medium"/>
              </a:endParaRPr>
            </a:p>
          </p:txBody>
        </p:sp>
        <p:sp>
          <p:nvSpPr>
            <p:cNvPr id="20" name="Graphic 10"/>
            <p:cNvSpPr/>
            <p:nvPr/>
          </p:nvSpPr>
          <p:spPr>
            <a:xfrm>
              <a:off x="18543029" y="3176906"/>
              <a:ext cx="373975" cy="256089"/>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bg1"/>
            </a:solidFill>
            <a:ln w="12700" cap="flat">
              <a:noFill/>
              <a:miter lim="400000"/>
            </a:ln>
            <a:effectLst/>
          </p:spPr>
          <p:txBody>
            <a:bodyPr wrap="square" lIns="45719" tIns="45719" rIns="45719" bIns="45719" numCol="1" anchor="ctr">
              <a:noAutofit/>
            </a:bodyPr>
            <a:lstStyle/>
            <a:p>
              <a:pPr marL="0" marR="0" lvl="0" indent="0" algn="justLow" defTabSz="914400" rtl="1" eaLnBrk="1" fontAlgn="auto" latinLnBrk="0" hangingPunct="0">
                <a:lnSpc>
                  <a:spcPct val="100000"/>
                </a:lnSpc>
                <a:spcBef>
                  <a:spcPts val="0"/>
                </a:spcBef>
                <a:spcAft>
                  <a:spcPts val="0"/>
                </a:spcAft>
                <a:buClrTx/>
                <a:buSzTx/>
                <a:buFontTx/>
                <a:buNone/>
                <a:tabLst/>
                <a:defRPr sz="1800" b="0">
                  <a:latin typeface="Calibri"/>
                  <a:ea typeface="Calibri"/>
                  <a:cs typeface="Calibri"/>
                  <a:sym typeface="Calibri"/>
                </a:defRPr>
              </a:pPr>
              <a:endParaRPr kumimoji="0" sz="2400" b="0" i="0" u="none" strike="noStrike" kern="0" cap="none" spc="0" normalizeH="0" baseline="0" noProof="0">
                <a:ln>
                  <a:noFill/>
                </a:ln>
                <a:solidFill>
                  <a:srgbClr val="000000"/>
                </a:solidFill>
                <a:effectLst/>
                <a:uLnTx/>
                <a:uFillTx/>
                <a:latin typeface="Sakkal Majalla" panose="02000000000000000000" pitchFamily="2" charset="-78"/>
                <a:ea typeface="Calibri"/>
                <a:cs typeface="Sakkal Majalla" panose="02000000000000000000" pitchFamily="2" charset="-78"/>
                <a:sym typeface="Calibri"/>
              </a:endParaRPr>
            </a:p>
          </p:txBody>
        </p:sp>
        <p:sp>
          <p:nvSpPr>
            <p:cNvPr id="21" name="Lorem Ipsum ever is simply dummy text"/>
            <p:cNvSpPr txBox="1"/>
            <p:nvPr/>
          </p:nvSpPr>
          <p:spPr>
            <a:xfrm>
              <a:off x="19306932" y="2871643"/>
              <a:ext cx="9782555" cy="852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2500" b="0">
                  <a:solidFill>
                    <a:srgbClr val="8C8F98"/>
                  </a:solidFill>
                  <a:latin typeface="Barlow Medium"/>
                  <a:ea typeface="Barlow Medium"/>
                  <a:cs typeface="Barlow Medium"/>
                  <a:sym typeface="Barlow Medium"/>
                </a:defRPr>
              </a:lvl1pPr>
            </a:lstStyle>
            <a:p>
              <a:pPr marL="0" marR="0" lvl="0" indent="0" algn="justLow" defTabSz="914400" rtl="1" eaLnBrk="1" fontAlgn="auto" latinLnBrk="0" hangingPunct="1">
                <a:lnSpc>
                  <a:spcPct val="125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rPr>
                <a:t>هي القدرة على التغير والتكيف</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Barlow Medium"/>
              </a:endParaRPr>
            </a:p>
          </p:txBody>
        </p:sp>
      </p:grpSp>
    </p:spTree>
    <p:extLst>
      <p:ext uri="{BB962C8B-B14F-4D97-AF65-F5344CB8AC3E}">
        <p14:creationId xmlns:p14="http://schemas.microsoft.com/office/powerpoint/2010/main" val="321940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تعريف مرونة المنظمة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94</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6" name="Group 5"/>
          <p:cNvGrpSpPr/>
          <p:nvPr/>
        </p:nvGrpSpPr>
        <p:grpSpPr>
          <a:xfrm>
            <a:off x="6723529" y="1789993"/>
            <a:ext cx="5037011" cy="3962400"/>
            <a:chOff x="5700399" y="1315450"/>
            <a:chExt cx="5791200" cy="4554070"/>
          </a:xfrm>
        </p:grpSpPr>
        <p:pic>
          <p:nvPicPr>
            <p:cNvPr id="2" name="Picture 1"/>
            <p:cNvPicPr>
              <a:picLocks noChangeAspect="1"/>
            </p:cNvPicPr>
            <p:nvPr/>
          </p:nvPicPr>
          <p:blipFill rotWithShape="1">
            <a:blip r:embed="rId3">
              <a:clrChange>
                <a:clrFrom>
                  <a:srgbClr val="FCFCFD"/>
                </a:clrFrom>
                <a:clrTo>
                  <a:srgbClr val="FCFCFD">
                    <a:alpha val="0"/>
                  </a:srgbClr>
                </a:clrTo>
              </a:clrChange>
            </a:blip>
            <a:srcRect l="14289" t="7003" r="15512" b="10193"/>
            <a:stretch/>
          </p:blipFill>
          <p:spPr>
            <a:xfrm>
              <a:off x="5700399" y="1315450"/>
              <a:ext cx="5791200" cy="4554070"/>
            </a:xfrm>
            <a:prstGeom prst="rect">
              <a:avLst/>
            </a:prstGeom>
          </p:spPr>
        </p:pic>
        <p:sp>
          <p:nvSpPr>
            <p:cNvPr id="5" name="Rectangle 4"/>
            <p:cNvSpPr/>
            <p:nvPr/>
          </p:nvSpPr>
          <p:spPr>
            <a:xfrm>
              <a:off x="7047337" y="2032829"/>
              <a:ext cx="3097323" cy="658642"/>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ما يضيفه هذا التعريف </a:t>
              </a:r>
              <a:endParaRPr kumimoji="0" lang="en-US" sz="32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sp>
        <p:nvSpPr>
          <p:cNvPr id="7" name="Rectangle 6"/>
          <p:cNvSpPr/>
          <p:nvPr/>
        </p:nvSpPr>
        <p:spPr>
          <a:xfrm>
            <a:off x="340659" y="3051984"/>
            <a:ext cx="7368988"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هو أن قدرة أي نظام على التكيف مع محيطه هي حوصله خطوتين أساسيتين هما ضبط علاقة النظام بالمحيط أي دراسة مختلف تعاملات بينهما من أجل إضعاف أثر التغيرات على النظام، ودرجة استغلال الفرص الداخلية للنظام من أجل التكيف مع التغيرات الخارجية في المحيط</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46386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84788" y="1978341"/>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smtClean="0">
                <a:solidFill>
                  <a:srgbClr val="3A9777"/>
                </a:solidFill>
                <a:latin typeface="Sakkal Majalla" panose="02000000000000000000" pitchFamily="2" charset="-78"/>
                <a:cs typeface="Sakkal Majalla" pitchFamily="2" charset="-78"/>
              </a:rPr>
              <a:t>أهمية </a:t>
            </a:r>
            <a:r>
              <a:rPr lang="ar-EG" b="1" kern="0" dirty="0">
                <a:solidFill>
                  <a:srgbClr val="3A9777"/>
                </a:solidFill>
                <a:latin typeface="Sakkal Majalla" panose="02000000000000000000" pitchFamily="2" charset="-78"/>
                <a:cs typeface="Sakkal Majalla" pitchFamily="2" charset="-78"/>
              </a:rPr>
              <a:t>المرونة والرشاقة المؤسسية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38761304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54585"/>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أهمية المرونة والرشاقة المؤسسية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933090" y="1726667"/>
            <a:ext cx="4567771" cy="3933154"/>
            <a:chOff x="0" y="903353"/>
            <a:chExt cx="5955403" cy="5131688"/>
          </a:xfrm>
        </p:grpSpPr>
        <p:pic>
          <p:nvPicPr>
            <p:cNvPr id="5" name="Picture 4"/>
            <p:cNvPicPr>
              <a:picLocks noChangeAspect="1"/>
            </p:cNvPicPr>
            <p:nvPr/>
          </p:nvPicPr>
          <p:blipFill rotWithShape="1">
            <a:blip r:embed="rId3">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6" name="Rectangle 5"/>
            <p:cNvSpPr/>
            <p:nvPr/>
          </p:nvSpPr>
          <p:spPr>
            <a:xfrm>
              <a:off x="1441977" y="2722223"/>
              <a:ext cx="3071446" cy="15259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وما أهمية ذلك </a:t>
              </a: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على </a:t>
              </a: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اعمالها؟</a:t>
              </a:r>
            </a:p>
          </p:txBody>
        </p:sp>
      </p:grpSp>
      <p:grpSp>
        <p:nvGrpSpPr>
          <p:cNvPr id="7" name="Group 6"/>
          <p:cNvGrpSpPr/>
          <p:nvPr/>
        </p:nvGrpSpPr>
        <p:grpSpPr>
          <a:xfrm flipH="1">
            <a:off x="6684579" y="1726667"/>
            <a:ext cx="4567771" cy="3933154"/>
            <a:chOff x="0" y="903353"/>
            <a:chExt cx="5955403" cy="5131688"/>
          </a:xfrm>
        </p:grpSpPr>
        <p:pic>
          <p:nvPicPr>
            <p:cNvPr id="8" name="Picture 7"/>
            <p:cNvPicPr>
              <a:picLocks noChangeAspect="1"/>
            </p:cNvPicPr>
            <p:nvPr/>
          </p:nvPicPr>
          <p:blipFill rotWithShape="1">
            <a:blip r:embed="rId3">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9" name="Rectangle 8"/>
            <p:cNvSpPr/>
            <p:nvPr/>
          </p:nvSpPr>
          <p:spPr>
            <a:xfrm>
              <a:off x="1551432" y="2300581"/>
              <a:ext cx="3071446" cy="2369228"/>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هل </a:t>
              </a: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تحتاج</a:t>
              </a:r>
              <a:b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كل </a:t>
              </a: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مؤسسة، وكل حكومة أن تتبنى الرشاقة المؤسسية؟</a:t>
              </a:r>
            </a:p>
          </p:txBody>
        </p:sp>
      </p:grpSp>
    </p:spTree>
    <p:extLst>
      <p:ext uri="{BB962C8B-B14F-4D97-AF65-F5344CB8AC3E}">
        <p14:creationId xmlns:p14="http://schemas.microsoft.com/office/powerpoint/2010/main" val="394275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54585"/>
            <a:ext cx="4963167" cy="584775"/>
          </a:xfrm>
          <a:prstGeom prst="rect">
            <a:avLst/>
          </a:prstGeom>
        </p:spPr>
        <p:txBody>
          <a:bodyPr wrap="square">
            <a:spAutoFit/>
          </a:bodyPr>
          <a:lstStyle/>
          <a:p>
            <a:pPr lvl="0" algn="ctr"/>
            <a:r>
              <a:rPr lang="ar-EG" sz="3200" dirty="0">
                <a:solidFill>
                  <a:prstClr val="white"/>
                </a:solidFill>
                <a:latin typeface="Sakkal Majalla" panose="02000000000000000000" pitchFamily="2" charset="-78"/>
                <a:cs typeface="Sakkal Majalla" pitchFamily="2" charset="-78"/>
              </a:rPr>
              <a:t>أهمية المرونة والرشاقة المؤسسية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8" name="Group 7"/>
          <p:cNvGrpSpPr/>
          <p:nvPr/>
        </p:nvGrpSpPr>
        <p:grpSpPr>
          <a:xfrm>
            <a:off x="359614" y="1116539"/>
            <a:ext cx="11691402" cy="1015663"/>
            <a:chOff x="359614" y="1116539"/>
            <a:chExt cx="11691402" cy="1015663"/>
          </a:xfrm>
        </p:grpSpPr>
        <p:sp>
          <p:nvSpPr>
            <p:cNvPr id="9" name="Rectangle 8"/>
            <p:cNvSpPr/>
            <p:nvPr/>
          </p:nvSpPr>
          <p:spPr>
            <a:xfrm>
              <a:off x="359614" y="1116539"/>
              <a:ext cx="1089277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عالم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الفوكا</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الغامض، المتسارع، وأمواج التغير التي جلبتها الثورة الصناعية الرابعة، سوف تخرج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كل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المؤسسات غير المتجددة من السوق المحلي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والعالمي</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1" name="Picture 2" descr="Nachhilfe für Studenten ohne Verträge flexibel Einzelunterricht privat zu  Hause Mathe E-Technik Maschienbau BWLjpg | Nachhilfe deutschlandweit ohne  Verträ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385" y="1290050"/>
              <a:ext cx="798631" cy="822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359614" y="2487098"/>
            <a:ext cx="11691402" cy="1477328"/>
            <a:chOff x="359614" y="1116539"/>
            <a:chExt cx="11691402" cy="1477328"/>
          </a:xfrm>
        </p:grpSpPr>
        <p:sp>
          <p:nvSpPr>
            <p:cNvPr id="13" name="Rectangle 12"/>
            <p:cNvSpPr/>
            <p:nvPr/>
          </p:nvSpPr>
          <p:spPr>
            <a:xfrm>
              <a:off x="359614" y="1116539"/>
              <a:ext cx="1089277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أن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التغير سريع وغير متوقع، ولا يمكن الاحتماء منه بالوسائل الإدارية القديمة. ومن الأمثلة التي نطرحها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هذا السياق شركة </a:t>
              </a:r>
              <a:r>
                <a:rPr kumimoji="0" lang="en-US"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kodak</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انتظرت لفترة طويلة قبل الاستجابة لتطورات السوق، وظلت تكافح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أجل البقاء بشكل متناقص مما أدى إلى خروجها من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السوق</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4" name="Picture 2" descr="Nachhilfe für Studenten ohne Verträge flexibel Einzelunterricht privat zu  Hause Mathe E-Technik Maschienbau BWLjpg | Nachhilfe deutschlandweit ohne  Verträ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385" y="1290050"/>
              <a:ext cx="798631" cy="822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59614" y="3984048"/>
            <a:ext cx="11691402" cy="1477328"/>
            <a:chOff x="359614" y="1116539"/>
            <a:chExt cx="11691402" cy="1477328"/>
          </a:xfrm>
        </p:grpSpPr>
        <p:sp>
          <p:nvSpPr>
            <p:cNvPr id="16" name="Rectangle 15"/>
            <p:cNvSpPr/>
            <p:nvPr/>
          </p:nvSpPr>
          <p:spPr>
            <a:xfrm>
              <a:off x="359614" y="1116539"/>
              <a:ext cx="1089277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حين أن شركات أخرى مثل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Amazon،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واجهت ذات الرياح العاتية التي واجهت شركة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Kodak،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ولكنها تمكنت من إعادة اختراع نفسها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خلال التعرف على اتجاهات السوق المتغيرة، والاستجابة لها والتحول من بائع الكتب على شبكة الإنترنت إلى منصة بيع بالتجزئة عبر الإنترنت إلى قوة وسائط رقمية، ثم أصبحت رائدة في مجال الحوسبة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السحابية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7" name="Picture 2" descr="Nachhilfe für Studenten ohne Verträge flexibel Einzelunterricht privat zu  Hause Mathe E-Technik Maschienbau BWLjpg | Nachhilfe deutschlandweit ohne  Verträ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385" y="1290050"/>
              <a:ext cx="798631" cy="822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359614" y="5634887"/>
            <a:ext cx="11691402" cy="1015663"/>
            <a:chOff x="359614" y="1116539"/>
            <a:chExt cx="11691402" cy="1015663"/>
          </a:xfrm>
        </p:grpSpPr>
        <p:sp>
          <p:nvSpPr>
            <p:cNvPr id="19" name="Rectangle 18"/>
            <p:cNvSpPr/>
            <p:nvPr/>
          </p:nvSpPr>
          <p:spPr>
            <a:xfrm>
              <a:off x="359614" y="1116539"/>
              <a:ext cx="1089277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وقد حدث هذا التغيير المستمر دون حدوث أزمة في الأداء، مما يدل على القدرة على توقع التغييرات والتكيف والقدرة على التعامل معها برشاقة.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20" name="Picture 2" descr="Nachhilfe für Studenten ohne Verträge flexibel Einzelunterricht privat zu  Hause Mathe E-Technik Maschienbau BWLjpg | Nachhilfe deutschlandweit ohne  Verträ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385" y="1290050"/>
              <a:ext cx="798631" cy="82253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8783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E5A0D50-BD01-48CF-9E1E-6EBE3CFE0757}"/>
              </a:ext>
            </a:extLst>
          </p:cNvPr>
          <p:cNvSpPr txBox="1"/>
          <p:nvPr/>
        </p:nvSpPr>
        <p:spPr>
          <a:xfrm>
            <a:off x="284788" y="2247773"/>
            <a:ext cx="6354234" cy="20207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العناصر الأساسية المكونة للمرونة التنظيمية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18219" t="5878" r="13235" b="6093"/>
          <a:stretch/>
        </p:blipFill>
        <p:spPr>
          <a:xfrm>
            <a:off x="8221328" y="1678857"/>
            <a:ext cx="2997280" cy="3158614"/>
          </a:xfrm>
          <a:prstGeom prst="rect">
            <a:avLst/>
          </a:prstGeom>
        </p:spPr>
      </p:pic>
    </p:spTree>
    <p:extLst>
      <p:ext uri="{BB962C8B-B14F-4D97-AF65-F5344CB8AC3E}">
        <p14:creationId xmlns:p14="http://schemas.microsoft.com/office/powerpoint/2010/main" val="253248855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366632" y="154585"/>
            <a:ext cx="4963167" cy="523220"/>
          </a:xfrm>
          <a:prstGeom prst="rect">
            <a:avLst/>
          </a:prstGeom>
        </p:spPr>
        <p:txBody>
          <a:bodyPr wrap="square">
            <a:spAutoFit/>
          </a:bodyPr>
          <a:lstStyle/>
          <a:p>
            <a:pPr lvl="0" algn="ctr"/>
            <a:r>
              <a:rPr lang="ar-EG" sz="2800" dirty="0">
                <a:solidFill>
                  <a:prstClr val="white"/>
                </a:solidFill>
                <a:latin typeface="Sakkal Majalla" panose="02000000000000000000" pitchFamily="2" charset="-78"/>
                <a:cs typeface="Sakkal Majalla" pitchFamily="2" charset="-78"/>
              </a:rPr>
              <a:t>العناصر الأساسية المكونة للمرونة التنظيمية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042554" y="3136625"/>
            <a:ext cx="2618042" cy="2102787"/>
            <a:chOff x="859645" y="2253313"/>
            <a:chExt cx="3079197" cy="2623694"/>
          </a:xfrm>
        </p:grpSpPr>
        <p:pic>
          <p:nvPicPr>
            <p:cNvPr id="5" name="Picture 4"/>
            <p:cNvPicPr>
              <a:picLocks noChangeAspect="1"/>
            </p:cNvPicPr>
            <p:nvPr/>
          </p:nvPicPr>
          <p:blipFill>
            <a:blip r:embed="rId3"/>
            <a:stretch>
              <a:fillRect/>
            </a:stretch>
          </p:blipFill>
          <p:spPr>
            <a:xfrm>
              <a:off x="859645" y="2253313"/>
              <a:ext cx="3079197" cy="2623694"/>
            </a:xfrm>
            <a:prstGeom prst="rect">
              <a:avLst/>
            </a:prstGeom>
          </p:spPr>
        </p:pic>
        <p:sp>
          <p:nvSpPr>
            <p:cNvPr id="6" name="Rectangle 5"/>
            <p:cNvSpPr/>
            <p:nvPr/>
          </p:nvSpPr>
          <p:spPr>
            <a:xfrm>
              <a:off x="1679801" y="3236055"/>
              <a:ext cx="1957642" cy="652833"/>
            </a:xfrm>
            <a:prstGeom prst="rect">
              <a:avLst/>
            </a:prstGeom>
          </p:spPr>
          <p:txBody>
            <a:bodyPr wrap="square">
              <a:spAutoFit/>
            </a:bodyPr>
            <a:lstStyle/>
            <a:p>
              <a:pPr algn="ctr"/>
              <a:r>
                <a:rPr lang="ar-EG" sz="2800" b="1" dirty="0">
                  <a:latin typeface="Sakkal Majalla" panose="02000000000000000000" pitchFamily="2" charset="-78"/>
                  <a:cs typeface="Sakkal Majalla" panose="02000000000000000000" pitchFamily="2" charset="-78"/>
                </a:rPr>
                <a:t>تميز المنتج</a:t>
              </a:r>
            </a:p>
          </p:txBody>
        </p:sp>
      </p:grpSp>
      <p:grpSp>
        <p:nvGrpSpPr>
          <p:cNvPr id="7" name="Group 6"/>
          <p:cNvGrpSpPr/>
          <p:nvPr/>
        </p:nvGrpSpPr>
        <p:grpSpPr>
          <a:xfrm>
            <a:off x="4722173" y="3182960"/>
            <a:ext cx="2940081" cy="2056452"/>
            <a:chOff x="3938842" y="2215857"/>
            <a:chExt cx="3457961" cy="2565881"/>
          </a:xfrm>
        </p:grpSpPr>
        <p:pic>
          <p:nvPicPr>
            <p:cNvPr id="8" name="Picture 7"/>
            <p:cNvPicPr>
              <a:picLocks noChangeAspect="1"/>
            </p:cNvPicPr>
            <p:nvPr/>
          </p:nvPicPr>
          <p:blipFill>
            <a:blip r:embed="rId4"/>
            <a:stretch>
              <a:fillRect/>
            </a:stretch>
          </p:blipFill>
          <p:spPr>
            <a:xfrm>
              <a:off x="3938842" y="2215857"/>
              <a:ext cx="3385538" cy="2565881"/>
            </a:xfrm>
            <a:prstGeom prst="rect">
              <a:avLst/>
            </a:prstGeom>
          </p:spPr>
        </p:pic>
        <p:sp>
          <p:nvSpPr>
            <p:cNvPr id="9" name="Rectangle 8"/>
            <p:cNvSpPr/>
            <p:nvPr/>
          </p:nvSpPr>
          <p:spPr>
            <a:xfrm>
              <a:off x="5013456" y="2833569"/>
              <a:ext cx="2383347" cy="1267265"/>
            </a:xfrm>
            <a:prstGeom prst="rect">
              <a:avLst/>
            </a:prstGeom>
          </p:spPr>
          <p:txBody>
            <a:bodyPr wrap="square">
              <a:spAutoFit/>
            </a:bodyPr>
            <a:lstStyle/>
            <a:p>
              <a:pPr algn="ctr">
                <a:lnSpc>
                  <a:spcPct val="125000"/>
                </a:lnSpc>
              </a:pPr>
              <a:r>
                <a:rPr lang="ar-EG" sz="2400" b="1" dirty="0">
                  <a:latin typeface="Sakkal Majalla" panose="02000000000000000000" pitchFamily="2" charset="-78"/>
                  <a:cs typeface="Sakkal Majalla" panose="02000000000000000000" pitchFamily="2" charset="-78"/>
                </a:rPr>
                <a:t>الثقة في عمليات التشغيل</a:t>
              </a:r>
            </a:p>
          </p:txBody>
        </p:sp>
      </p:grpSp>
      <p:grpSp>
        <p:nvGrpSpPr>
          <p:cNvPr id="11" name="Group 10"/>
          <p:cNvGrpSpPr/>
          <p:nvPr/>
        </p:nvGrpSpPr>
        <p:grpSpPr>
          <a:xfrm>
            <a:off x="7777360" y="3043874"/>
            <a:ext cx="3003600" cy="2195538"/>
            <a:chOff x="7653623" y="2129086"/>
            <a:chExt cx="3576468" cy="2739422"/>
          </a:xfrm>
        </p:grpSpPr>
        <p:pic>
          <p:nvPicPr>
            <p:cNvPr id="12" name="Picture 11"/>
            <p:cNvPicPr>
              <a:picLocks noChangeAspect="1"/>
            </p:cNvPicPr>
            <p:nvPr/>
          </p:nvPicPr>
          <p:blipFill>
            <a:blip r:embed="rId5"/>
            <a:stretch>
              <a:fillRect/>
            </a:stretch>
          </p:blipFill>
          <p:spPr>
            <a:xfrm>
              <a:off x="7653623" y="2129086"/>
              <a:ext cx="3576468" cy="2739422"/>
            </a:xfrm>
            <a:prstGeom prst="rect">
              <a:avLst/>
            </a:prstGeom>
          </p:spPr>
        </p:pic>
        <p:sp>
          <p:nvSpPr>
            <p:cNvPr id="13" name="Rectangle 12"/>
            <p:cNvSpPr/>
            <p:nvPr/>
          </p:nvSpPr>
          <p:spPr>
            <a:xfrm>
              <a:off x="9096855" y="2695783"/>
              <a:ext cx="1740270" cy="1459275"/>
            </a:xfrm>
            <a:prstGeom prst="rect">
              <a:avLst/>
            </a:prstGeom>
          </p:spPr>
          <p:txBody>
            <a:bodyPr wrap="square">
              <a:spAutoFit/>
            </a:bodyPr>
            <a:lstStyle/>
            <a:p>
              <a:pPr algn="ctr">
                <a:lnSpc>
                  <a:spcPct val="125000"/>
                </a:lnSpc>
              </a:pPr>
              <a:r>
                <a:rPr lang="ar-EG" sz="2800" b="1" dirty="0">
                  <a:latin typeface="Sakkal Majalla" panose="02000000000000000000" pitchFamily="2" charset="-78"/>
                  <a:cs typeface="Sakkal Majalla" panose="02000000000000000000" pitchFamily="2" charset="-78"/>
                </a:rPr>
                <a:t>سلوكيات الأفراد</a:t>
              </a:r>
            </a:p>
          </p:txBody>
        </p:sp>
      </p:grpSp>
      <p:sp>
        <p:nvSpPr>
          <p:cNvPr id="14" name="Rectangle 13"/>
          <p:cNvSpPr/>
          <p:nvPr/>
        </p:nvSpPr>
        <p:spPr>
          <a:xfrm>
            <a:off x="1146219" y="1570872"/>
            <a:ext cx="10448410" cy="1384995"/>
          </a:xfrm>
          <a:prstGeom prst="rect">
            <a:avLst/>
          </a:prstGeom>
        </p:spPr>
        <p:txBody>
          <a:bodyPr wrap="square">
            <a:spAutoFit/>
          </a:bodyPr>
          <a:lstStyle/>
          <a:p>
            <a:pPr algn="ctr"/>
            <a:r>
              <a:rPr lang="ar-EG" sz="2800" b="1" dirty="0">
                <a:latin typeface="Sakkal Majalla" panose="02000000000000000000" pitchFamily="2" charset="-78"/>
                <a:cs typeface="Sakkal Majalla" panose="02000000000000000000" pitchFamily="2" charset="-78"/>
              </a:rPr>
              <a:t>هناك ثلاثة عناصر أساسية تتكون منها المرونة التنظيمية داخل أية مؤسسة؛ بحيث أنه إذا توافرت </a:t>
            </a:r>
            <a:r>
              <a:rPr lang="ar-EG" sz="2800" b="1" dirty="0" smtClean="0">
                <a:latin typeface="Sakkal Majalla" panose="02000000000000000000" pitchFamily="2" charset="-78"/>
                <a:cs typeface="Sakkal Majalla" panose="02000000000000000000" pitchFamily="2" charset="-78"/>
              </a:rPr>
              <a:t>تلك </a:t>
            </a:r>
            <a:r>
              <a:rPr lang="ar-EG" sz="2800" b="1" dirty="0">
                <a:latin typeface="Sakkal Majalla" panose="02000000000000000000" pitchFamily="2" charset="-78"/>
                <a:cs typeface="Sakkal Majalla" panose="02000000000000000000" pitchFamily="2" charset="-78"/>
              </a:rPr>
              <a:t>العناصر واجتمعت معا في ضوء توافر رغبة حقيقية في التنظيم والعمل والإنتاج والنهوض بالمؤسسة، </a:t>
            </a:r>
            <a:r>
              <a:rPr lang="ar-EG" sz="2800" b="1" dirty="0">
                <a:solidFill>
                  <a:srgbClr val="00B050"/>
                </a:solidFill>
                <a:latin typeface="Sakkal Majalla" panose="02000000000000000000" pitchFamily="2" charset="-78"/>
                <a:cs typeface="Sakkal Majalla" panose="02000000000000000000" pitchFamily="2" charset="-78"/>
              </a:rPr>
              <a:t>ستتواجد المرونة التنظيمية مما يدفع المؤسسة للأمام، وتلك العناصر هي</a:t>
            </a:r>
          </a:p>
        </p:txBody>
      </p:sp>
      <p:pic>
        <p:nvPicPr>
          <p:cNvPr id="15" name="Picture 14" descr="Employee Engagement 0811.png"/>
          <p:cNvPicPr/>
          <p:nvPr/>
        </p:nvPicPr>
        <p:blipFill>
          <a:blip r:embed="rId6" cstate="print">
            <a:clrChange>
              <a:clrFrom>
                <a:srgbClr val="FFEFC7"/>
              </a:clrFrom>
              <a:clrTo>
                <a:srgbClr val="FFEFC7">
                  <a:alpha val="0"/>
                </a:srgbClr>
              </a:clrTo>
            </a:clrChange>
            <a:extLst>
              <a:ext uri="{28A0092B-C50C-407E-A947-70E740481C1C}">
                <a14:useLocalDpi xmlns:a14="http://schemas.microsoft.com/office/drawing/2010/main" val="0"/>
              </a:ext>
            </a:extLst>
          </a:blip>
          <a:srcRect/>
          <a:stretch>
            <a:fillRect/>
          </a:stretch>
        </p:blipFill>
        <p:spPr bwMode="auto">
          <a:xfrm>
            <a:off x="0" y="4572001"/>
            <a:ext cx="2949262" cy="2286000"/>
          </a:xfrm>
          <a:prstGeom prst="rect">
            <a:avLst/>
          </a:prstGeom>
          <a:noFill/>
          <a:ln>
            <a:noFill/>
          </a:ln>
        </p:spPr>
      </p:pic>
    </p:spTree>
    <p:extLst>
      <p:ext uri="{BB962C8B-B14F-4D97-AF65-F5344CB8AC3E}">
        <p14:creationId xmlns:p14="http://schemas.microsoft.com/office/powerpoint/2010/main" val="253567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2700" cap="flat" cmpd="sng" algn="ctr">
          <a:noFill/>
          <a:prstDash val="solid"/>
          <a:miter lim="800000"/>
        </a:ln>
        <a:effectLst/>
      </a:spPr>
      <a:bodyPr rot="0" spcFirstLastPara="0" vert="horz" wrap="square" lIns="91440" tIns="45720" rIns="91440" bIns="45720" numCol="1" spcCol="0" rtlCol="1" fromWordArt="0" anchor="ctr" anchorCtr="0" forceAA="0" compatLnSpc="1">
        <a:prstTxWarp prst="textNoShape">
          <a:avLst/>
        </a:prstTxWarp>
        <a:noAutofit/>
      </a:bodyPr>
      <a:lstStyle>
        <a:defPPr algn="justLow">
          <a:lnSpc>
            <a:spcPct val="107000"/>
          </a:lnSpc>
          <a:spcAft>
            <a:spcPts val="800"/>
          </a:spcAft>
          <a:defRPr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2086</TotalTime>
  <Words>7824</Words>
  <Application>Microsoft Office PowerPoint</Application>
  <PresentationFormat>Custom</PresentationFormat>
  <Paragraphs>1227</Paragraphs>
  <Slides>137</Slides>
  <Notes>36</Notes>
  <HiddenSlides>0</HiddenSlides>
  <MMClips>0</MMClips>
  <ScaleCrop>false</ScaleCrop>
  <HeadingPairs>
    <vt:vector size="4" baseType="variant">
      <vt:variant>
        <vt:lpstr>Theme</vt:lpstr>
      </vt:variant>
      <vt:variant>
        <vt:i4>6</vt:i4>
      </vt:variant>
      <vt:variant>
        <vt:lpstr>Slide Titles</vt:lpstr>
      </vt:variant>
      <vt:variant>
        <vt:i4>137</vt:i4>
      </vt:variant>
    </vt:vector>
  </HeadingPairs>
  <TitlesOfParts>
    <vt:vector size="143" baseType="lpstr">
      <vt:lpstr>Office Theme</vt:lpstr>
      <vt:lpstr>2_Office Theme</vt:lpstr>
      <vt:lpstr>3_Office Theme</vt:lpstr>
      <vt:lpstr>6_Office Theme</vt:lpstr>
      <vt:lpstr>13_Office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user</cp:lastModifiedBy>
  <cp:revision>326</cp:revision>
  <dcterms:created xsi:type="dcterms:W3CDTF">2020-12-27T12:21:42Z</dcterms:created>
  <dcterms:modified xsi:type="dcterms:W3CDTF">2025-01-19T06:17:38Z</dcterms:modified>
</cp:coreProperties>
</file>